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2" r:id="rId4"/>
    <p:sldId id="259" r:id="rId5"/>
    <p:sldId id="258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2C557-AE6D-41D7-9B7F-8D3BAA4529F2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29F0294-C320-42DF-96FF-7A5CB53537FE}">
      <dgm:prSet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</a:rPr>
            <a:t>Формирование конкурентоспособной туристической отрасли, отвечающей современным требованиям, интересам и потребностям различных социально-возрастных групп населения, в том числе инвалидов и лиц с ограниченными возможностями</a:t>
          </a:r>
          <a:endParaRPr lang="ru-RU" sz="1400" b="1" dirty="0">
            <a:solidFill>
              <a:srgbClr val="7030A0"/>
            </a:solidFill>
          </a:endParaRPr>
        </a:p>
      </dgm:t>
    </dgm:pt>
    <dgm:pt modelId="{5EEB2285-628D-4ECB-B733-CF1BDF8DEC0E}" type="parTrans" cxnId="{5464A8A8-AADA-46F1-96FF-FD600FF1AE41}">
      <dgm:prSet/>
      <dgm:spPr/>
      <dgm:t>
        <a:bodyPr/>
        <a:lstStyle/>
        <a:p>
          <a:endParaRPr lang="ru-RU"/>
        </a:p>
      </dgm:t>
    </dgm:pt>
    <dgm:pt modelId="{061D2DF6-43F6-4A1D-90D3-6A652C892E2C}" type="sibTrans" cxnId="{5464A8A8-AADA-46F1-96FF-FD600FF1AE41}">
      <dgm:prSet/>
      <dgm:spPr/>
      <dgm:t>
        <a:bodyPr/>
        <a:lstStyle/>
        <a:p>
          <a:endParaRPr lang="ru-RU"/>
        </a:p>
      </dgm:t>
    </dgm:pt>
    <dgm:pt modelId="{7FC474D8-D65B-4FB6-B49D-61F01C99AA94}">
      <dgm:prSet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</a:rPr>
            <a:t>Сохранение и рациональное использование культурно-исторического наследия и природно-ресурсного потенциала муниципального района</a:t>
          </a:r>
          <a:endParaRPr lang="ru-RU" sz="1400" b="1" dirty="0">
            <a:solidFill>
              <a:srgbClr val="7030A0"/>
            </a:solidFill>
          </a:endParaRPr>
        </a:p>
      </dgm:t>
    </dgm:pt>
    <dgm:pt modelId="{ADABE6EC-B8F1-46D0-9A3B-010D490DAFED}" type="parTrans" cxnId="{D12F9D6E-3965-4EF2-8D94-B20E6EE15D6B}">
      <dgm:prSet/>
      <dgm:spPr/>
      <dgm:t>
        <a:bodyPr/>
        <a:lstStyle/>
        <a:p>
          <a:endParaRPr lang="ru-RU"/>
        </a:p>
      </dgm:t>
    </dgm:pt>
    <dgm:pt modelId="{74B2E039-528B-4F3E-B7CC-B879E312D11E}" type="sibTrans" cxnId="{D12F9D6E-3965-4EF2-8D94-B20E6EE15D6B}">
      <dgm:prSet/>
      <dgm:spPr/>
      <dgm:t>
        <a:bodyPr/>
        <a:lstStyle/>
        <a:p>
          <a:endParaRPr lang="ru-RU"/>
        </a:p>
      </dgm:t>
    </dgm:pt>
    <dgm:pt modelId="{AB99549A-F44E-443D-8A2B-862F13F5B1F2}">
      <dgm:prSet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</a:rPr>
            <a:t>Определение основных направлений и этапов развития туризма, обеспечивающих устойчивый приток отечественных и иностранных туристов за счёт создания позитивного туристического имиджа Дорогобужского района</a:t>
          </a:r>
          <a:endParaRPr lang="ru-RU" sz="1400" b="1" dirty="0">
            <a:solidFill>
              <a:srgbClr val="7030A0"/>
            </a:solidFill>
          </a:endParaRPr>
        </a:p>
      </dgm:t>
    </dgm:pt>
    <dgm:pt modelId="{92EE8E19-A7E2-4EDC-9282-54E5553680E3}" type="parTrans" cxnId="{BC9CB3BD-5CED-40AD-B939-C5F563E3BEF8}">
      <dgm:prSet/>
      <dgm:spPr/>
      <dgm:t>
        <a:bodyPr/>
        <a:lstStyle/>
        <a:p>
          <a:endParaRPr lang="ru-RU"/>
        </a:p>
      </dgm:t>
    </dgm:pt>
    <dgm:pt modelId="{ECFF75B7-22C3-43E4-A1A5-221958C23F08}" type="sibTrans" cxnId="{BC9CB3BD-5CED-40AD-B939-C5F563E3BEF8}">
      <dgm:prSet/>
      <dgm:spPr/>
      <dgm:t>
        <a:bodyPr/>
        <a:lstStyle/>
        <a:p>
          <a:endParaRPr lang="ru-RU"/>
        </a:p>
      </dgm:t>
    </dgm:pt>
    <dgm:pt modelId="{207E77B1-0BB7-4743-BF09-DC2E5DAB4926}">
      <dgm:prSet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</a:rPr>
            <a:t>Создание качественного туристического продукта, который позволит обеспечить дальнейшее социально-экономическое развитие муниципального района</a:t>
          </a:r>
          <a:endParaRPr lang="ru-RU" sz="1400" b="1" dirty="0">
            <a:solidFill>
              <a:srgbClr val="7030A0"/>
            </a:solidFill>
          </a:endParaRPr>
        </a:p>
      </dgm:t>
    </dgm:pt>
    <dgm:pt modelId="{938E8A39-2FD6-4DF4-9EA6-21506E27BBE1}" type="parTrans" cxnId="{731CA77D-D5B2-421C-B43F-0613A51CFF2C}">
      <dgm:prSet/>
      <dgm:spPr/>
      <dgm:t>
        <a:bodyPr/>
        <a:lstStyle/>
        <a:p>
          <a:endParaRPr lang="ru-RU"/>
        </a:p>
      </dgm:t>
    </dgm:pt>
    <dgm:pt modelId="{5D602AC6-23FF-480A-9081-2EB4B260AB89}" type="sibTrans" cxnId="{731CA77D-D5B2-421C-B43F-0613A51CFF2C}">
      <dgm:prSet/>
      <dgm:spPr/>
      <dgm:t>
        <a:bodyPr/>
        <a:lstStyle/>
        <a:p>
          <a:endParaRPr lang="ru-RU"/>
        </a:p>
      </dgm:t>
    </dgm:pt>
    <dgm:pt modelId="{05E1C60D-A65D-4BD9-8054-F2B9AE7EF1A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8DDBD75-FA68-4215-A9FA-ECE6844B8244}" type="parTrans" cxnId="{9F2AB1E8-9F4C-4E0A-A166-CE52FBE5A516}">
      <dgm:prSet/>
      <dgm:spPr/>
      <dgm:t>
        <a:bodyPr/>
        <a:lstStyle/>
        <a:p>
          <a:endParaRPr lang="ru-RU"/>
        </a:p>
      </dgm:t>
    </dgm:pt>
    <dgm:pt modelId="{FB03A2D5-879E-44D8-90FB-C9F6D60E4BCC}" type="sibTrans" cxnId="{9F2AB1E8-9F4C-4E0A-A166-CE52FBE5A516}">
      <dgm:prSet/>
      <dgm:spPr/>
      <dgm:t>
        <a:bodyPr/>
        <a:lstStyle/>
        <a:p>
          <a:endParaRPr lang="ru-RU"/>
        </a:p>
      </dgm:t>
    </dgm:pt>
    <dgm:pt modelId="{3E6912A8-B8C6-46E5-9DE3-5C088B6B4C61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9F0524A-3030-4705-9577-642E3FD8F9B7}" type="parTrans" cxnId="{D0D4FF3F-4155-4948-8C69-ECDBD138E9DD}">
      <dgm:prSet/>
      <dgm:spPr/>
      <dgm:t>
        <a:bodyPr/>
        <a:lstStyle/>
        <a:p>
          <a:endParaRPr lang="ru-RU"/>
        </a:p>
      </dgm:t>
    </dgm:pt>
    <dgm:pt modelId="{92C1F8C1-9FA2-45B6-BF44-A0F1D6F5631D}" type="sibTrans" cxnId="{D0D4FF3F-4155-4948-8C69-ECDBD138E9DD}">
      <dgm:prSet/>
      <dgm:spPr/>
      <dgm:t>
        <a:bodyPr/>
        <a:lstStyle/>
        <a:p>
          <a:endParaRPr lang="ru-RU"/>
        </a:p>
      </dgm:t>
    </dgm:pt>
    <dgm:pt modelId="{C40495D7-5C80-4760-914E-EA5F7245A934}" type="pres">
      <dgm:prSet presAssocID="{FA22C557-AE6D-41D7-9B7F-8D3BAA4529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B437A-67AA-40B6-B469-4F1EBC3099FE}" type="pres">
      <dgm:prSet presAssocID="{329F0294-C320-42DF-96FF-7A5CB53537FE}" presName="node" presStyleLbl="node1" presStyleIdx="0" presStyleCnt="6" custScaleX="136016" custScaleY="189731" custLinFactNeighborY="-33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51A1C-45C9-426B-92B3-D2EA45B1E283}" type="pres">
      <dgm:prSet presAssocID="{061D2DF6-43F6-4A1D-90D3-6A652C892E2C}" presName="sibTrans" presStyleCnt="0"/>
      <dgm:spPr/>
    </dgm:pt>
    <dgm:pt modelId="{D004EA9A-6E19-4AC5-A7EF-37F1980C26DE}" type="pres">
      <dgm:prSet presAssocID="{7FC474D8-D65B-4FB6-B49D-61F01C99AA94}" presName="node" presStyleLbl="node1" presStyleIdx="1" presStyleCnt="6" custScaleX="128498" custScaleY="135918" custLinFactX="63734" custLinFactY="87526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C939C-18CC-4DA2-85ED-DB355022C161}" type="pres">
      <dgm:prSet presAssocID="{74B2E039-528B-4F3E-B7CC-B879E312D11E}" presName="sibTrans" presStyleCnt="0"/>
      <dgm:spPr/>
    </dgm:pt>
    <dgm:pt modelId="{C1837D10-FDA8-4389-A134-BE18D5C351BA}" type="pres">
      <dgm:prSet presAssocID="{AB99549A-F44E-443D-8A2B-862F13F5B1F2}" presName="node" presStyleLbl="node1" presStyleIdx="2" presStyleCnt="6" custScaleX="146376" custScaleY="187535" custLinFactNeighborX="1197" custLinFactNeighborY="-29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EA2C7-AD51-41AC-BAB1-8D151F1FD4AF}" type="pres">
      <dgm:prSet presAssocID="{ECFF75B7-22C3-43E4-A1A5-221958C23F08}" presName="sibTrans" presStyleCnt="0"/>
      <dgm:spPr/>
    </dgm:pt>
    <dgm:pt modelId="{50D7BFDF-3D36-405D-AF58-F84AC539434D}" type="pres">
      <dgm:prSet presAssocID="{207E77B1-0BB7-4743-BF09-DC2E5DAB4926}" presName="node" presStyleLbl="node1" presStyleIdx="3" presStyleCnt="6" custScaleX="136689" custScaleY="133451" custLinFactNeighborX="-40131" custLinFactNeighborY="2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2A963-9744-44C8-AC28-CD3FB1C13581}" type="pres">
      <dgm:prSet presAssocID="{5D602AC6-23FF-480A-9081-2EB4B260AB89}" presName="sibTrans" presStyleCnt="0"/>
      <dgm:spPr/>
    </dgm:pt>
    <dgm:pt modelId="{DA4AAE1D-5893-4486-94DA-91E7E9E73E72}" type="pres">
      <dgm:prSet presAssocID="{05E1C60D-A65D-4BD9-8054-F2B9AE7EF1A2}" presName="node" presStyleLbl="node1" presStyleIdx="4" presStyleCnt="6" custScaleX="107544" custScaleY="158750" custLinFactY="-100000" custLinFactNeighborX="-3309" custLinFactNeighborY="-102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EACB9-FB57-4B15-A21E-0FC0031ED48E}" type="pres">
      <dgm:prSet presAssocID="{FB03A2D5-879E-44D8-90FB-C9F6D60E4BCC}" presName="sibTrans" presStyleCnt="0"/>
      <dgm:spPr/>
    </dgm:pt>
    <dgm:pt modelId="{A6A0EF1E-28C1-4823-B079-E62D807B677F}" type="pres">
      <dgm:prSet presAssocID="{3E6912A8-B8C6-46E5-9DE3-5C088B6B4C61}" presName="node" presStyleLbl="node1" presStyleIdx="5" presStyleCnt="6" custScaleX="121697" custScaleY="130169" custLinFactX="-24626" custLinFactNeighborX="-100000" custLinFactNeighborY="2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2F9D6E-3965-4EF2-8D94-B20E6EE15D6B}" srcId="{FA22C557-AE6D-41D7-9B7F-8D3BAA4529F2}" destId="{7FC474D8-D65B-4FB6-B49D-61F01C99AA94}" srcOrd="1" destOrd="0" parTransId="{ADABE6EC-B8F1-46D0-9A3B-010D490DAFED}" sibTransId="{74B2E039-528B-4F3E-B7CC-B879E312D11E}"/>
    <dgm:cxn modelId="{D0D4FF3F-4155-4948-8C69-ECDBD138E9DD}" srcId="{FA22C557-AE6D-41D7-9B7F-8D3BAA4529F2}" destId="{3E6912A8-B8C6-46E5-9DE3-5C088B6B4C61}" srcOrd="5" destOrd="0" parTransId="{E9F0524A-3030-4705-9577-642E3FD8F9B7}" sibTransId="{92C1F8C1-9FA2-45B6-BF44-A0F1D6F5631D}"/>
    <dgm:cxn modelId="{EEF0549E-398B-4DE2-BF93-1147AF5AA521}" type="presOf" srcId="{AB99549A-F44E-443D-8A2B-862F13F5B1F2}" destId="{C1837D10-FDA8-4389-A134-BE18D5C351BA}" srcOrd="0" destOrd="0" presId="urn:microsoft.com/office/officeart/2005/8/layout/default"/>
    <dgm:cxn modelId="{731CA77D-D5B2-421C-B43F-0613A51CFF2C}" srcId="{FA22C557-AE6D-41D7-9B7F-8D3BAA4529F2}" destId="{207E77B1-0BB7-4743-BF09-DC2E5DAB4926}" srcOrd="3" destOrd="0" parTransId="{938E8A39-2FD6-4DF4-9EA6-21506E27BBE1}" sibTransId="{5D602AC6-23FF-480A-9081-2EB4B260AB89}"/>
    <dgm:cxn modelId="{20BF18F8-D489-4078-9079-EBC1C2D71FC6}" type="presOf" srcId="{3E6912A8-B8C6-46E5-9DE3-5C088B6B4C61}" destId="{A6A0EF1E-28C1-4823-B079-E62D807B677F}" srcOrd="0" destOrd="0" presId="urn:microsoft.com/office/officeart/2005/8/layout/default"/>
    <dgm:cxn modelId="{9F2AB1E8-9F4C-4E0A-A166-CE52FBE5A516}" srcId="{FA22C557-AE6D-41D7-9B7F-8D3BAA4529F2}" destId="{05E1C60D-A65D-4BD9-8054-F2B9AE7EF1A2}" srcOrd="4" destOrd="0" parTransId="{D8DDBD75-FA68-4215-A9FA-ECE6844B8244}" sibTransId="{FB03A2D5-879E-44D8-90FB-C9F6D60E4BCC}"/>
    <dgm:cxn modelId="{BC9CB3BD-5CED-40AD-B939-C5F563E3BEF8}" srcId="{FA22C557-AE6D-41D7-9B7F-8D3BAA4529F2}" destId="{AB99549A-F44E-443D-8A2B-862F13F5B1F2}" srcOrd="2" destOrd="0" parTransId="{92EE8E19-A7E2-4EDC-9282-54E5553680E3}" sibTransId="{ECFF75B7-22C3-43E4-A1A5-221958C23F08}"/>
    <dgm:cxn modelId="{A5E4DB2E-45FE-46F0-AE1E-CC27F37FEFE0}" type="presOf" srcId="{7FC474D8-D65B-4FB6-B49D-61F01C99AA94}" destId="{D004EA9A-6E19-4AC5-A7EF-37F1980C26DE}" srcOrd="0" destOrd="0" presId="urn:microsoft.com/office/officeart/2005/8/layout/default"/>
    <dgm:cxn modelId="{62B5FFC1-E307-486F-8F30-EB0BF6745B61}" type="presOf" srcId="{FA22C557-AE6D-41D7-9B7F-8D3BAA4529F2}" destId="{C40495D7-5C80-4760-914E-EA5F7245A934}" srcOrd="0" destOrd="0" presId="urn:microsoft.com/office/officeart/2005/8/layout/default"/>
    <dgm:cxn modelId="{114A256E-AE2F-46AB-B681-65D5506E2231}" type="presOf" srcId="{05E1C60D-A65D-4BD9-8054-F2B9AE7EF1A2}" destId="{DA4AAE1D-5893-4486-94DA-91E7E9E73E72}" srcOrd="0" destOrd="0" presId="urn:microsoft.com/office/officeart/2005/8/layout/default"/>
    <dgm:cxn modelId="{16F1830B-C990-4628-BA15-388F832E583D}" type="presOf" srcId="{207E77B1-0BB7-4743-BF09-DC2E5DAB4926}" destId="{50D7BFDF-3D36-405D-AF58-F84AC539434D}" srcOrd="0" destOrd="0" presId="urn:microsoft.com/office/officeart/2005/8/layout/default"/>
    <dgm:cxn modelId="{E9B70402-5D5C-4792-887E-A987356B443C}" type="presOf" srcId="{329F0294-C320-42DF-96FF-7A5CB53537FE}" destId="{460B437A-67AA-40B6-B469-4F1EBC3099FE}" srcOrd="0" destOrd="0" presId="urn:microsoft.com/office/officeart/2005/8/layout/default"/>
    <dgm:cxn modelId="{5464A8A8-AADA-46F1-96FF-FD600FF1AE41}" srcId="{FA22C557-AE6D-41D7-9B7F-8D3BAA4529F2}" destId="{329F0294-C320-42DF-96FF-7A5CB53537FE}" srcOrd="0" destOrd="0" parTransId="{5EEB2285-628D-4ECB-B733-CF1BDF8DEC0E}" sibTransId="{061D2DF6-43F6-4A1D-90D3-6A652C892E2C}"/>
    <dgm:cxn modelId="{355C4F2F-9406-4E1F-8FE5-B4E6D010437B}" type="presParOf" srcId="{C40495D7-5C80-4760-914E-EA5F7245A934}" destId="{460B437A-67AA-40B6-B469-4F1EBC3099FE}" srcOrd="0" destOrd="0" presId="urn:microsoft.com/office/officeart/2005/8/layout/default"/>
    <dgm:cxn modelId="{5AF7C8AC-FC64-4627-96F5-F9E51433AF38}" type="presParOf" srcId="{C40495D7-5C80-4760-914E-EA5F7245A934}" destId="{6D751A1C-45C9-426B-92B3-D2EA45B1E283}" srcOrd="1" destOrd="0" presId="urn:microsoft.com/office/officeart/2005/8/layout/default"/>
    <dgm:cxn modelId="{B4EC60D4-F16B-492F-835A-BC02AEE13366}" type="presParOf" srcId="{C40495D7-5C80-4760-914E-EA5F7245A934}" destId="{D004EA9A-6E19-4AC5-A7EF-37F1980C26DE}" srcOrd="2" destOrd="0" presId="urn:microsoft.com/office/officeart/2005/8/layout/default"/>
    <dgm:cxn modelId="{7ABD0106-63E4-47E6-9D7E-3FDCA5C781DB}" type="presParOf" srcId="{C40495D7-5C80-4760-914E-EA5F7245A934}" destId="{534C939C-18CC-4DA2-85ED-DB355022C161}" srcOrd="3" destOrd="0" presId="urn:microsoft.com/office/officeart/2005/8/layout/default"/>
    <dgm:cxn modelId="{6AEC31C8-4B97-4366-B312-6D836EA38C42}" type="presParOf" srcId="{C40495D7-5C80-4760-914E-EA5F7245A934}" destId="{C1837D10-FDA8-4389-A134-BE18D5C351BA}" srcOrd="4" destOrd="0" presId="urn:microsoft.com/office/officeart/2005/8/layout/default"/>
    <dgm:cxn modelId="{437336D0-7052-4507-8983-26F4E02A15A5}" type="presParOf" srcId="{C40495D7-5C80-4760-914E-EA5F7245A934}" destId="{1D0EA2C7-AD51-41AC-BAB1-8D151F1FD4AF}" srcOrd="5" destOrd="0" presId="urn:microsoft.com/office/officeart/2005/8/layout/default"/>
    <dgm:cxn modelId="{9BD45A76-D2EF-4AB3-9E50-F78186E2EF03}" type="presParOf" srcId="{C40495D7-5C80-4760-914E-EA5F7245A934}" destId="{50D7BFDF-3D36-405D-AF58-F84AC539434D}" srcOrd="6" destOrd="0" presId="urn:microsoft.com/office/officeart/2005/8/layout/default"/>
    <dgm:cxn modelId="{9167033C-06E8-4CC7-86C7-95DF55CF5750}" type="presParOf" srcId="{C40495D7-5C80-4760-914E-EA5F7245A934}" destId="{2382A963-9744-44C8-AC28-CD3FB1C13581}" srcOrd="7" destOrd="0" presId="urn:microsoft.com/office/officeart/2005/8/layout/default"/>
    <dgm:cxn modelId="{958C51B8-8EB1-4E71-8E91-B46948028A19}" type="presParOf" srcId="{C40495D7-5C80-4760-914E-EA5F7245A934}" destId="{DA4AAE1D-5893-4486-94DA-91E7E9E73E72}" srcOrd="8" destOrd="0" presId="urn:microsoft.com/office/officeart/2005/8/layout/default"/>
    <dgm:cxn modelId="{0797E373-5B9D-4AEF-B6F9-04E38239D4D8}" type="presParOf" srcId="{C40495D7-5C80-4760-914E-EA5F7245A934}" destId="{4ABEACB9-FB57-4B15-A21E-0FC0031ED48E}" srcOrd="9" destOrd="0" presId="urn:microsoft.com/office/officeart/2005/8/layout/default"/>
    <dgm:cxn modelId="{142270DD-1716-4500-9D84-B55471306CF6}" type="presParOf" srcId="{C40495D7-5C80-4760-914E-EA5F7245A934}" destId="{A6A0EF1E-28C1-4823-B079-E62D807B677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0B437A-67AA-40B6-B469-4F1EBC3099FE}">
      <dsp:nvSpPr>
        <dsp:cNvPr id="0" name=""/>
        <dsp:cNvSpPr/>
      </dsp:nvSpPr>
      <dsp:spPr>
        <a:xfrm>
          <a:off x="2556" y="0"/>
          <a:ext cx="2596165" cy="21728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</a:rPr>
            <a:t>Формирование конкурентоспособной туристической отрасли, отвечающей современным требованиям, интересам и потребностям различных социально-возрастных групп населения, в том числе инвалидов и лиц с ограниченными возможностями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2556" y="0"/>
        <a:ext cx="2596165" cy="2172860"/>
      </dsp:txXfrm>
    </dsp:sp>
    <dsp:sp modelId="{D004EA9A-6E19-4AC5-A7EF-37F1980C26DE}">
      <dsp:nvSpPr>
        <dsp:cNvPr id="0" name=""/>
        <dsp:cNvSpPr/>
      </dsp:nvSpPr>
      <dsp:spPr>
        <a:xfrm>
          <a:off x="5776932" y="2559574"/>
          <a:ext cx="2452667" cy="1556577"/>
        </a:xfrm>
        <a:prstGeom prst="rect">
          <a:avLst/>
        </a:prstGeom>
        <a:gradFill rotWithShape="0">
          <a:gsLst>
            <a:gs pos="0">
              <a:schemeClr val="accent2">
                <a:hueOff val="-167625"/>
                <a:satOff val="-1932"/>
                <a:lumOff val="432"/>
                <a:alphaOff val="0"/>
                <a:tint val="70000"/>
                <a:satMod val="130000"/>
              </a:schemeClr>
            </a:gs>
            <a:gs pos="43000">
              <a:schemeClr val="accent2">
                <a:hueOff val="-167625"/>
                <a:satOff val="-1932"/>
                <a:lumOff val="432"/>
                <a:alphaOff val="0"/>
                <a:tint val="44000"/>
                <a:satMod val="165000"/>
              </a:schemeClr>
            </a:gs>
            <a:gs pos="93000">
              <a:schemeClr val="accent2">
                <a:hueOff val="-167625"/>
                <a:satOff val="-1932"/>
                <a:lumOff val="432"/>
                <a:alphaOff val="0"/>
                <a:tint val="15000"/>
                <a:satMod val="165000"/>
              </a:schemeClr>
            </a:gs>
            <a:gs pos="100000">
              <a:schemeClr val="accent2">
                <a:hueOff val="-167625"/>
                <a:satOff val="-1932"/>
                <a:lumOff val="432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67625"/>
              <a:satOff val="-1932"/>
              <a:lumOff val="43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</a:rPr>
            <a:t>Сохранение и рациональное использование культурно-исторического наследия и природно-ресурсного потенциала муниципального района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5776932" y="2559574"/>
        <a:ext cx="2452667" cy="1556577"/>
      </dsp:txXfrm>
    </dsp:sp>
    <dsp:sp modelId="{C1837D10-FDA8-4389-A134-BE18D5C351BA}">
      <dsp:nvSpPr>
        <dsp:cNvPr id="0" name=""/>
        <dsp:cNvSpPr/>
      </dsp:nvSpPr>
      <dsp:spPr>
        <a:xfrm>
          <a:off x="5435690" y="0"/>
          <a:ext cx="2793909" cy="2147711"/>
        </a:xfrm>
        <a:prstGeom prst="rect">
          <a:avLst/>
        </a:prstGeom>
        <a:gradFill rotWithShape="0">
          <a:gsLst>
            <a:gs pos="0">
              <a:schemeClr val="accent2">
                <a:hueOff val="-335249"/>
                <a:satOff val="-3863"/>
                <a:lumOff val="864"/>
                <a:alphaOff val="0"/>
                <a:tint val="70000"/>
                <a:satMod val="130000"/>
              </a:schemeClr>
            </a:gs>
            <a:gs pos="43000">
              <a:schemeClr val="accent2">
                <a:hueOff val="-335249"/>
                <a:satOff val="-3863"/>
                <a:lumOff val="864"/>
                <a:alphaOff val="0"/>
                <a:tint val="44000"/>
                <a:satMod val="165000"/>
              </a:schemeClr>
            </a:gs>
            <a:gs pos="93000">
              <a:schemeClr val="accent2">
                <a:hueOff val="-335249"/>
                <a:satOff val="-3863"/>
                <a:lumOff val="864"/>
                <a:alphaOff val="0"/>
                <a:tint val="15000"/>
                <a:satMod val="165000"/>
              </a:schemeClr>
            </a:gs>
            <a:gs pos="100000">
              <a:schemeClr val="accent2">
                <a:hueOff val="-335249"/>
                <a:satOff val="-3863"/>
                <a:lumOff val="86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335249"/>
              <a:satOff val="-3863"/>
              <a:lumOff val="86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</a:rPr>
            <a:t>Определение основных направлений и этапов развития туризма, обеспечивающих устойчивый приток отечественных и иностранных туристов за счёт создания позитивного туристического имиджа Дорогобужского района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5435690" y="0"/>
        <a:ext cx="2793909" cy="2147711"/>
      </dsp:txXfrm>
    </dsp:sp>
    <dsp:sp modelId="{50D7BFDF-3D36-405D-AF58-F84AC539434D}">
      <dsp:nvSpPr>
        <dsp:cNvPr id="0" name=""/>
        <dsp:cNvSpPr/>
      </dsp:nvSpPr>
      <dsp:spPr>
        <a:xfrm>
          <a:off x="0" y="2636267"/>
          <a:ext cx="2609011" cy="1528324"/>
        </a:xfrm>
        <a:prstGeom prst="rect">
          <a:avLst/>
        </a:prstGeom>
        <a:gradFill rotWithShape="0">
          <a:gsLst>
            <a:gs pos="0">
              <a:schemeClr val="accent2">
                <a:hueOff val="-502874"/>
                <a:satOff val="-5795"/>
                <a:lumOff val="1295"/>
                <a:alphaOff val="0"/>
                <a:tint val="70000"/>
                <a:satMod val="130000"/>
              </a:schemeClr>
            </a:gs>
            <a:gs pos="43000">
              <a:schemeClr val="accent2">
                <a:hueOff val="-502874"/>
                <a:satOff val="-5795"/>
                <a:lumOff val="1295"/>
                <a:alphaOff val="0"/>
                <a:tint val="44000"/>
                <a:satMod val="165000"/>
              </a:schemeClr>
            </a:gs>
            <a:gs pos="93000">
              <a:schemeClr val="accent2">
                <a:hueOff val="-502874"/>
                <a:satOff val="-5795"/>
                <a:lumOff val="1295"/>
                <a:alphaOff val="0"/>
                <a:tint val="15000"/>
                <a:satMod val="165000"/>
              </a:schemeClr>
            </a:gs>
            <a:gs pos="100000">
              <a:schemeClr val="accent2">
                <a:hueOff val="-502874"/>
                <a:satOff val="-5795"/>
                <a:lumOff val="1295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502874"/>
              <a:satOff val="-5795"/>
              <a:lumOff val="129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</a:rPr>
            <a:t>Создание качественного туристического продукта, который позволит обеспечить дальнейшее социально-экономическое развитие муниципального района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0" y="2636267"/>
        <a:ext cx="2609011" cy="1528324"/>
      </dsp:txXfrm>
    </dsp:sp>
    <dsp:sp modelId="{DA4AAE1D-5893-4486-94DA-91E7E9E73E72}">
      <dsp:nvSpPr>
        <dsp:cNvPr id="0" name=""/>
        <dsp:cNvSpPr/>
      </dsp:nvSpPr>
      <dsp:spPr>
        <a:xfrm>
          <a:off x="3168360" y="144018"/>
          <a:ext cx="2052714" cy="181805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hueOff val="-670499"/>
              <a:satOff val="-7726"/>
              <a:lumOff val="172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168360" y="144018"/>
        <a:ext cx="2052714" cy="1818056"/>
      </dsp:txXfrm>
    </dsp:sp>
    <dsp:sp modelId="{A6A0EF1E-28C1-4823-B079-E62D807B677F}">
      <dsp:nvSpPr>
        <dsp:cNvPr id="0" name=""/>
        <dsp:cNvSpPr/>
      </dsp:nvSpPr>
      <dsp:spPr>
        <a:xfrm>
          <a:off x="3096344" y="2664291"/>
          <a:ext cx="2322855" cy="149073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096344" y="2664291"/>
        <a:ext cx="2322855" cy="1490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438C-45D0-436B-A64C-109AB7A997C2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CAC98-A1CE-425B-AAB2-3F67B6A9B7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2019 году </a:t>
            </a:r>
            <a:r>
              <a:rPr lang="ru-RU" baseline="0" dirty="0" err="1" smtClean="0"/>
              <a:t>Шляхтов</a:t>
            </a:r>
            <a:r>
              <a:rPr lang="ru-RU" baseline="0" dirty="0" smtClean="0"/>
              <a:t> П.В. назначен на должность управляющего делами Администрации муниципального образования «Дорогобужский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AC98-A1CE-425B-AAB2-3F67B6A9B73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359080" cy="316835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Ежегодный областной конкурс «Лучший муниципальный служащий»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2">
                    <a:lumMod val="50000"/>
                  </a:schemeClr>
                </a:solidFill>
              </a:rPr>
              <a:t>Номинация «Социальное развитие»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/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«Развитие культуры, туризма и спорта  как инструмент </a:t>
            </a:r>
            <a:r>
              <a:rPr lang="ru-RU" sz="3200" dirty="0" err="1" smtClean="0">
                <a:solidFill>
                  <a:srgbClr val="C00000"/>
                </a:solidFill>
              </a:rPr>
              <a:t>брендинга</a:t>
            </a:r>
            <a:r>
              <a:rPr lang="ru-RU" sz="3200" dirty="0" smtClean="0">
                <a:solidFill>
                  <a:srgbClr val="C00000"/>
                </a:solidFill>
              </a:rPr>
              <a:t> территории муниципального района»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79912" y="3501008"/>
            <a:ext cx="4896544" cy="230425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Разработчик: председатель Комитета  по культуре, туризму и спорту Администрации муниципального образования «Дорогобужский район» Смоленской области  </a:t>
            </a:r>
            <a:endParaRPr lang="en-US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800" b="1" dirty="0" err="1" smtClean="0">
                <a:solidFill>
                  <a:srgbClr val="C00000"/>
                </a:solidFill>
              </a:rPr>
              <a:t>Шляхтов</a:t>
            </a:r>
            <a:r>
              <a:rPr lang="ru-RU" sz="1800" b="1" dirty="0" smtClean="0">
                <a:solidFill>
                  <a:srgbClr val="C00000"/>
                </a:solidFill>
              </a:rPr>
              <a:t> Павел Владимирович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052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образование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«Дорогобужский район» Смоленской области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2019 год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568952" cy="194421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целью</a:t>
            </a:r>
            <a:r>
              <a:rPr lang="ru-RU" sz="1800" b="1" dirty="0" smtClean="0"/>
              <a:t> достижения качественно новых результатов в сферах культуры, туризма и спорта на территории муниципального образования «Дорогобужский район» Смоленской области П.В. </a:t>
            </a:r>
            <a:r>
              <a:rPr lang="ru-RU" sz="1800" b="1" dirty="0" err="1" smtClean="0"/>
              <a:t>Шляхтов</a:t>
            </a:r>
            <a:r>
              <a:rPr lang="ru-RU" sz="1800" b="1" dirty="0" smtClean="0"/>
              <a:t> разработал и на протяжении трех лет последовательно реализует принципиально новую </a:t>
            </a:r>
            <a:r>
              <a:rPr lang="ru-RU" sz="2400" b="1" u="sng" dirty="0" smtClean="0"/>
              <a:t>концепцию развития подведомственных сфер деятельности: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7030A0"/>
                </a:solidFill>
              </a:rPr>
              <a:t>развитие культуры, туризма и спорта в муниципальном районе строится на системной проектной основе и подчинено общей задаче – </a:t>
            </a:r>
            <a:r>
              <a:rPr lang="ru-RU" sz="1800" b="1" dirty="0" err="1" smtClean="0">
                <a:solidFill>
                  <a:srgbClr val="7030A0"/>
                </a:solidFill>
              </a:rPr>
              <a:t>брендинг</a:t>
            </a:r>
            <a:r>
              <a:rPr lang="ru-RU" sz="1800" b="1" dirty="0" smtClean="0">
                <a:solidFill>
                  <a:srgbClr val="7030A0"/>
                </a:solidFill>
              </a:rPr>
              <a:t> территории Дорогобужского района (целенаправленное формирование образа муниципального района в сознании граждан, целевых групп, инвесторов,  общественности).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5904656" cy="288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Этапы </a:t>
            </a:r>
            <a:br>
              <a:rPr lang="ru-RU" sz="2800" b="1" dirty="0" smtClean="0"/>
            </a:br>
            <a:r>
              <a:rPr lang="ru-RU" sz="2800" b="1" dirty="0" smtClean="0"/>
              <a:t> разработки бренда муниципального района</a:t>
            </a:r>
            <a:endParaRPr lang="ru-RU" sz="2800" b="1" dirty="0"/>
          </a:p>
        </p:txBody>
      </p:sp>
      <p:pic>
        <p:nvPicPr>
          <p:cNvPr id="18434" name="Рисунок 2" descr="http://900igr.net/datas/ekonomika/Brend-territorii/0005-005-Etapy-razrabotki-bren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484784"/>
            <a:ext cx="6960773" cy="52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55576" y="548680"/>
            <a:ext cx="8388424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Основные направления развития культуры и туризма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в Дорогобужском районе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51520" y="1628800"/>
          <a:ext cx="6264696" cy="4604174"/>
        </p:xfrm>
        <a:graphic>
          <a:graphicData uri="http://schemas.openxmlformats.org/presentationml/2006/ole">
            <p:oleObj spid="_x0000_s16387" name="Документ" r:id="rId3" imgW="6324952" imgH="4648487" progId="Word.Document.12">
              <p:embed/>
            </p:oleObj>
          </a:graphicData>
        </a:graphic>
      </p:graphicFrame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556792"/>
            <a:ext cx="2120652" cy="47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859216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Для привлечения потока туристов и отдыхающих в Дорогобужском районе применяется </a:t>
            </a:r>
            <a:r>
              <a:rPr lang="ru-RU" sz="2700" b="1" u="sng" dirty="0" smtClean="0">
                <a:solidFill>
                  <a:schemeClr val="tx2">
                    <a:lumMod val="75000"/>
                  </a:schemeClr>
                </a:solidFill>
              </a:rPr>
              <a:t>комплексный многоуровневый подход, новая методология развития туристической отрасли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включающая в себя множество аспектов: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11560" y="1772816"/>
          <a:ext cx="82296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244827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В 2018 году Дорогобуж активно участвовал в </a:t>
            </a:r>
            <a:r>
              <a:rPr lang="ru-RU" sz="1800" b="1" u="sng" dirty="0" smtClean="0"/>
              <a:t>реализации</a:t>
            </a:r>
            <a:br>
              <a:rPr lang="ru-RU" sz="1800" b="1" u="sng" dirty="0" smtClean="0"/>
            </a:br>
            <a:r>
              <a:rPr lang="ru-RU" sz="1800" b="1" u="sng" dirty="0" smtClean="0"/>
              <a:t> </a:t>
            </a:r>
            <a:r>
              <a:rPr lang="ru-RU" sz="2400" b="1" u="sng" dirty="0" smtClean="0"/>
              <a:t>Всероссийского проекта «Код русской провинции»</a:t>
            </a:r>
            <a:r>
              <a:rPr lang="ru-RU" sz="2400" b="1" dirty="0" smtClean="0"/>
              <a:t>. </a:t>
            </a:r>
            <a:br>
              <a:rPr lang="ru-RU" sz="2400" b="1" dirty="0" smtClean="0"/>
            </a:br>
            <a:r>
              <a:rPr lang="ru-RU" sz="2000" b="1" u="sng" dirty="0" smtClean="0"/>
              <a:t>Результат: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сформирована полноценная база краеведческой и туристско-навигационной информации в Дорогобуже, включающая описание и фотографии достопримечательных мест и объектов туристической инфраструктуры, а также внедрена система туристической навигации с использованием QR–кодов.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Содержимое 3" descr="C:\Users\Золотухин\Desktop\333\Установка QR кодов\Муз.школ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2203282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6" descr="http://dorogobyzh.admin-smolensk.ru/files/198/img_9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929" y="2996952"/>
            <a:ext cx="562471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2952328"/>
          </a:xfrm>
        </p:spPr>
        <p:txBody>
          <a:bodyPr>
            <a:normAutofit fontScale="77500" lnSpcReduction="20000"/>
          </a:bodyPr>
          <a:lstStyle/>
          <a:p>
            <a:pPr marL="6350" indent="44450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настоящее время  город Дорогобуж Смоленской области участвует в </a:t>
            </a:r>
            <a:r>
              <a:rPr lang="ru-RU" sz="3100" b="1" u="sng" dirty="0" smtClean="0">
                <a:solidFill>
                  <a:schemeClr val="accent2">
                    <a:lumMod val="50000"/>
                  </a:schemeClr>
                </a:solidFill>
              </a:rPr>
              <a:t>Конкурсе малых городов и исторических поселений федерального значения. </a:t>
            </a:r>
          </a:p>
          <a:p>
            <a:pPr marL="6350" indent="444500" algn="just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Прогноз: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6350" indent="44450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присвоение статуса исторического поселения федерального значения позволит перевести Дорогобуж из исключительно охранительного режима в статус инструмента всестороннего развития социально-экономического развития территории. 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5606756" cy="359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243</Words>
  <Application>Microsoft Office PowerPoint</Application>
  <PresentationFormat>Экран (4:3)</PresentationFormat>
  <Paragraphs>19</Paragraphs>
  <Slides>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Поток</vt:lpstr>
      <vt:lpstr>Документ</vt:lpstr>
      <vt:lpstr>Ежегодный областной конкурс «Лучший муниципальный служащий»  Номинация «Социальное развитие»    «Развитие культуры, туризма и спорта  как инструмент брендинга территории муниципального района» </vt:lpstr>
      <vt:lpstr>С целью достижения качественно новых результатов в сферах культуры, туризма и спорта на территории муниципального образования «Дорогобужский район» Смоленской области П.В. Шляхтов разработал и на протяжении трех лет последовательно реализует принципиально новую концепцию развития подведомственных сфер деятельности:  развитие культуры, туризма и спорта в муниципальном районе строится на системной проектной основе и подчинено общей задаче – брендинг территории Дорогобужского района (целенаправленное формирование образа муниципального района в сознании граждан, целевых групп, инвесторов,  общественности). </vt:lpstr>
      <vt:lpstr>Этапы   разработки бренда муниципального района</vt:lpstr>
      <vt:lpstr>Основные направления развития культуры и туризма  в Дорогобужском районе </vt:lpstr>
      <vt:lpstr>Для привлечения потока туристов и отдыхающих в Дорогобужском районе применяется комплексный многоуровневый подход, новая методология развития туристической отрасли, включающая в себя множество аспектов: </vt:lpstr>
      <vt:lpstr>         В 2018 году Дорогобуж активно участвовал в реализации  Всероссийского проекта «Код русской провинции».  Результат:  сформирована полноценная база краеведческой и туристско-навигационной информации в Дорогобуже, включающая описание и фотографии достопримечательных мест и объектов туристической инфраструктуры, а также внедрена система туристической навигации с использованием QR–кодов.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Lisovskaya Larisa Mikhailovna</cp:lastModifiedBy>
  <cp:revision>27</cp:revision>
  <dcterms:created xsi:type="dcterms:W3CDTF">2019-04-16T18:44:19Z</dcterms:created>
  <dcterms:modified xsi:type="dcterms:W3CDTF">2020-06-10T12:40:10Z</dcterms:modified>
</cp:coreProperties>
</file>