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0" r:id="rId2"/>
    <p:sldId id="271" r:id="rId3"/>
    <p:sldId id="258" r:id="rId4"/>
    <p:sldId id="259" r:id="rId5"/>
    <p:sldId id="262" r:id="rId6"/>
    <p:sldId id="272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00FF"/>
    <a:srgbClr val="FF00FF"/>
    <a:srgbClr val="CC00FF"/>
    <a:srgbClr val="FFD03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19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91483-34A0-4B47-B6AE-4316D056EF7D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AD605AA-EDB9-4438-85D4-4F3AF617DF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4653136"/>
            <a:ext cx="396044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b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год</a:t>
            </a:r>
            <a:r>
              <a:rPr lang="ru-RU" sz="14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b="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7632848" cy="165618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/>
            <a:endParaRPr lang="ru-RU" sz="1700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8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Муниципальный социальный проект</a:t>
            </a:r>
          </a:p>
          <a:p>
            <a:pPr algn="ctr"/>
            <a:r>
              <a:rPr lang="ru-RU" sz="8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Социальная реабилитация детей, находящихся в конфликте с законом (совершивших правонарушения и преступления), профилактика безнадзорности и беспризорности детей, преступности несовершеннолетних, в том числе повторной»</a:t>
            </a:r>
          </a:p>
          <a:p>
            <a: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/>
            </a:r>
            <a:br>
              <a:rPr lang="ru-RU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</a:br>
            <a:endParaRPr lang="ru-RU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 pitchFamily="34" charset="0"/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2163" y="188640"/>
            <a:ext cx="792088" cy="720080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0" name="Picture 2" descr="D:\2018-19 уч год\Проект и фото М.П\kdn-2019-1_400_2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01208"/>
            <a:ext cx="2119371" cy="137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D:\2018-19 уч год\Проект и фото М.П\img_4144_400_26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301208"/>
            <a:ext cx="2088232" cy="139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D:\2018-19 уч год\Проект и фото М.П\rasshirennoe-kdn-2_400_27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649" t="27934" b="7777"/>
          <a:stretch/>
        </p:blipFill>
        <p:spPr bwMode="auto">
          <a:xfrm>
            <a:off x="3635896" y="5373216"/>
            <a:ext cx="2641888" cy="132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139952" y="3501008"/>
            <a:ext cx="4464496" cy="864096"/>
          </a:xfrm>
          <a:prstGeom prst="rect">
            <a:avLst/>
          </a:prstGeom>
        </p:spPr>
        <p:txBody>
          <a:bodyPr anchor="b">
            <a:normAutofit fontScale="5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Разработчик: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Лонгинова Марина Петровна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 заместитель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председателя комитета по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образованию Администрации муниципального образования «Ярцевский район Смоленской области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9632" y="105273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Ежегодный областной конкурс «Лучший муниципальный служащий»</a:t>
            </a:r>
          </a:p>
          <a:p>
            <a:pPr algn="ctr"/>
            <a:r>
              <a:rPr lang="ru-RU" sz="1400" dirty="0" smtClean="0"/>
              <a:t>Номинация «Социальное развитие»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285728"/>
            <a:ext cx="5531506" cy="62299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1600" b="0" dirty="0" smtClean="0">
                <a:solidFill>
                  <a:srgbClr val="FF00FF"/>
                </a:solidFill>
              </a:rPr>
              <a:t> </a:t>
            </a:r>
            <a:endParaRPr lang="ru-RU" sz="1600" b="0" dirty="0">
              <a:solidFill>
                <a:srgbClr val="FF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268760"/>
            <a:ext cx="7632848" cy="4286304"/>
          </a:xfrm>
        </p:spPr>
        <p:txBody>
          <a:bodyPr>
            <a:normAutofit/>
          </a:bodyPr>
          <a:lstStyle/>
          <a:p>
            <a:pPr algn="just"/>
            <a:r>
              <a:rPr lang="ru-RU" sz="2100" b="1" i="1" dirty="0" smtClean="0">
                <a:solidFill>
                  <a:srgbClr val="FF00FF"/>
                </a:solidFill>
              </a:rPr>
              <a:t> 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Управление инновационным социальным проектом на территории муниципального образования «Ярцевский район» Смоленской области – комплекс мероприятий, направленный на  их осуществление  своевременно, экономично и с высоким качеством</a:t>
            </a:r>
            <a:r>
              <a:rPr lang="ru-RU" sz="2000" dirty="0" smtClean="0">
                <a:solidFill>
                  <a:srgbClr val="7030A0"/>
                </a:solidFill>
              </a:rPr>
              <a:t>.</a:t>
            </a:r>
            <a:r>
              <a:rPr lang="ru-RU" sz="2000" b="1" i="1" dirty="0" smtClean="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ru-RU" sz="2000" b="1" i="1" dirty="0" smtClean="0">
                <a:solidFill>
                  <a:srgbClr val="7030A0"/>
                </a:solidFill>
              </a:rPr>
              <a:t>     Нормативно-правовое, организационно-техническое и информационное обеспечение деятельности по реализации мероприятий проекта осуществляет Координационный совет, созданный при  Администрации муниципального образования «Ярцевский район» Смоленской области.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 </a:t>
            </a:r>
            <a:endParaRPr lang="ru-RU" sz="1900" b="1" i="1" dirty="0" smtClean="0">
              <a:solidFill>
                <a:srgbClr val="7030A0"/>
              </a:solidFill>
            </a:endParaRPr>
          </a:p>
          <a:p>
            <a:r>
              <a:rPr lang="ru-RU" sz="1600" b="1" dirty="0" smtClean="0"/>
              <a:t> </a:t>
            </a:r>
            <a:endParaRPr lang="ru-RU" sz="1600" dirty="0" smtClean="0"/>
          </a:p>
          <a:p>
            <a:pPr algn="just">
              <a:buFontTx/>
              <a:buChar char="-"/>
            </a:pPr>
            <a:endParaRPr lang="ru-RU" sz="1800" b="1" i="1" dirty="0" smtClean="0">
              <a:solidFill>
                <a:srgbClr val="0000FF"/>
              </a:solidFill>
            </a:endParaRPr>
          </a:p>
          <a:p>
            <a:pPr algn="just"/>
            <a:endParaRPr lang="ru-RU" i="1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8506" y="214290"/>
            <a:ext cx="1397543" cy="1270494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4" name="Picture 2" descr="D:\2018-19 уч год\Проект и фото М.П\img_5161_400_25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603"/>
          <a:stretch/>
        </p:blipFill>
        <p:spPr bwMode="auto">
          <a:xfrm>
            <a:off x="5292080" y="4869160"/>
            <a:ext cx="291749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357166"/>
            <a:ext cx="5112568" cy="69557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 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412776"/>
            <a:ext cx="7272808" cy="5097748"/>
          </a:xfrm>
        </p:spPr>
        <p:txBody>
          <a:bodyPr>
            <a:normAutofit fontScale="55000" lnSpcReduction="20000"/>
          </a:bodyPr>
          <a:lstStyle/>
          <a:p>
            <a:endParaRPr lang="ru-RU" sz="2800" b="1" i="1" dirty="0" smtClean="0">
              <a:solidFill>
                <a:srgbClr val="FFFF00"/>
              </a:solidFill>
            </a:endParaRPr>
          </a:p>
          <a:p>
            <a:pPr algn="just"/>
            <a:r>
              <a:rPr lang="ru-RU" sz="2800" b="1" i="1" dirty="0" smtClean="0">
                <a:solidFill>
                  <a:srgbClr val="0000FF"/>
                </a:solidFill>
              </a:rPr>
              <a:t>        </a:t>
            </a:r>
            <a:r>
              <a:rPr lang="ru-RU" sz="3600" b="1" i="1" dirty="0" smtClean="0">
                <a:solidFill>
                  <a:srgbClr val="7030A0"/>
                </a:solidFill>
              </a:rPr>
              <a:t>Муниципальное образование «Ярцевский район» Смоленской области  - 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победитель федерального конкурсного отбора инновационных социальных проектов муниципальных образований</a:t>
            </a:r>
            <a:r>
              <a:rPr lang="ru-RU" sz="3600" b="1" i="1" dirty="0" smtClean="0">
                <a:solidFill>
                  <a:srgbClr val="7030A0"/>
                </a:solidFill>
              </a:rPr>
              <a:t> по развитию эффективных практик поддержки детей и семей с детьми, находящихся в трудной  жизненной ситуации, 2018 год.</a:t>
            </a:r>
          </a:p>
          <a:p>
            <a:pPr algn="just"/>
            <a:endParaRPr lang="ru-RU" sz="3600" b="1" i="1" dirty="0" smtClean="0">
              <a:solidFill>
                <a:srgbClr val="0000FF"/>
              </a:solidFill>
            </a:endParaRPr>
          </a:p>
          <a:p>
            <a:pPr algn="just"/>
            <a:r>
              <a:rPr lang="ru-RU" sz="3600" b="1" i="1" dirty="0" smtClean="0">
                <a:solidFill>
                  <a:srgbClr val="FF00FF"/>
                </a:solidFill>
              </a:rPr>
              <a:t>        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Объем финансирования проекта </a:t>
            </a:r>
            <a:r>
              <a:rPr lang="ru-RU" sz="3600" b="1" i="1" dirty="0" smtClean="0">
                <a:solidFill>
                  <a:srgbClr val="7030A0"/>
                </a:solidFill>
              </a:rPr>
              <a:t>состоится за счет денежных средств (гранта) Фонда поддержки детей, находящихся в трудной жизненной ситуации, и определен в сумме </a:t>
            </a: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1 648 160 (один миллион шестьсот сорок восемь тысяч сто шестьдесят) рублей</a:t>
            </a:r>
            <a:r>
              <a:rPr lang="ru-RU" sz="3600" b="1" i="1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endParaRPr lang="ru-RU" sz="1700" dirty="0" smtClean="0">
              <a:solidFill>
                <a:srgbClr val="0000FF"/>
              </a:solidFill>
            </a:endParaRPr>
          </a:p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Сроки  реализации проекта:</a:t>
            </a:r>
          </a:p>
          <a:p>
            <a:pPr algn="ctr"/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  1 апреля 2019 г. – 1 сентября 2020 г.</a:t>
            </a:r>
            <a:endParaRPr lang="ru-RU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264" y="142852"/>
            <a:ext cx="1159290" cy="10539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500042"/>
            <a:ext cx="5286412" cy="85725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643050"/>
            <a:ext cx="7416824" cy="428628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1700" b="1" i="1" dirty="0" smtClean="0">
              <a:solidFill>
                <a:srgbClr val="CC00FF"/>
              </a:solidFill>
            </a:endParaRPr>
          </a:p>
          <a:p>
            <a:pPr marL="2600325" indent="-2573338"/>
            <a:r>
              <a:rPr lang="ru-RU" sz="8000" b="1" i="1" dirty="0" smtClean="0">
                <a:solidFill>
                  <a:srgbClr val="CC00FF"/>
                </a:solidFill>
              </a:rPr>
              <a:t>                                    </a:t>
            </a:r>
            <a:r>
              <a:rPr lang="ru-RU" sz="9600" b="1" i="1" dirty="0" smtClean="0">
                <a:solidFill>
                  <a:srgbClr val="CC00FF"/>
                </a:solidFill>
              </a:rPr>
              <a:t>Цель проекта</a:t>
            </a:r>
            <a:r>
              <a:rPr lang="ru-RU" sz="9600" b="1" i="1" dirty="0" smtClean="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ru-RU" sz="8000" b="1" i="1" dirty="0" smtClean="0">
                <a:solidFill>
                  <a:srgbClr val="7030A0"/>
                </a:solidFill>
              </a:rPr>
              <a:t>снижение количества несовершеннолетних, состоящих на профилактическом учете, их социализация через развитие и применение эффективных практик организации продуктивной социально значимой деятельности.</a:t>
            </a:r>
          </a:p>
          <a:p>
            <a:pPr algn="just"/>
            <a:endParaRPr lang="ru-RU" sz="8000" b="1" i="1" dirty="0" smtClean="0">
              <a:solidFill>
                <a:srgbClr val="7030A0"/>
              </a:solidFill>
            </a:endParaRPr>
          </a:p>
          <a:p>
            <a:r>
              <a:rPr lang="ru-RU" sz="8000" b="1" i="1" dirty="0" smtClean="0">
                <a:solidFill>
                  <a:srgbClr val="CC00FF"/>
                </a:solidFill>
              </a:rPr>
              <a:t>                       </a:t>
            </a:r>
            <a:r>
              <a:rPr lang="ru-RU" sz="9600" b="1" i="1" dirty="0" smtClean="0">
                <a:solidFill>
                  <a:srgbClr val="CC00FF"/>
                </a:solidFill>
              </a:rPr>
              <a:t>Социальная практика  проекта</a:t>
            </a:r>
            <a:r>
              <a:rPr lang="ru-RU" sz="9600" b="1" i="1" dirty="0" smtClean="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ru-RU" sz="8000" b="1" i="1" dirty="0" smtClean="0">
                <a:solidFill>
                  <a:srgbClr val="7030A0"/>
                </a:solidFill>
              </a:rPr>
              <a:t>отработка муниципальной модели социальной реабилитации несовершеннолетних, находящихся в конфликте с законом (совершивших правонарушения и преступления).</a:t>
            </a:r>
          </a:p>
          <a:p>
            <a:pPr algn="just"/>
            <a:endParaRPr lang="ru-RU" sz="7200" b="1" i="1" dirty="0" smtClean="0">
              <a:solidFill>
                <a:srgbClr val="7030A0"/>
              </a:solidFill>
            </a:endParaRPr>
          </a:p>
          <a:p>
            <a:r>
              <a:rPr lang="ru-RU" sz="7200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ru-RU" sz="7200" dirty="0" smtClean="0">
                <a:solidFill>
                  <a:srgbClr val="FFFF00"/>
                </a:solidFill>
                <a:latin typeface="Arial Black" pitchFamily="34" charset="0"/>
              </a:rPr>
            </a:br>
            <a:endParaRPr lang="ru-RU" sz="7200" dirty="0">
              <a:solidFill>
                <a:srgbClr val="FFD03B"/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3466" y="214290"/>
            <a:ext cx="1318335" cy="1198486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260648"/>
            <a:ext cx="5224094" cy="6967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85926"/>
            <a:ext cx="7967690" cy="4143404"/>
          </a:xfrm>
        </p:spPr>
        <p:txBody>
          <a:bodyPr>
            <a:normAutofit/>
          </a:bodyPr>
          <a:lstStyle/>
          <a:p>
            <a:pPr algn="just"/>
            <a:endParaRPr lang="ru-RU" sz="1700" b="1" i="1" dirty="0" smtClean="0">
              <a:solidFill>
                <a:srgbClr val="CC00FF"/>
              </a:solidFill>
            </a:endParaRPr>
          </a:p>
          <a:p>
            <a:pPr algn="just"/>
            <a:endParaRPr lang="ru-RU" sz="2800" b="1" i="1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3113" y="214291"/>
            <a:ext cx="1001498" cy="910453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3388872"/>
              </p:ext>
            </p:extLst>
          </p:nvPr>
        </p:nvGraphicFramePr>
        <p:xfrm>
          <a:off x="395536" y="1052736"/>
          <a:ext cx="8574840" cy="5457580"/>
        </p:xfrm>
        <a:graphic>
          <a:graphicData uri="http://schemas.openxmlformats.org/presentationml/2006/ole">
            <p:oleObj spid="_x0000_s16401" name="Документ" r:id="rId4" imgW="9806335" imgH="6054584" progId="Word.Document.12">
              <p:embed/>
            </p:oleObj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500042"/>
            <a:ext cx="5715040" cy="71438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16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16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571612"/>
            <a:ext cx="7474200" cy="502574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1700" b="1" i="1" dirty="0" smtClean="0">
              <a:solidFill>
                <a:srgbClr val="CC00FF"/>
              </a:solidFill>
            </a:endParaRPr>
          </a:p>
          <a:p>
            <a:pPr algn="ctr"/>
            <a:r>
              <a:rPr lang="ru-RU" sz="8000" b="1" i="1" dirty="0" smtClean="0">
                <a:solidFill>
                  <a:srgbClr val="CC00FF"/>
                </a:solidFill>
              </a:rPr>
              <a:t>       </a:t>
            </a:r>
            <a:r>
              <a:rPr lang="ru-RU" sz="12800" b="1" i="1" dirty="0" smtClean="0">
                <a:solidFill>
                  <a:srgbClr val="CC00FF"/>
                </a:solidFill>
              </a:rPr>
              <a:t>Целевые группы проекта</a:t>
            </a:r>
          </a:p>
          <a:p>
            <a:pPr algn="ctr"/>
            <a:endParaRPr lang="ru-RU" sz="6400" b="1" i="1" dirty="0" smtClean="0">
              <a:solidFill>
                <a:srgbClr val="7030A0"/>
              </a:solidFill>
              <a:cs typeface="Times New Roman" pitchFamily="18" charset="0"/>
            </a:endParaRPr>
          </a:p>
          <a:p>
            <a:pPr algn="ctr"/>
            <a:r>
              <a:rPr lang="ru-RU" sz="9600" b="1" i="1" dirty="0" smtClean="0">
                <a:solidFill>
                  <a:srgbClr val="7030A0"/>
                </a:solidFill>
                <a:cs typeface="Times New Roman" pitchFamily="18" charset="0"/>
              </a:rPr>
              <a:t>несовершеннолетние, склонные к совершению правонарушений и состоящие на различных видах профилактического учета;</a:t>
            </a:r>
          </a:p>
          <a:p>
            <a:pPr marL="884682" indent="-857250" algn="ctr">
              <a:buFontTx/>
              <a:buChar char="-"/>
            </a:pPr>
            <a:endParaRPr lang="ru-RU" sz="9600" b="1" i="1" dirty="0" smtClean="0">
              <a:solidFill>
                <a:srgbClr val="7030A0"/>
              </a:solidFill>
              <a:cs typeface="Times New Roman" pitchFamily="18" charset="0"/>
            </a:endParaRPr>
          </a:p>
          <a:p>
            <a:pPr algn="ctr"/>
            <a:r>
              <a:rPr lang="ru-RU" sz="9600" b="1" i="1" dirty="0" smtClean="0">
                <a:solidFill>
                  <a:srgbClr val="7030A0"/>
                </a:solidFill>
                <a:cs typeface="Times New Roman" pitchFamily="18" charset="0"/>
              </a:rPr>
              <a:t>несовершеннолетние, совершившие правонарушения;</a:t>
            </a:r>
          </a:p>
          <a:p>
            <a:pPr algn="ctr">
              <a:buFontTx/>
              <a:buChar char="-"/>
            </a:pPr>
            <a:endParaRPr lang="ru-RU" sz="9600" b="1" i="1" dirty="0" smtClean="0">
              <a:solidFill>
                <a:srgbClr val="7030A0"/>
              </a:solidFill>
              <a:cs typeface="Times New Roman" pitchFamily="18" charset="0"/>
            </a:endParaRPr>
          </a:p>
          <a:p>
            <a:pPr algn="ctr"/>
            <a:r>
              <a:rPr lang="ru-RU" sz="9600" b="1" i="1" dirty="0" smtClean="0">
                <a:solidFill>
                  <a:srgbClr val="7030A0"/>
                </a:solidFill>
                <a:cs typeface="Times New Roman" pitchFamily="18" charset="0"/>
              </a:rPr>
              <a:t>семьи, воспитывающие несовершеннолетних, находящихся в конфликте с законом.</a:t>
            </a:r>
          </a:p>
          <a:p>
            <a:pPr algn="ctr"/>
            <a:r>
              <a:rPr lang="ru-RU" sz="6400" b="1" i="1" dirty="0" smtClean="0">
                <a:solidFill>
                  <a:srgbClr val="CC00FF"/>
                </a:solidFill>
                <a:latin typeface="Arial Black" pitchFamily="34" charset="0"/>
              </a:rPr>
              <a:t>                                   </a:t>
            </a:r>
            <a:endParaRPr lang="ru-RU" sz="5600" i="1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2852"/>
            <a:ext cx="1381262" cy="1255693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274638"/>
            <a:ext cx="6004762" cy="1143000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Ярцевский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район» Смоленской области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571612"/>
            <a:ext cx="7697337" cy="5097748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ru-RU" sz="4400" b="1" i="1" dirty="0">
                <a:solidFill>
                  <a:srgbClr val="CC00FF"/>
                </a:solidFill>
              </a:rPr>
              <a:t>Исполнители мероприятий </a:t>
            </a:r>
            <a:r>
              <a:rPr lang="ru-RU" sz="4400" b="1" i="1" dirty="0" smtClean="0">
                <a:solidFill>
                  <a:srgbClr val="CC00FF"/>
                </a:solidFill>
              </a:rPr>
              <a:t>проекта</a:t>
            </a:r>
            <a:r>
              <a:rPr lang="ru-RU" sz="4400" b="1" i="1" dirty="0" smtClean="0">
                <a:solidFill>
                  <a:srgbClr val="7030A0"/>
                </a:solidFill>
              </a:rPr>
              <a:t> </a:t>
            </a:r>
            <a:endParaRPr lang="ru-RU" sz="4400" b="1" i="1" dirty="0">
              <a:solidFill>
                <a:srgbClr val="7030A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Комиссия </a:t>
            </a:r>
            <a:r>
              <a:rPr lang="ru-RU" sz="2900" b="1" i="1" dirty="0">
                <a:solidFill>
                  <a:srgbClr val="7030A0"/>
                </a:solidFill>
              </a:rPr>
              <a:t>по делам несовершеннолетних и защите их прав, Отдел по делам несовершеннолетних ОУУП и ДН МО МВД России «</a:t>
            </a:r>
            <a:r>
              <a:rPr lang="ru-RU" sz="2900" b="1" i="1" dirty="0" err="1">
                <a:solidFill>
                  <a:srgbClr val="7030A0"/>
                </a:solidFill>
              </a:rPr>
              <a:t>Ярцевский</a:t>
            </a:r>
            <a:r>
              <a:rPr lang="ru-RU" sz="2900" b="1" i="1" dirty="0" smtClean="0">
                <a:solidFill>
                  <a:srgbClr val="7030A0"/>
                </a:solidFill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Комитет </a:t>
            </a:r>
            <a:r>
              <a:rPr lang="ru-RU" sz="2900" b="1" i="1" dirty="0">
                <a:solidFill>
                  <a:srgbClr val="7030A0"/>
                </a:solidFill>
              </a:rPr>
              <a:t>по </a:t>
            </a:r>
            <a:r>
              <a:rPr lang="ru-RU" sz="2900" b="1" i="1" dirty="0" smtClean="0">
                <a:solidFill>
                  <a:srgbClr val="7030A0"/>
                </a:solidFill>
              </a:rPr>
              <a:t>образованию и молодежной политике;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Комитет </a:t>
            </a:r>
            <a:r>
              <a:rPr lang="ru-RU" sz="2900" b="1" i="1" dirty="0">
                <a:solidFill>
                  <a:srgbClr val="7030A0"/>
                </a:solidFill>
              </a:rPr>
              <a:t>по </a:t>
            </a:r>
            <a:r>
              <a:rPr lang="ru-RU" sz="2900" b="1" i="1" dirty="0" smtClean="0">
                <a:solidFill>
                  <a:srgbClr val="7030A0"/>
                </a:solidFill>
              </a:rPr>
              <a:t>культуре;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Комитет </a:t>
            </a:r>
            <a:r>
              <a:rPr lang="ru-RU" sz="2900" b="1" i="1" dirty="0">
                <a:solidFill>
                  <a:srgbClr val="7030A0"/>
                </a:solidFill>
              </a:rPr>
              <a:t>по физической культуре и </a:t>
            </a:r>
            <a:r>
              <a:rPr lang="ru-RU" sz="2900" b="1" i="1" dirty="0" smtClean="0">
                <a:solidFill>
                  <a:srgbClr val="7030A0"/>
                </a:solidFill>
              </a:rPr>
              <a:t>спорту;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Отдел </a:t>
            </a:r>
            <a:r>
              <a:rPr lang="ru-RU" sz="2900" b="1" i="1" dirty="0">
                <a:solidFill>
                  <a:srgbClr val="7030A0"/>
                </a:solidFill>
              </a:rPr>
              <a:t>социальной защиты населения в </a:t>
            </a:r>
            <a:r>
              <a:rPr lang="ru-RU" sz="2900" b="1" i="1" dirty="0" err="1">
                <a:solidFill>
                  <a:srgbClr val="7030A0"/>
                </a:solidFill>
              </a:rPr>
              <a:t>Ярцевском</a:t>
            </a:r>
            <a:r>
              <a:rPr lang="ru-RU" sz="2900" b="1" i="1" dirty="0">
                <a:solidFill>
                  <a:srgbClr val="7030A0"/>
                </a:solidFill>
              </a:rPr>
              <a:t> </a:t>
            </a:r>
            <a:r>
              <a:rPr lang="ru-RU" sz="2900" b="1" i="1" dirty="0" smtClean="0">
                <a:solidFill>
                  <a:srgbClr val="7030A0"/>
                </a:solidFill>
              </a:rPr>
              <a:t>районе;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ОГБУЗ </a:t>
            </a:r>
            <a:r>
              <a:rPr lang="ru-RU" sz="2900" b="1" i="1" dirty="0">
                <a:solidFill>
                  <a:srgbClr val="7030A0"/>
                </a:solidFill>
              </a:rPr>
              <a:t>«</a:t>
            </a:r>
            <a:r>
              <a:rPr lang="ru-RU" sz="2900" b="1" i="1" dirty="0" err="1">
                <a:solidFill>
                  <a:srgbClr val="7030A0"/>
                </a:solidFill>
              </a:rPr>
              <a:t>Ярцевская</a:t>
            </a:r>
            <a:r>
              <a:rPr lang="ru-RU" sz="2900" b="1" i="1" dirty="0">
                <a:solidFill>
                  <a:srgbClr val="7030A0"/>
                </a:solidFill>
              </a:rPr>
              <a:t> центральная районная больница</a:t>
            </a:r>
            <a:r>
              <a:rPr lang="ru-RU" sz="2900" b="1" i="1" dirty="0" smtClean="0">
                <a:solidFill>
                  <a:srgbClr val="7030A0"/>
                </a:solidFill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СОГКУ </a:t>
            </a:r>
            <a:r>
              <a:rPr lang="ru-RU" sz="2900" b="1" i="1" dirty="0">
                <a:solidFill>
                  <a:srgbClr val="7030A0"/>
                </a:solidFill>
              </a:rPr>
              <a:t>"Центр занятости населения </a:t>
            </a:r>
            <a:r>
              <a:rPr lang="ru-RU" sz="2900" b="1" i="1" dirty="0" err="1">
                <a:solidFill>
                  <a:srgbClr val="7030A0"/>
                </a:solidFill>
              </a:rPr>
              <a:t>Ярцевского</a:t>
            </a:r>
            <a:r>
              <a:rPr lang="ru-RU" sz="2900" b="1" i="1" dirty="0">
                <a:solidFill>
                  <a:srgbClr val="7030A0"/>
                </a:solidFill>
              </a:rPr>
              <a:t> района</a:t>
            </a:r>
            <a:r>
              <a:rPr lang="ru-RU" sz="2900" b="1" i="1" dirty="0" smtClean="0">
                <a:solidFill>
                  <a:srgbClr val="7030A0"/>
                </a:solidFill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муниципальные </a:t>
            </a:r>
            <a:r>
              <a:rPr lang="ru-RU" sz="2900" b="1" i="1" dirty="0">
                <a:solidFill>
                  <a:srgbClr val="7030A0"/>
                </a:solidFill>
              </a:rPr>
              <a:t>учреждения, государственные учреждения разной ведомственной принадлежности, функционирующие на территории муниципального </a:t>
            </a:r>
            <a:r>
              <a:rPr lang="ru-RU" sz="2900" b="1" i="1" dirty="0" smtClean="0">
                <a:solidFill>
                  <a:srgbClr val="7030A0"/>
                </a:solidFill>
              </a:rPr>
              <a:t>образования;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Молодёжное </a:t>
            </a:r>
            <a:r>
              <a:rPr lang="ru-RU" sz="2900" b="1" i="1" dirty="0">
                <a:solidFill>
                  <a:srgbClr val="7030A0"/>
                </a:solidFill>
              </a:rPr>
              <a:t>общественное движение «Волонтёры</a:t>
            </a:r>
            <a:r>
              <a:rPr lang="ru-RU" sz="2900" b="1" i="1" dirty="0" smtClean="0">
                <a:solidFill>
                  <a:srgbClr val="7030A0"/>
                </a:solidFill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err="1" smtClean="0">
                <a:solidFill>
                  <a:srgbClr val="7030A0"/>
                </a:solidFill>
              </a:rPr>
              <a:t>Ярцевское</a:t>
            </a:r>
            <a:r>
              <a:rPr lang="ru-RU" sz="2900" b="1" i="1" dirty="0" smtClean="0">
                <a:solidFill>
                  <a:srgbClr val="7030A0"/>
                </a:solidFill>
              </a:rPr>
              <a:t> </a:t>
            </a:r>
            <a:r>
              <a:rPr lang="ru-RU" sz="2900" b="1" i="1" dirty="0">
                <a:solidFill>
                  <a:srgbClr val="7030A0"/>
                </a:solidFill>
              </a:rPr>
              <a:t>отделение  детско-юношеской организации </a:t>
            </a:r>
            <a:r>
              <a:rPr lang="ru-RU" sz="2900" b="1" i="1" dirty="0" smtClean="0">
                <a:solidFill>
                  <a:srgbClr val="7030A0"/>
                </a:solidFill>
              </a:rPr>
              <a:t>«</a:t>
            </a:r>
            <a:r>
              <a:rPr lang="ru-RU" sz="2900" b="1" i="1" dirty="0">
                <a:solidFill>
                  <a:srgbClr val="7030A0"/>
                </a:solidFill>
              </a:rPr>
              <a:t>Российское движение школьников</a:t>
            </a:r>
            <a:r>
              <a:rPr lang="ru-RU" sz="2900" b="1" i="1" dirty="0" smtClean="0">
                <a:solidFill>
                  <a:srgbClr val="7030A0"/>
                </a:solidFill>
              </a:rPr>
              <a:t>»;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900" b="1" i="1" dirty="0" smtClean="0">
                <a:solidFill>
                  <a:srgbClr val="7030A0"/>
                </a:solidFill>
              </a:rPr>
              <a:t>Молодежный </a:t>
            </a:r>
            <a:r>
              <a:rPr lang="ru-RU" sz="2900" b="1" i="1" dirty="0">
                <a:solidFill>
                  <a:srgbClr val="7030A0"/>
                </a:solidFill>
              </a:rPr>
              <a:t>совет при Администрации муниципального образования «</a:t>
            </a:r>
            <a:r>
              <a:rPr lang="ru-RU" sz="2900" b="1" i="1" dirty="0" err="1">
                <a:solidFill>
                  <a:srgbClr val="7030A0"/>
                </a:solidFill>
              </a:rPr>
              <a:t>Ярцевский</a:t>
            </a:r>
            <a:r>
              <a:rPr lang="ru-RU" sz="2900" b="1" i="1" dirty="0">
                <a:solidFill>
                  <a:srgbClr val="7030A0"/>
                </a:solidFill>
              </a:rPr>
              <a:t> район» Смоленской области.</a:t>
            </a:r>
          </a:p>
          <a:p>
            <a:endParaRPr lang="ru-RU" sz="2900" dirty="0"/>
          </a:p>
        </p:txBody>
      </p:sp>
      <p:pic>
        <p:nvPicPr>
          <p:cNvPr id="4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2800" y="142852"/>
            <a:ext cx="1476125" cy="13419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4265942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285728"/>
            <a:ext cx="5643602" cy="85725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16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16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1112" y="1412776"/>
            <a:ext cx="7992888" cy="4892413"/>
          </a:xfrm>
        </p:spPr>
        <p:txBody>
          <a:bodyPr>
            <a:noAutofit/>
          </a:bodyPr>
          <a:lstStyle/>
          <a:p>
            <a:pPr algn="just"/>
            <a:r>
              <a:rPr lang="ru-RU" sz="1200" b="1" i="1" dirty="0" smtClean="0">
                <a:solidFill>
                  <a:srgbClr val="CC00FF"/>
                </a:solidFill>
                <a:latin typeface="Arial Black" pitchFamily="34" charset="0"/>
              </a:rPr>
              <a:t>               </a:t>
            </a:r>
            <a:r>
              <a:rPr lang="ru-RU" sz="2000" b="1" i="1" dirty="0" smtClean="0">
                <a:solidFill>
                  <a:srgbClr val="CC00FF"/>
                </a:solidFill>
              </a:rPr>
              <a:t>Нормативно-правовое обеспечение проекта </a:t>
            </a:r>
          </a:p>
          <a:p>
            <a:pPr algn="just"/>
            <a:r>
              <a:rPr lang="ru-RU" sz="1400" dirty="0" smtClean="0">
                <a:solidFill>
                  <a:srgbClr val="0000FF"/>
                </a:solidFill>
              </a:rPr>
              <a:t>- </a:t>
            </a:r>
            <a:r>
              <a:rPr lang="ru-RU" sz="1300" b="1" i="1" dirty="0" smtClean="0">
                <a:solidFill>
                  <a:srgbClr val="7030A0"/>
                </a:solidFill>
              </a:rPr>
              <a:t>Инновационный социальный проект «Социальная реабилитация детей, находящихся в конфликте с законом(совершивших правонарушения и преступления),профилактика безнадзорности и беспризорности детей, преступности несовершеннолетних, в том числе повторной», утвержден распоряжением Администрации муниципального образования «Ярцевский район» Смоленской области от 26.11.2018  № 773-р.</a:t>
            </a:r>
          </a:p>
          <a:p>
            <a:pPr algn="just">
              <a:buFontTx/>
              <a:buChar char="-"/>
            </a:pPr>
            <a:r>
              <a:rPr lang="ru-RU" sz="1300" b="1" i="1" dirty="0" smtClean="0">
                <a:solidFill>
                  <a:srgbClr val="7030A0"/>
                </a:solidFill>
              </a:rPr>
              <a:t>КОМПЛЕКСНЫЙ ПЛАН мероприятий по профилактике безнадзорности и правонарушений несовершеннолетних на территории муниципального образования «Ярцевский район» Смоленской области на 2019-2021 годы.</a:t>
            </a:r>
          </a:p>
          <a:p>
            <a:pPr algn="just"/>
            <a:r>
              <a:rPr lang="ru-RU" sz="1300" b="1" i="1" dirty="0" smtClean="0">
                <a:solidFill>
                  <a:srgbClr val="7030A0"/>
                </a:solidFill>
              </a:rPr>
              <a:t>- Межведомственный комплексный план по профилактике безнадзорности, наркомании, токсикомании, алкоголизма, правонарушений и суицидов несовершеннолетних, защите их прав, по предупреждению вовлечения несовершеннолетних в совершение антиобщественных действий, в потребление наркотических средств и их аналогов; предупреждению преступлений в отношении детей и подростков на 2019 год.</a:t>
            </a:r>
          </a:p>
          <a:p>
            <a:pPr algn="just">
              <a:buFontTx/>
              <a:buChar char="-"/>
            </a:pPr>
            <a:r>
              <a:rPr lang="ru-RU" sz="1300" b="1" i="1" dirty="0" smtClean="0">
                <a:solidFill>
                  <a:srgbClr val="7030A0"/>
                </a:solidFill>
              </a:rPr>
              <a:t>«О создании рабочей группы (координационного совета) по управлению инновационным социальным проектом», распоряжение Администрации муниципального образования «Ярцевский район» Смоленской области от   06.11.2018 №  728-р.   </a:t>
            </a:r>
          </a:p>
          <a:p>
            <a:pPr algn="just"/>
            <a:r>
              <a:rPr lang="ru-RU" sz="1300" b="1" i="1" dirty="0" smtClean="0">
                <a:solidFill>
                  <a:srgbClr val="7030A0"/>
                </a:solidFill>
              </a:rPr>
              <a:t>  - Программа  информационного сопровождения  муниципального социального проекта, утверждена распоряжением Администрации муниципального образования «Ярцевский район» Смоленской области от 12.04.2019  № 204-р                    </a:t>
            </a:r>
          </a:p>
          <a:p>
            <a:r>
              <a:rPr lang="ru-RU" sz="1200" b="1" dirty="0" smtClean="0">
                <a:solidFill>
                  <a:srgbClr val="7030A0"/>
                </a:solidFill>
                <a:latin typeface="Arial Black" pitchFamily="34" charset="0"/>
              </a:rPr>
              <a:t> </a:t>
            </a:r>
            <a:endParaRPr lang="ru-RU" sz="12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endParaRPr lang="ru-RU" sz="1200" b="1" i="1" dirty="0" smtClean="0">
              <a:solidFill>
                <a:srgbClr val="0000FF"/>
              </a:solidFill>
            </a:endParaRPr>
          </a:p>
          <a:p>
            <a:pPr algn="just"/>
            <a:endParaRPr lang="ru-RU" sz="1200" i="1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2009" y="142852"/>
            <a:ext cx="1396916" cy="1269924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332656"/>
            <a:ext cx="5572164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7715304" cy="4572032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/>
              <a:t> </a:t>
            </a:r>
            <a:r>
              <a:rPr lang="ru-RU" sz="1600" b="1" dirty="0" smtClean="0"/>
              <a:t>                                  </a:t>
            </a:r>
            <a:r>
              <a:rPr lang="ru-RU" sz="2100" b="1" i="1" dirty="0" smtClean="0">
                <a:solidFill>
                  <a:srgbClr val="CC00FF"/>
                </a:solidFill>
              </a:rPr>
              <a:t>Ожидаемые результаты реализации Проекта:</a:t>
            </a:r>
            <a:endParaRPr lang="ru-RU" sz="2100" b="1" dirty="0" smtClean="0">
              <a:solidFill>
                <a:srgbClr val="CC00FF"/>
              </a:solidFill>
            </a:endParaRP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1.  Создана муниципальная служба медиации.</a:t>
            </a: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2.Повышены профессиональные компетенции специалистов, непосредственно работающих с несовершеннолетними целевой группы.</a:t>
            </a: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3. Создан и функционирует клуб «Старший друг», сформированы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b="1" i="1" dirty="0" err="1" smtClean="0">
                <a:solidFill>
                  <a:srgbClr val="7030A0"/>
                </a:solidFill>
              </a:rPr>
              <a:t>портфолио</a:t>
            </a:r>
            <a:r>
              <a:rPr lang="ru-RU" sz="1900" b="1" i="1" dirty="0" smtClean="0">
                <a:solidFill>
                  <a:srgbClr val="7030A0"/>
                </a:solidFill>
              </a:rPr>
              <a:t> достижений каждого несовершеннолетнего – участника проекта.</a:t>
            </a: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4.Применяются технологии наставничества в отношении несовершеннолетних, состоящих на различных видах профилактического учета.</a:t>
            </a: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5. Несовершеннолетние, участники целевой группы проекта, вовлечены в социально-значимую и добровольческую (волонтерскую) трудовую деятельность.</a:t>
            </a:r>
          </a:p>
          <a:p>
            <a:pPr algn="just"/>
            <a:r>
              <a:rPr lang="ru-RU" sz="1900" b="1" i="1" dirty="0" smtClean="0">
                <a:solidFill>
                  <a:srgbClr val="7030A0"/>
                </a:solidFill>
              </a:rPr>
              <a:t>6. Разработаны методические рекомендации для  всех категорий участников проекта</a:t>
            </a:r>
            <a:r>
              <a:rPr lang="ru-RU" sz="1900" b="1" i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1900" b="1" i="1" dirty="0" smtClean="0"/>
              <a:t> </a:t>
            </a:r>
          </a:p>
          <a:p>
            <a:r>
              <a:rPr lang="ru-RU" sz="1600" b="1" dirty="0" smtClean="0"/>
              <a:t> </a:t>
            </a:r>
            <a:endParaRPr lang="ru-RU" sz="1600" dirty="0" smtClean="0"/>
          </a:p>
          <a:p>
            <a:pPr algn="just">
              <a:buFontTx/>
              <a:buChar char="-"/>
            </a:pPr>
            <a:endParaRPr lang="ru-RU" sz="1800" b="1" i="1" dirty="0" smtClean="0">
              <a:solidFill>
                <a:srgbClr val="0000FF"/>
              </a:solidFill>
            </a:endParaRPr>
          </a:p>
          <a:p>
            <a:pPr algn="just"/>
            <a:endParaRPr lang="ru-RU" i="1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0425" y="116632"/>
            <a:ext cx="1267340" cy="1152128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530" name="Picture 2" descr="C:\Documents and Settings\User\Рабочий стол\4-32224_1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5072074"/>
            <a:ext cx="1857388" cy="1785926"/>
          </a:xfrm>
          <a:prstGeom prst="rect">
            <a:avLst/>
          </a:prstGeom>
          <a:noFill/>
        </p:spPr>
      </p:pic>
      <p:pic>
        <p:nvPicPr>
          <p:cNvPr id="22531" name="Picture 3" descr="C:\Documents and Settings\User\Рабочий стол\d7615f30-d60b-414a-9abd-45ddb26954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5143512"/>
            <a:ext cx="2143140" cy="1714488"/>
          </a:xfrm>
          <a:prstGeom prst="rect">
            <a:avLst/>
          </a:prstGeom>
          <a:noFill/>
        </p:spPr>
      </p:pic>
      <p:pic>
        <p:nvPicPr>
          <p:cNvPr id="31746" name="Picture 2" descr="C:\Documents and Settings\User\Рабочий стол\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725144"/>
            <a:ext cx="3024336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285728"/>
            <a:ext cx="5143536" cy="85725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образование</a:t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«Ярцевский район» Смоленской области</a:t>
            </a:r>
            <a:r>
              <a:rPr lang="ru-RU" sz="1600" b="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16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643026"/>
            <a:ext cx="7749504" cy="495432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100" b="1" i="1" dirty="0" smtClean="0">
                <a:solidFill>
                  <a:srgbClr val="FF00FF"/>
                </a:solidFill>
              </a:rPr>
              <a:t> </a:t>
            </a:r>
            <a:r>
              <a:rPr lang="ru-RU" sz="3400" b="1" i="1" dirty="0" smtClean="0">
                <a:solidFill>
                  <a:srgbClr val="FF00FF"/>
                </a:solidFill>
              </a:rPr>
              <a:t>Дальнейшее использование результатов инновационного социального проекта после завершения его финансирования</a:t>
            </a:r>
          </a:p>
          <a:p>
            <a:pPr algn="just"/>
            <a:r>
              <a:rPr lang="ru-RU" sz="2000" b="1" i="1" dirty="0" smtClean="0">
                <a:solidFill>
                  <a:srgbClr val="0000FF"/>
                </a:solidFill>
              </a:rPr>
              <a:t>      </a:t>
            </a:r>
          </a:p>
          <a:p>
            <a:pPr algn="just"/>
            <a:r>
              <a:rPr lang="ru-RU" sz="2000" b="1" i="1" dirty="0" smtClean="0">
                <a:solidFill>
                  <a:srgbClr val="0000FF"/>
                </a:solidFill>
              </a:rPr>
              <a:t>          </a:t>
            </a:r>
            <a:r>
              <a:rPr lang="ru-RU" sz="3400" b="1" i="1" dirty="0" smtClean="0">
                <a:solidFill>
                  <a:srgbClr val="7030A0"/>
                </a:solidFill>
              </a:rPr>
              <a:t>Продолжится применение субъектами муниципальной системы профилактики эффективных практик поддержки детей и семей с детьми, находящихся в трудной жизненной ситуации (медиативных технологий, социальных практик, наставничества, </a:t>
            </a:r>
            <a:r>
              <a:rPr lang="ru-RU" sz="3400" b="1" i="1" dirty="0" err="1" smtClean="0">
                <a:solidFill>
                  <a:srgbClr val="7030A0"/>
                </a:solidFill>
              </a:rPr>
              <a:t>тьюторского</a:t>
            </a:r>
            <a:r>
              <a:rPr lang="ru-RU" sz="3400" b="1" i="1" dirty="0" smtClean="0">
                <a:solidFill>
                  <a:srgbClr val="7030A0"/>
                </a:solidFill>
              </a:rPr>
              <a:t> сопровождения и других), направленных на профилактику безнадзорности и беспризорности детей, преступности несовершеннолетних, в том числе повторной</a:t>
            </a:r>
            <a:r>
              <a:rPr lang="ru-RU" sz="34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endParaRPr lang="ru-RU" sz="1900" b="1" i="1" dirty="0" smtClean="0"/>
          </a:p>
          <a:p>
            <a:r>
              <a:rPr lang="ru-RU" sz="1600" b="1" dirty="0" smtClean="0"/>
              <a:t> </a:t>
            </a:r>
            <a:endParaRPr lang="ru-RU" sz="1600" dirty="0" smtClean="0"/>
          </a:p>
          <a:p>
            <a:pPr algn="just">
              <a:buFontTx/>
              <a:buChar char="-"/>
            </a:pPr>
            <a:endParaRPr lang="ru-RU" sz="1800" b="1" i="1" dirty="0" smtClean="0">
              <a:solidFill>
                <a:srgbClr val="0000FF"/>
              </a:solidFill>
            </a:endParaRPr>
          </a:p>
          <a:p>
            <a:pPr algn="just"/>
            <a:endParaRPr lang="ru-RU" i="1" dirty="0">
              <a:solidFill>
                <a:srgbClr val="FFD03B"/>
              </a:solidFill>
            </a:endParaRPr>
          </a:p>
        </p:txBody>
      </p:sp>
      <p:pic>
        <p:nvPicPr>
          <p:cNvPr id="1026" name="Picture 2" descr="C:\Documents and Settings\User\Рабочий стол\для буклета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4290"/>
            <a:ext cx="1381262" cy="1255693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888</TotalTime>
  <Words>441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Солнцестояние</vt:lpstr>
      <vt:lpstr>Документ</vt:lpstr>
      <vt:lpstr>Муниципальное образование «Ярцевский район» Смоленской области 2019 год </vt:lpstr>
      <vt:lpstr>Муниципальное образование  «Ярцевский район» Смоленской области 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 </vt:lpstr>
      <vt:lpstr>Муниципальное образование «Ярцевский район» Смоленской области 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Lisovskaya Larisa Mikhailovna</cp:lastModifiedBy>
  <cp:revision>101</cp:revision>
  <dcterms:created xsi:type="dcterms:W3CDTF">2019-04-09T08:22:54Z</dcterms:created>
  <dcterms:modified xsi:type="dcterms:W3CDTF">2020-06-09T14:34:16Z</dcterms:modified>
</cp:coreProperties>
</file>