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18"/>
  </p:notesMasterIdLst>
  <p:sldIdLst>
    <p:sldId id="259" r:id="rId2"/>
    <p:sldId id="276" r:id="rId3"/>
    <p:sldId id="277" r:id="rId4"/>
    <p:sldId id="289" r:id="rId5"/>
    <p:sldId id="290" r:id="rId6"/>
    <p:sldId id="291" r:id="rId7"/>
    <p:sldId id="278" r:id="rId8"/>
    <p:sldId id="279" r:id="rId9"/>
    <p:sldId id="280" r:id="rId10"/>
    <p:sldId id="282" r:id="rId11"/>
    <p:sldId id="283" r:id="rId12"/>
    <p:sldId id="284" r:id="rId13"/>
    <p:sldId id="285" r:id="rId14"/>
    <p:sldId id="286" r:id="rId15"/>
    <p:sldId id="292" r:id="rId16"/>
    <p:sldId id="270" r:id="rId17"/>
  </p:sldIdLst>
  <p:sldSz cx="9144000" cy="6858000" type="screen4x3"/>
  <p:notesSz cx="6858000" cy="9144000"/>
  <p:defaultTextStyle>
    <a:defPPr>
      <a:defRPr lang="ru-RU"/>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86353" autoAdjust="0"/>
  </p:normalViewPr>
  <p:slideViewPr>
    <p:cSldViewPr>
      <p:cViewPr>
        <p:scale>
          <a:sx n="70" d="100"/>
          <a:sy n="70" d="100"/>
        </p:scale>
        <p:origin x="-2730" y="-10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09DEA-B46F-4732-AB97-1A46B44B727C}" type="doc">
      <dgm:prSet loTypeId="urn:microsoft.com/office/officeart/2005/8/layout/radial5" loCatId="cycle" qsTypeId="urn:microsoft.com/office/officeart/2005/8/quickstyle/simple3" qsCatId="simple" csTypeId="urn:microsoft.com/office/officeart/2005/8/colors/accent3_5" csCatId="accent3" phldr="1"/>
      <dgm:spPr/>
      <dgm:t>
        <a:bodyPr/>
        <a:lstStyle/>
        <a:p>
          <a:endParaRPr lang="ru-RU"/>
        </a:p>
      </dgm:t>
    </dgm:pt>
    <dgm:pt modelId="{B22648C8-9886-4DD6-B002-322667E87910}">
      <dgm:prSet phldrT="[Текст]" custT="1"/>
      <dgm:spPr/>
      <dgm:t>
        <a:bodyPr/>
        <a:lstStyle/>
        <a:p>
          <a:r>
            <a:rPr lang="ru-RU" sz="1100" b="1" dirty="0" smtClean="0"/>
            <a:t>Архивный отдел</a:t>
          </a:r>
          <a:endParaRPr lang="ru-RU" sz="1100" b="1" dirty="0"/>
        </a:p>
      </dgm:t>
    </dgm:pt>
    <dgm:pt modelId="{55B633CB-1B82-4C8B-A050-7EB0DF5502F0}" type="parTrans" cxnId="{FF4F984E-2251-497C-AFAD-36582E6481ED}">
      <dgm:prSet/>
      <dgm:spPr/>
      <dgm:t>
        <a:bodyPr/>
        <a:lstStyle/>
        <a:p>
          <a:endParaRPr lang="ru-RU"/>
        </a:p>
      </dgm:t>
    </dgm:pt>
    <dgm:pt modelId="{AB2890BF-78B4-450A-8AAD-F08D38ABCA7B}" type="sibTrans" cxnId="{FF4F984E-2251-497C-AFAD-36582E6481ED}">
      <dgm:prSet/>
      <dgm:spPr/>
      <dgm:t>
        <a:bodyPr/>
        <a:lstStyle/>
        <a:p>
          <a:endParaRPr lang="ru-RU"/>
        </a:p>
      </dgm:t>
    </dgm:pt>
    <dgm:pt modelId="{7E4C1D64-9C8F-4662-A0B9-3181607EB5D6}">
      <dgm:prSet phldrT="[Текст]"/>
      <dgm:spPr/>
      <dgm:t>
        <a:bodyPr/>
        <a:lstStyle/>
        <a:p>
          <a:r>
            <a:rPr lang="ru-RU" b="1" dirty="0" smtClean="0"/>
            <a:t>Глава муниципального образования</a:t>
          </a:r>
          <a:endParaRPr lang="ru-RU" b="1" dirty="0"/>
        </a:p>
      </dgm:t>
    </dgm:pt>
    <dgm:pt modelId="{DF3FA4C8-6CF4-4294-A630-2574E752322E}" type="parTrans" cxnId="{44673A51-4FFC-405A-B2CB-40BC0E5AA416}">
      <dgm:prSet/>
      <dgm:spPr/>
      <dgm:t>
        <a:bodyPr/>
        <a:lstStyle/>
        <a:p>
          <a:endParaRPr lang="ru-RU"/>
        </a:p>
      </dgm:t>
    </dgm:pt>
    <dgm:pt modelId="{E4A97364-06CD-4E0A-9392-93CE73769F39}" type="sibTrans" cxnId="{44673A51-4FFC-405A-B2CB-40BC0E5AA416}">
      <dgm:prSet/>
      <dgm:spPr/>
      <dgm:t>
        <a:bodyPr/>
        <a:lstStyle/>
        <a:p>
          <a:endParaRPr lang="ru-RU"/>
        </a:p>
      </dgm:t>
    </dgm:pt>
    <dgm:pt modelId="{60C8BB38-C369-45BD-864B-1979F02ABFE6}">
      <dgm:prSet phldrT="[Текст]" custT="1"/>
      <dgm:spPr/>
      <dgm:t>
        <a:bodyPr/>
        <a:lstStyle/>
        <a:p>
          <a:r>
            <a:rPr lang="ru-RU" sz="1100" b="1" dirty="0" smtClean="0"/>
            <a:t>Структурные подразделения Администрации муниципального образования »Гагаринский  район» Смоленской  области</a:t>
          </a:r>
          <a:endParaRPr lang="ru-RU" sz="1100" b="1" dirty="0"/>
        </a:p>
      </dgm:t>
    </dgm:pt>
    <dgm:pt modelId="{21AA3B18-9FFF-40A0-A7E6-518D48B05319}" type="parTrans" cxnId="{C5389A21-A705-4F21-B205-F69C72BCCB30}">
      <dgm:prSet/>
      <dgm:spPr/>
      <dgm:t>
        <a:bodyPr/>
        <a:lstStyle/>
        <a:p>
          <a:endParaRPr lang="ru-RU"/>
        </a:p>
      </dgm:t>
    </dgm:pt>
    <dgm:pt modelId="{9626AD86-64A6-4612-BD4A-2F246BC3A4B8}" type="sibTrans" cxnId="{C5389A21-A705-4F21-B205-F69C72BCCB30}">
      <dgm:prSet/>
      <dgm:spPr/>
      <dgm:t>
        <a:bodyPr/>
        <a:lstStyle/>
        <a:p>
          <a:endParaRPr lang="ru-RU"/>
        </a:p>
      </dgm:t>
    </dgm:pt>
    <dgm:pt modelId="{3D13C36A-1E42-47FE-B3DA-CB59431FBC24}">
      <dgm:prSet phldrT="[Текст]"/>
      <dgm:spPr/>
      <dgm:t>
        <a:bodyPr/>
        <a:lstStyle/>
        <a:p>
          <a:r>
            <a:rPr lang="ru-RU" b="1" dirty="0" smtClean="0"/>
            <a:t>Организации, расположенные на территории района</a:t>
          </a:r>
          <a:endParaRPr lang="ru-RU" b="1" dirty="0"/>
        </a:p>
      </dgm:t>
    </dgm:pt>
    <dgm:pt modelId="{967FF6FA-48AA-41B7-8853-34CB80480891}" type="parTrans" cxnId="{B7F364D2-870F-42B3-8E61-1C0DB141F60E}">
      <dgm:prSet/>
      <dgm:spPr/>
      <dgm:t>
        <a:bodyPr/>
        <a:lstStyle/>
        <a:p>
          <a:endParaRPr lang="ru-RU"/>
        </a:p>
      </dgm:t>
    </dgm:pt>
    <dgm:pt modelId="{0340F607-BA70-44CD-91A6-7B29B203097A}" type="sibTrans" cxnId="{B7F364D2-870F-42B3-8E61-1C0DB141F60E}">
      <dgm:prSet/>
      <dgm:spPr/>
      <dgm:t>
        <a:bodyPr/>
        <a:lstStyle/>
        <a:p>
          <a:endParaRPr lang="ru-RU"/>
        </a:p>
      </dgm:t>
    </dgm:pt>
    <dgm:pt modelId="{FD2A3626-422D-4C39-8B79-CF5333BBD676}">
      <dgm:prSet phldrT="[Текст]" custT="1"/>
      <dgm:spPr/>
      <dgm:t>
        <a:bodyPr/>
        <a:lstStyle/>
        <a:p>
          <a:r>
            <a:rPr lang="ru-RU" sz="1100" b="1" dirty="0" smtClean="0"/>
            <a:t>Граждане</a:t>
          </a:r>
          <a:endParaRPr lang="ru-RU" sz="1100" b="1" dirty="0"/>
        </a:p>
      </dgm:t>
    </dgm:pt>
    <dgm:pt modelId="{B6BD74FD-64FE-49EF-8DDB-45E72E60DC1F}" type="parTrans" cxnId="{8F21ED5D-EC15-4A38-BA6C-1F1A8321FD7F}">
      <dgm:prSet/>
      <dgm:spPr/>
      <dgm:t>
        <a:bodyPr/>
        <a:lstStyle/>
        <a:p>
          <a:endParaRPr lang="ru-RU"/>
        </a:p>
      </dgm:t>
    </dgm:pt>
    <dgm:pt modelId="{FF409F1C-BABC-4CC2-9D8D-3938BF17FD52}" type="sibTrans" cxnId="{8F21ED5D-EC15-4A38-BA6C-1F1A8321FD7F}">
      <dgm:prSet/>
      <dgm:spPr/>
      <dgm:t>
        <a:bodyPr/>
        <a:lstStyle/>
        <a:p>
          <a:endParaRPr lang="ru-RU"/>
        </a:p>
      </dgm:t>
    </dgm:pt>
    <dgm:pt modelId="{BE977FDC-0A7E-4888-B7F9-9CFAF7D9BFB3}">
      <dgm:prSet/>
      <dgm:spPr/>
      <dgm:t>
        <a:bodyPr/>
        <a:lstStyle/>
        <a:p>
          <a:r>
            <a:rPr lang="ru-RU" b="1" dirty="0" smtClean="0"/>
            <a:t>Органы местного самоуправления муниципального образования »Гагаринский  район» Смоленской  области</a:t>
          </a:r>
          <a:endParaRPr lang="ru-RU" b="1" dirty="0"/>
        </a:p>
      </dgm:t>
    </dgm:pt>
    <dgm:pt modelId="{C49AC3DE-3781-4869-AB52-989A56FB55AF}" type="parTrans" cxnId="{895B2590-5933-4300-BD4E-F505A543F459}">
      <dgm:prSet/>
      <dgm:spPr/>
      <dgm:t>
        <a:bodyPr/>
        <a:lstStyle/>
        <a:p>
          <a:endParaRPr lang="ru-RU"/>
        </a:p>
      </dgm:t>
    </dgm:pt>
    <dgm:pt modelId="{FC0AC8B4-27CE-46A3-992C-E8EC58699126}" type="sibTrans" cxnId="{895B2590-5933-4300-BD4E-F505A543F459}">
      <dgm:prSet/>
      <dgm:spPr/>
      <dgm:t>
        <a:bodyPr/>
        <a:lstStyle/>
        <a:p>
          <a:endParaRPr lang="ru-RU"/>
        </a:p>
      </dgm:t>
    </dgm:pt>
    <dgm:pt modelId="{6020A738-218C-4BBA-8D00-C904EB39C5AA}">
      <dgm:prSet phldrT="[Текст]" phldr="1"/>
      <dgm:spPr/>
      <dgm:t>
        <a:bodyPr/>
        <a:lstStyle/>
        <a:p>
          <a:endParaRPr lang="ru-RU"/>
        </a:p>
      </dgm:t>
    </dgm:pt>
    <dgm:pt modelId="{89063F97-2BE7-4CE1-80B7-B15DDE555839}" type="parTrans" cxnId="{FA581F9A-C674-4584-BFF7-9347C4B7141D}">
      <dgm:prSet/>
      <dgm:spPr/>
      <dgm:t>
        <a:bodyPr/>
        <a:lstStyle/>
        <a:p>
          <a:endParaRPr lang="ru-RU"/>
        </a:p>
      </dgm:t>
    </dgm:pt>
    <dgm:pt modelId="{D25AEE5D-A7D1-41A2-8BBC-8A10ABFEA544}" type="sibTrans" cxnId="{FA581F9A-C674-4584-BFF7-9347C4B7141D}">
      <dgm:prSet/>
      <dgm:spPr/>
      <dgm:t>
        <a:bodyPr/>
        <a:lstStyle/>
        <a:p>
          <a:endParaRPr lang="ru-RU"/>
        </a:p>
      </dgm:t>
    </dgm:pt>
    <dgm:pt modelId="{E2F46F25-B559-4A4F-B604-2FB2F2DE9490}">
      <dgm:prSet/>
      <dgm:spPr/>
      <dgm:t>
        <a:bodyPr/>
        <a:lstStyle/>
        <a:p>
          <a:r>
            <a:rPr lang="ru-RU" b="1" dirty="0" smtClean="0"/>
            <a:t>Органы местного самоуправления поселений, входящих в состав  муниципального  района</a:t>
          </a:r>
          <a:endParaRPr lang="ru-RU" b="1" dirty="0"/>
        </a:p>
      </dgm:t>
    </dgm:pt>
    <dgm:pt modelId="{14857FA3-4C8B-4D5C-8353-33589EE02D71}" type="parTrans" cxnId="{02316D59-AD3B-4309-BC7C-CB9544E527CB}">
      <dgm:prSet/>
      <dgm:spPr/>
      <dgm:t>
        <a:bodyPr/>
        <a:lstStyle/>
        <a:p>
          <a:endParaRPr lang="ru-RU"/>
        </a:p>
      </dgm:t>
    </dgm:pt>
    <dgm:pt modelId="{52123A5A-BEDD-4BEA-9722-60DBD38796E1}" type="sibTrans" cxnId="{02316D59-AD3B-4309-BC7C-CB9544E527CB}">
      <dgm:prSet/>
      <dgm:spPr/>
      <dgm:t>
        <a:bodyPr/>
        <a:lstStyle/>
        <a:p>
          <a:endParaRPr lang="ru-RU"/>
        </a:p>
      </dgm:t>
    </dgm:pt>
    <dgm:pt modelId="{358B5669-3916-49E2-90B8-452879C14556}">
      <dgm:prSet custT="1"/>
      <dgm:spPr/>
      <dgm:t>
        <a:bodyPr/>
        <a:lstStyle/>
        <a:p>
          <a:r>
            <a:rPr lang="ru-RU" sz="1100" b="1" dirty="0" smtClean="0"/>
            <a:t>Органы  государственной власти</a:t>
          </a:r>
          <a:endParaRPr lang="ru-RU" sz="1100" b="1" dirty="0"/>
        </a:p>
      </dgm:t>
    </dgm:pt>
    <dgm:pt modelId="{C151DEF9-6678-49E4-AB7D-742460A6167E}" type="parTrans" cxnId="{45EE74A4-8258-413E-BA9B-C08BE996C418}">
      <dgm:prSet/>
      <dgm:spPr/>
      <dgm:t>
        <a:bodyPr/>
        <a:lstStyle/>
        <a:p>
          <a:endParaRPr lang="ru-RU"/>
        </a:p>
      </dgm:t>
    </dgm:pt>
    <dgm:pt modelId="{E33E3729-906D-4A2F-A09B-804C0044A2E2}" type="sibTrans" cxnId="{45EE74A4-8258-413E-BA9B-C08BE996C418}">
      <dgm:prSet/>
      <dgm:spPr/>
      <dgm:t>
        <a:bodyPr/>
        <a:lstStyle/>
        <a:p>
          <a:endParaRPr lang="ru-RU"/>
        </a:p>
      </dgm:t>
    </dgm:pt>
    <dgm:pt modelId="{3E756B09-EC17-4810-8496-D1B4BC5FD2C4}">
      <dgm:prSet/>
      <dgm:spPr/>
      <dgm:t>
        <a:bodyPr/>
        <a:lstStyle/>
        <a:p>
          <a:r>
            <a:rPr lang="ru-RU" b="1" dirty="0" smtClean="0"/>
            <a:t>Организации, расположенные за пределами муниципального района</a:t>
          </a:r>
          <a:endParaRPr lang="ru-RU" b="1" dirty="0"/>
        </a:p>
      </dgm:t>
    </dgm:pt>
    <dgm:pt modelId="{9E1F928E-3D91-4E03-A6A3-2BBCECFC0F18}" type="parTrans" cxnId="{86D4030B-DF1E-477E-AA1B-3F2A56BFDD6C}">
      <dgm:prSet/>
      <dgm:spPr/>
      <dgm:t>
        <a:bodyPr/>
        <a:lstStyle/>
        <a:p>
          <a:endParaRPr lang="ru-RU"/>
        </a:p>
      </dgm:t>
    </dgm:pt>
    <dgm:pt modelId="{389DDC70-09F3-4CE1-A692-7E6E98779C7B}" type="sibTrans" cxnId="{86D4030B-DF1E-477E-AA1B-3F2A56BFDD6C}">
      <dgm:prSet/>
      <dgm:spPr/>
      <dgm:t>
        <a:bodyPr/>
        <a:lstStyle/>
        <a:p>
          <a:endParaRPr lang="ru-RU"/>
        </a:p>
      </dgm:t>
    </dgm:pt>
    <dgm:pt modelId="{6743305B-5A87-4BA7-8934-9053B9478E84}" type="pres">
      <dgm:prSet presAssocID="{A9E09DEA-B46F-4732-AB97-1A46B44B727C}" presName="Name0" presStyleCnt="0">
        <dgm:presLayoutVars>
          <dgm:chMax val="1"/>
          <dgm:dir/>
          <dgm:animLvl val="ctr"/>
          <dgm:resizeHandles val="exact"/>
        </dgm:presLayoutVars>
      </dgm:prSet>
      <dgm:spPr/>
      <dgm:t>
        <a:bodyPr/>
        <a:lstStyle/>
        <a:p>
          <a:endParaRPr lang="ru-RU"/>
        </a:p>
      </dgm:t>
    </dgm:pt>
    <dgm:pt modelId="{8CC65D31-0F86-49E4-9A89-90BD1C17052E}" type="pres">
      <dgm:prSet presAssocID="{B22648C8-9886-4DD6-B002-322667E87910}" presName="centerShape" presStyleLbl="node0" presStyleIdx="0" presStyleCnt="1"/>
      <dgm:spPr/>
      <dgm:t>
        <a:bodyPr/>
        <a:lstStyle/>
        <a:p>
          <a:endParaRPr lang="ru-RU"/>
        </a:p>
      </dgm:t>
    </dgm:pt>
    <dgm:pt modelId="{8BB2B065-43DC-4F33-AB00-06269F09EFD2}" type="pres">
      <dgm:prSet presAssocID="{DF3FA4C8-6CF4-4294-A630-2574E752322E}" presName="parTrans" presStyleLbl="sibTrans2D1" presStyleIdx="0" presStyleCnt="8"/>
      <dgm:spPr/>
      <dgm:t>
        <a:bodyPr/>
        <a:lstStyle/>
        <a:p>
          <a:endParaRPr lang="ru-RU"/>
        </a:p>
      </dgm:t>
    </dgm:pt>
    <dgm:pt modelId="{B76921A7-6FDF-43DA-B9F0-14E3E28DFC9D}" type="pres">
      <dgm:prSet presAssocID="{DF3FA4C8-6CF4-4294-A630-2574E752322E}" presName="connectorText" presStyleLbl="sibTrans2D1" presStyleIdx="0" presStyleCnt="8"/>
      <dgm:spPr/>
      <dgm:t>
        <a:bodyPr/>
        <a:lstStyle/>
        <a:p>
          <a:endParaRPr lang="ru-RU"/>
        </a:p>
      </dgm:t>
    </dgm:pt>
    <dgm:pt modelId="{524FAC87-C76B-4F7D-81FF-378F104B516C}" type="pres">
      <dgm:prSet presAssocID="{7E4C1D64-9C8F-4662-A0B9-3181607EB5D6}" presName="node" presStyleLbl="node1" presStyleIdx="0" presStyleCnt="8" custScaleX="119695">
        <dgm:presLayoutVars>
          <dgm:bulletEnabled val="1"/>
        </dgm:presLayoutVars>
      </dgm:prSet>
      <dgm:spPr/>
      <dgm:t>
        <a:bodyPr/>
        <a:lstStyle/>
        <a:p>
          <a:endParaRPr lang="ru-RU"/>
        </a:p>
      </dgm:t>
    </dgm:pt>
    <dgm:pt modelId="{8A7272E4-E237-4F55-ABD8-AAEB6D04E7B2}" type="pres">
      <dgm:prSet presAssocID="{21AA3B18-9FFF-40A0-A7E6-518D48B05319}" presName="parTrans" presStyleLbl="sibTrans2D1" presStyleIdx="1" presStyleCnt="8"/>
      <dgm:spPr/>
      <dgm:t>
        <a:bodyPr/>
        <a:lstStyle/>
        <a:p>
          <a:endParaRPr lang="ru-RU"/>
        </a:p>
      </dgm:t>
    </dgm:pt>
    <dgm:pt modelId="{1825BB71-BF0D-4ED5-92B7-E8D9FDED15AE}" type="pres">
      <dgm:prSet presAssocID="{21AA3B18-9FFF-40A0-A7E6-518D48B05319}" presName="connectorText" presStyleLbl="sibTrans2D1" presStyleIdx="1" presStyleCnt="8"/>
      <dgm:spPr/>
      <dgm:t>
        <a:bodyPr/>
        <a:lstStyle/>
        <a:p>
          <a:endParaRPr lang="ru-RU"/>
        </a:p>
      </dgm:t>
    </dgm:pt>
    <dgm:pt modelId="{B6CFB7CF-16D0-483B-910A-0679CB6B7085}" type="pres">
      <dgm:prSet presAssocID="{60C8BB38-C369-45BD-864B-1979F02ABFE6}" presName="node" presStyleLbl="node1" presStyleIdx="1" presStyleCnt="8" custScaleX="212851" custScaleY="121788" custRadScaleRad="121248" custRadScaleInc="23338">
        <dgm:presLayoutVars>
          <dgm:bulletEnabled val="1"/>
        </dgm:presLayoutVars>
      </dgm:prSet>
      <dgm:spPr/>
      <dgm:t>
        <a:bodyPr/>
        <a:lstStyle/>
        <a:p>
          <a:endParaRPr lang="ru-RU"/>
        </a:p>
      </dgm:t>
    </dgm:pt>
    <dgm:pt modelId="{89E2BBEF-4843-4602-AF74-CD3E5B5D9373}" type="pres">
      <dgm:prSet presAssocID="{C49AC3DE-3781-4869-AB52-989A56FB55AF}" presName="parTrans" presStyleLbl="sibTrans2D1" presStyleIdx="2" presStyleCnt="8"/>
      <dgm:spPr/>
      <dgm:t>
        <a:bodyPr/>
        <a:lstStyle/>
        <a:p>
          <a:endParaRPr lang="ru-RU"/>
        </a:p>
      </dgm:t>
    </dgm:pt>
    <dgm:pt modelId="{6AD70DEB-6CB8-4E6C-B494-74C085490AC6}" type="pres">
      <dgm:prSet presAssocID="{C49AC3DE-3781-4869-AB52-989A56FB55AF}" presName="connectorText" presStyleLbl="sibTrans2D1" presStyleIdx="2" presStyleCnt="8"/>
      <dgm:spPr/>
      <dgm:t>
        <a:bodyPr/>
        <a:lstStyle/>
        <a:p>
          <a:endParaRPr lang="ru-RU"/>
        </a:p>
      </dgm:t>
    </dgm:pt>
    <dgm:pt modelId="{7B393370-8344-415C-A81C-9AF35A040303}" type="pres">
      <dgm:prSet presAssocID="{BE977FDC-0A7E-4888-B7F9-9CFAF7D9BFB3}" presName="node" presStyleLbl="node1" presStyleIdx="2" presStyleCnt="8" custScaleX="165982" custRadScaleRad="123576" custRadScaleInc="3706">
        <dgm:presLayoutVars>
          <dgm:bulletEnabled val="1"/>
        </dgm:presLayoutVars>
      </dgm:prSet>
      <dgm:spPr/>
      <dgm:t>
        <a:bodyPr/>
        <a:lstStyle/>
        <a:p>
          <a:endParaRPr lang="ru-RU"/>
        </a:p>
      </dgm:t>
    </dgm:pt>
    <dgm:pt modelId="{6412FEF2-01C6-43A4-950A-93DB23ABD8E1}" type="pres">
      <dgm:prSet presAssocID="{14857FA3-4C8B-4D5C-8353-33589EE02D71}" presName="parTrans" presStyleLbl="sibTrans2D1" presStyleIdx="3" presStyleCnt="8"/>
      <dgm:spPr/>
      <dgm:t>
        <a:bodyPr/>
        <a:lstStyle/>
        <a:p>
          <a:endParaRPr lang="ru-RU"/>
        </a:p>
      </dgm:t>
    </dgm:pt>
    <dgm:pt modelId="{B7C0A27C-6C0B-466E-B652-70D72F6EDC8A}" type="pres">
      <dgm:prSet presAssocID="{14857FA3-4C8B-4D5C-8353-33589EE02D71}" presName="connectorText" presStyleLbl="sibTrans2D1" presStyleIdx="3" presStyleCnt="8"/>
      <dgm:spPr/>
      <dgm:t>
        <a:bodyPr/>
        <a:lstStyle/>
        <a:p>
          <a:endParaRPr lang="ru-RU"/>
        </a:p>
      </dgm:t>
    </dgm:pt>
    <dgm:pt modelId="{739AFF71-CF1B-4B18-9BDB-18E00381B598}" type="pres">
      <dgm:prSet presAssocID="{E2F46F25-B559-4A4F-B604-2FB2F2DE9490}" presName="node" presStyleLbl="node1" presStyleIdx="3" presStyleCnt="8" custScaleX="163098" custRadScaleRad="116405" custRadScaleInc="-37668">
        <dgm:presLayoutVars>
          <dgm:bulletEnabled val="1"/>
        </dgm:presLayoutVars>
      </dgm:prSet>
      <dgm:spPr/>
      <dgm:t>
        <a:bodyPr/>
        <a:lstStyle/>
        <a:p>
          <a:endParaRPr lang="ru-RU"/>
        </a:p>
      </dgm:t>
    </dgm:pt>
    <dgm:pt modelId="{4CB96056-D20C-4393-AD6B-6A9EEA8F7D93}" type="pres">
      <dgm:prSet presAssocID="{967FF6FA-48AA-41B7-8853-34CB80480891}" presName="parTrans" presStyleLbl="sibTrans2D1" presStyleIdx="4" presStyleCnt="8"/>
      <dgm:spPr/>
      <dgm:t>
        <a:bodyPr/>
        <a:lstStyle/>
        <a:p>
          <a:endParaRPr lang="ru-RU"/>
        </a:p>
      </dgm:t>
    </dgm:pt>
    <dgm:pt modelId="{6B27423E-20BA-462F-8070-4F9BB9A73CEC}" type="pres">
      <dgm:prSet presAssocID="{967FF6FA-48AA-41B7-8853-34CB80480891}" presName="connectorText" presStyleLbl="sibTrans2D1" presStyleIdx="4" presStyleCnt="8"/>
      <dgm:spPr/>
      <dgm:t>
        <a:bodyPr/>
        <a:lstStyle/>
        <a:p>
          <a:endParaRPr lang="ru-RU"/>
        </a:p>
      </dgm:t>
    </dgm:pt>
    <dgm:pt modelId="{2F749D3D-B9C2-4405-9FA8-3B39EC3AEA37}" type="pres">
      <dgm:prSet presAssocID="{3D13C36A-1E42-47FE-B3DA-CB59431FBC24}" presName="node" presStyleLbl="node1" presStyleIdx="4" presStyleCnt="8" custScaleX="124646">
        <dgm:presLayoutVars>
          <dgm:bulletEnabled val="1"/>
        </dgm:presLayoutVars>
      </dgm:prSet>
      <dgm:spPr/>
      <dgm:t>
        <a:bodyPr/>
        <a:lstStyle/>
        <a:p>
          <a:endParaRPr lang="ru-RU"/>
        </a:p>
      </dgm:t>
    </dgm:pt>
    <dgm:pt modelId="{4BBA62D8-2413-4C0A-B813-63ACE8CD6008}" type="pres">
      <dgm:prSet presAssocID="{9E1F928E-3D91-4E03-A6A3-2BBCECFC0F18}" presName="parTrans" presStyleLbl="sibTrans2D1" presStyleIdx="5" presStyleCnt="8"/>
      <dgm:spPr/>
      <dgm:t>
        <a:bodyPr/>
        <a:lstStyle/>
        <a:p>
          <a:endParaRPr lang="ru-RU"/>
        </a:p>
      </dgm:t>
    </dgm:pt>
    <dgm:pt modelId="{E8B26A6E-958D-4055-880A-D9ED1DCD29DB}" type="pres">
      <dgm:prSet presAssocID="{9E1F928E-3D91-4E03-A6A3-2BBCECFC0F18}" presName="connectorText" presStyleLbl="sibTrans2D1" presStyleIdx="5" presStyleCnt="8"/>
      <dgm:spPr/>
      <dgm:t>
        <a:bodyPr/>
        <a:lstStyle/>
        <a:p>
          <a:endParaRPr lang="ru-RU"/>
        </a:p>
      </dgm:t>
    </dgm:pt>
    <dgm:pt modelId="{FCDC70D4-CD00-43AA-8883-6FFAF2E63D20}" type="pres">
      <dgm:prSet presAssocID="{3E756B09-EC17-4810-8496-D1B4BC5FD2C4}" presName="node" presStyleLbl="node1" presStyleIdx="5" presStyleCnt="8" custScaleX="157737" custRadScaleRad="114462" custRadScaleInc="45101">
        <dgm:presLayoutVars>
          <dgm:bulletEnabled val="1"/>
        </dgm:presLayoutVars>
      </dgm:prSet>
      <dgm:spPr/>
      <dgm:t>
        <a:bodyPr/>
        <a:lstStyle/>
        <a:p>
          <a:endParaRPr lang="ru-RU"/>
        </a:p>
      </dgm:t>
    </dgm:pt>
    <dgm:pt modelId="{6BD18292-A016-4A70-847D-4D467F0BDFE7}" type="pres">
      <dgm:prSet presAssocID="{C151DEF9-6678-49E4-AB7D-742460A6167E}" presName="parTrans" presStyleLbl="sibTrans2D1" presStyleIdx="6" presStyleCnt="8"/>
      <dgm:spPr/>
      <dgm:t>
        <a:bodyPr/>
        <a:lstStyle/>
        <a:p>
          <a:endParaRPr lang="ru-RU"/>
        </a:p>
      </dgm:t>
    </dgm:pt>
    <dgm:pt modelId="{25F06F89-E068-489C-8E16-7A412EAE9739}" type="pres">
      <dgm:prSet presAssocID="{C151DEF9-6678-49E4-AB7D-742460A6167E}" presName="connectorText" presStyleLbl="sibTrans2D1" presStyleIdx="6" presStyleCnt="8"/>
      <dgm:spPr/>
      <dgm:t>
        <a:bodyPr/>
        <a:lstStyle/>
        <a:p>
          <a:endParaRPr lang="ru-RU"/>
        </a:p>
      </dgm:t>
    </dgm:pt>
    <dgm:pt modelId="{2C7EA63E-C114-4DB4-8FD7-01B522DFC10D}" type="pres">
      <dgm:prSet presAssocID="{358B5669-3916-49E2-90B8-452879C14556}" presName="node" presStyleLbl="node1" presStyleIdx="6" presStyleCnt="8" custScaleX="146665" custRadScaleRad="121414" custRadScaleInc="10142">
        <dgm:presLayoutVars>
          <dgm:bulletEnabled val="1"/>
        </dgm:presLayoutVars>
      </dgm:prSet>
      <dgm:spPr/>
      <dgm:t>
        <a:bodyPr/>
        <a:lstStyle/>
        <a:p>
          <a:endParaRPr lang="ru-RU"/>
        </a:p>
      </dgm:t>
    </dgm:pt>
    <dgm:pt modelId="{C5BC893A-128A-4A86-81EA-01C967C6E3C6}" type="pres">
      <dgm:prSet presAssocID="{B6BD74FD-64FE-49EF-8DDB-45E72E60DC1F}" presName="parTrans" presStyleLbl="sibTrans2D1" presStyleIdx="7" presStyleCnt="8"/>
      <dgm:spPr/>
      <dgm:t>
        <a:bodyPr/>
        <a:lstStyle/>
        <a:p>
          <a:endParaRPr lang="ru-RU"/>
        </a:p>
      </dgm:t>
    </dgm:pt>
    <dgm:pt modelId="{02EF3436-C069-4DB4-A320-0C8079DFF359}" type="pres">
      <dgm:prSet presAssocID="{B6BD74FD-64FE-49EF-8DDB-45E72E60DC1F}" presName="connectorText" presStyleLbl="sibTrans2D1" presStyleIdx="7" presStyleCnt="8"/>
      <dgm:spPr/>
      <dgm:t>
        <a:bodyPr/>
        <a:lstStyle/>
        <a:p>
          <a:endParaRPr lang="ru-RU"/>
        </a:p>
      </dgm:t>
    </dgm:pt>
    <dgm:pt modelId="{38F53259-C8A0-429B-96E2-5DAB1298D967}" type="pres">
      <dgm:prSet presAssocID="{FD2A3626-422D-4C39-8B79-CF5333BBD676}" presName="node" presStyleLbl="node1" presStyleIdx="7" presStyleCnt="8" custScaleX="140018" custRadScaleRad="103622" custRadScaleInc="-10992">
        <dgm:presLayoutVars>
          <dgm:bulletEnabled val="1"/>
        </dgm:presLayoutVars>
      </dgm:prSet>
      <dgm:spPr/>
      <dgm:t>
        <a:bodyPr/>
        <a:lstStyle/>
        <a:p>
          <a:endParaRPr lang="ru-RU"/>
        </a:p>
      </dgm:t>
    </dgm:pt>
  </dgm:ptLst>
  <dgm:cxnLst>
    <dgm:cxn modelId="{0277428C-217E-43E0-AA56-85B6140224B1}" type="presOf" srcId="{DF3FA4C8-6CF4-4294-A630-2574E752322E}" destId="{8BB2B065-43DC-4F33-AB00-06269F09EFD2}" srcOrd="0" destOrd="0" presId="urn:microsoft.com/office/officeart/2005/8/layout/radial5"/>
    <dgm:cxn modelId="{642041EA-0CF9-4264-8677-F5CADB5970FE}" type="presOf" srcId="{E2F46F25-B559-4A4F-B604-2FB2F2DE9490}" destId="{739AFF71-CF1B-4B18-9BDB-18E00381B598}" srcOrd="0" destOrd="0" presId="urn:microsoft.com/office/officeart/2005/8/layout/radial5"/>
    <dgm:cxn modelId="{26B8E952-49F4-4878-87F1-F547E6871186}" type="presOf" srcId="{B22648C8-9886-4DD6-B002-322667E87910}" destId="{8CC65D31-0F86-49E4-9A89-90BD1C17052E}" srcOrd="0" destOrd="0" presId="urn:microsoft.com/office/officeart/2005/8/layout/radial5"/>
    <dgm:cxn modelId="{FA581F9A-C674-4584-BFF7-9347C4B7141D}" srcId="{A9E09DEA-B46F-4732-AB97-1A46B44B727C}" destId="{6020A738-218C-4BBA-8D00-C904EB39C5AA}" srcOrd="1" destOrd="0" parTransId="{89063F97-2BE7-4CE1-80B7-B15DDE555839}" sibTransId="{D25AEE5D-A7D1-41A2-8BBC-8A10ABFEA544}"/>
    <dgm:cxn modelId="{51522F7D-6B5A-413F-B927-410AAC8840C0}" type="presOf" srcId="{9E1F928E-3D91-4E03-A6A3-2BBCECFC0F18}" destId="{E8B26A6E-958D-4055-880A-D9ED1DCD29DB}" srcOrd="1" destOrd="0" presId="urn:microsoft.com/office/officeart/2005/8/layout/radial5"/>
    <dgm:cxn modelId="{895B2590-5933-4300-BD4E-F505A543F459}" srcId="{B22648C8-9886-4DD6-B002-322667E87910}" destId="{BE977FDC-0A7E-4888-B7F9-9CFAF7D9BFB3}" srcOrd="2" destOrd="0" parTransId="{C49AC3DE-3781-4869-AB52-989A56FB55AF}" sibTransId="{FC0AC8B4-27CE-46A3-992C-E8EC58699126}"/>
    <dgm:cxn modelId="{21F27698-C736-4B20-8949-0AF602CF3B8B}" type="presOf" srcId="{967FF6FA-48AA-41B7-8853-34CB80480891}" destId="{6B27423E-20BA-462F-8070-4F9BB9A73CEC}" srcOrd="1" destOrd="0" presId="urn:microsoft.com/office/officeart/2005/8/layout/radial5"/>
    <dgm:cxn modelId="{45EE74A4-8258-413E-BA9B-C08BE996C418}" srcId="{B22648C8-9886-4DD6-B002-322667E87910}" destId="{358B5669-3916-49E2-90B8-452879C14556}" srcOrd="6" destOrd="0" parTransId="{C151DEF9-6678-49E4-AB7D-742460A6167E}" sibTransId="{E33E3729-906D-4A2F-A09B-804C0044A2E2}"/>
    <dgm:cxn modelId="{19D59FFE-9482-4008-9BFA-802DDB25A428}" type="presOf" srcId="{14857FA3-4C8B-4D5C-8353-33589EE02D71}" destId="{B7C0A27C-6C0B-466E-B652-70D72F6EDC8A}" srcOrd="1" destOrd="0" presId="urn:microsoft.com/office/officeart/2005/8/layout/radial5"/>
    <dgm:cxn modelId="{FF4F984E-2251-497C-AFAD-36582E6481ED}" srcId="{A9E09DEA-B46F-4732-AB97-1A46B44B727C}" destId="{B22648C8-9886-4DD6-B002-322667E87910}" srcOrd="0" destOrd="0" parTransId="{55B633CB-1B82-4C8B-A050-7EB0DF5502F0}" sibTransId="{AB2890BF-78B4-450A-8AAD-F08D38ABCA7B}"/>
    <dgm:cxn modelId="{F215081E-944C-4D5E-A9D1-EAE9DFFD1AA0}" type="presOf" srcId="{21AA3B18-9FFF-40A0-A7E6-518D48B05319}" destId="{1825BB71-BF0D-4ED5-92B7-E8D9FDED15AE}" srcOrd="1" destOrd="0" presId="urn:microsoft.com/office/officeart/2005/8/layout/radial5"/>
    <dgm:cxn modelId="{1B90B12E-EDD7-423D-BC61-B74A574183E4}" type="presOf" srcId="{FD2A3626-422D-4C39-8B79-CF5333BBD676}" destId="{38F53259-C8A0-429B-96E2-5DAB1298D967}" srcOrd="0" destOrd="0" presId="urn:microsoft.com/office/officeart/2005/8/layout/radial5"/>
    <dgm:cxn modelId="{606F0728-9DC3-4B55-BCC5-9FFE419ACBFC}" type="presOf" srcId="{60C8BB38-C369-45BD-864B-1979F02ABFE6}" destId="{B6CFB7CF-16D0-483B-910A-0679CB6B7085}" srcOrd="0" destOrd="0" presId="urn:microsoft.com/office/officeart/2005/8/layout/radial5"/>
    <dgm:cxn modelId="{C5389A21-A705-4F21-B205-F69C72BCCB30}" srcId="{B22648C8-9886-4DD6-B002-322667E87910}" destId="{60C8BB38-C369-45BD-864B-1979F02ABFE6}" srcOrd="1" destOrd="0" parTransId="{21AA3B18-9FFF-40A0-A7E6-518D48B05319}" sibTransId="{9626AD86-64A6-4612-BD4A-2F246BC3A4B8}"/>
    <dgm:cxn modelId="{0CA7AE7F-26A4-4A90-BE03-E110E9F3CFCF}" type="presOf" srcId="{3E756B09-EC17-4810-8496-D1B4BC5FD2C4}" destId="{FCDC70D4-CD00-43AA-8883-6FFAF2E63D20}" srcOrd="0" destOrd="0" presId="urn:microsoft.com/office/officeart/2005/8/layout/radial5"/>
    <dgm:cxn modelId="{3D66AFF7-C5D3-4521-8264-DFE08B7DD2F8}" type="presOf" srcId="{C49AC3DE-3781-4869-AB52-989A56FB55AF}" destId="{89E2BBEF-4843-4602-AF74-CD3E5B5D9373}" srcOrd="0" destOrd="0" presId="urn:microsoft.com/office/officeart/2005/8/layout/radial5"/>
    <dgm:cxn modelId="{312DAA35-B8CF-405F-9418-D5FFB74CE6E3}" type="presOf" srcId="{C151DEF9-6678-49E4-AB7D-742460A6167E}" destId="{6BD18292-A016-4A70-847D-4D467F0BDFE7}" srcOrd="0" destOrd="0" presId="urn:microsoft.com/office/officeart/2005/8/layout/radial5"/>
    <dgm:cxn modelId="{6F310F83-48AD-4557-80E5-9ACC2F7150F9}" type="presOf" srcId="{14857FA3-4C8B-4D5C-8353-33589EE02D71}" destId="{6412FEF2-01C6-43A4-950A-93DB23ABD8E1}" srcOrd="0" destOrd="0" presId="urn:microsoft.com/office/officeart/2005/8/layout/radial5"/>
    <dgm:cxn modelId="{86B46B9E-6513-48D6-99D2-3E4F8079DB51}" type="presOf" srcId="{A9E09DEA-B46F-4732-AB97-1A46B44B727C}" destId="{6743305B-5A87-4BA7-8934-9053B9478E84}" srcOrd="0" destOrd="0" presId="urn:microsoft.com/office/officeart/2005/8/layout/radial5"/>
    <dgm:cxn modelId="{1E259685-9A49-4768-98D7-D778B83CA1C1}" type="presOf" srcId="{DF3FA4C8-6CF4-4294-A630-2574E752322E}" destId="{B76921A7-6FDF-43DA-B9F0-14E3E28DFC9D}" srcOrd="1" destOrd="0" presId="urn:microsoft.com/office/officeart/2005/8/layout/radial5"/>
    <dgm:cxn modelId="{1E581675-5076-4F3B-AC0B-965DFA40DC37}" type="presOf" srcId="{967FF6FA-48AA-41B7-8853-34CB80480891}" destId="{4CB96056-D20C-4393-AD6B-6A9EEA8F7D93}" srcOrd="0" destOrd="0" presId="urn:microsoft.com/office/officeart/2005/8/layout/radial5"/>
    <dgm:cxn modelId="{44673A51-4FFC-405A-B2CB-40BC0E5AA416}" srcId="{B22648C8-9886-4DD6-B002-322667E87910}" destId="{7E4C1D64-9C8F-4662-A0B9-3181607EB5D6}" srcOrd="0" destOrd="0" parTransId="{DF3FA4C8-6CF4-4294-A630-2574E752322E}" sibTransId="{E4A97364-06CD-4E0A-9392-93CE73769F39}"/>
    <dgm:cxn modelId="{8F21ED5D-EC15-4A38-BA6C-1F1A8321FD7F}" srcId="{B22648C8-9886-4DD6-B002-322667E87910}" destId="{FD2A3626-422D-4C39-8B79-CF5333BBD676}" srcOrd="7" destOrd="0" parTransId="{B6BD74FD-64FE-49EF-8DDB-45E72E60DC1F}" sibTransId="{FF409F1C-BABC-4CC2-9D8D-3938BF17FD52}"/>
    <dgm:cxn modelId="{03E8324E-143C-466E-BABD-612AA086D5AB}" type="presOf" srcId="{21AA3B18-9FFF-40A0-A7E6-518D48B05319}" destId="{8A7272E4-E237-4F55-ABD8-AAEB6D04E7B2}" srcOrd="0" destOrd="0" presId="urn:microsoft.com/office/officeart/2005/8/layout/radial5"/>
    <dgm:cxn modelId="{B7F364D2-870F-42B3-8E61-1C0DB141F60E}" srcId="{B22648C8-9886-4DD6-B002-322667E87910}" destId="{3D13C36A-1E42-47FE-B3DA-CB59431FBC24}" srcOrd="4" destOrd="0" parTransId="{967FF6FA-48AA-41B7-8853-34CB80480891}" sibTransId="{0340F607-BA70-44CD-91A6-7B29B203097A}"/>
    <dgm:cxn modelId="{7D249618-EBB8-4E42-B56A-7B7F6DECC522}" type="presOf" srcId="{B6BD74FD-64FE-49EF-8DDB-45E72E60DC1F}" destId="{C5BC893A-128A-4A86-81EA-01C967C6E3C6}" srcOrd="0" destOrd="0" presId="urn:microsoft.com/office/officeart/2005/8/layout/radial5"/>
    <dgm:cxn modelId="{418DB65C-9BA8-4CFF-8AC0-6E12440A07F9}" type="presOf" srcId="{C151DEF9-6678-49E4-AB7D-742460A6167E}" destId="{25F06F89-E068-489C-8E16-7A412EAE9739}" srcOrd="1" destOrd="0" presId="urn:microsoft.com/office/officeart/2005/8/layout/radial5"/>
    <dgm:cxn modelId="{107735F3-FB3B-4D5C-907F-70A3B70F66ED}" type="presOf" srcId="{9E1F928E-3D91-4E03-A6A3-2BBCECFC0F18}" destId="{4BBA62D8-2413-4C0A-B813-63ACE8CD6008}" srcOrd="0" destOrd="0" presId="urn:microsoft.com/office/officeart/2005/8/layout/radial5"/>
    <dgm:cxn modelId="{134DAD85-D661-4162-8397-6D68749ABDCD}" type="presOf" srcId="{B6BD74FD-64FE-49EF-8DDB-45E72E60DC1F}" destId="{02EF3436-C069-4DB4-A320-0C8079DFF359}" srcOrd="1" destOrd="0" presId="urn:microsoft.com/office/officeart/2005/8/layout/radial5"/>
    <dgm:cxn modelId="{0E6993FC-72A1-4C1E-8A2D-0CCD12F20743}" type="presOf" srcId="{7E4C1D64-9C8F-4662-A0B9-3181607EB5D6}" destId="{524FAC87-C76B-4F7D-81FF-378F104B516C}" srcOrd="0" destOrd="0" presId="urn:microsoft.com/office/officeart/2005/8/layout/radial5"/>
    <dgm:cxn modelId="{86D4030B-DF1E-477E-AA1B-3F2A56BFDD6C}" srcId="{B22648C8-9886-4DD6-B002-322667E87910}" destId="{3E756B09-EC17-4810-8496-D1B4BC5FD2C4}" srcOrd="5" destOrd="0" parTransId="{9E1F928E-3D91-4E03-A6A3-2BBCECFC0F18}" sibTransId="{389DDC70-09F3-4CE1-A692-7E6E98779C7B}"/>
    <dgm:cxn modelId="{8F0D10EA-893D-4DC4-96B6-535B5B3C9E0E}" type="presOf" srcId="{358B5669-3916-49E2-90B8-452879C14556}" destId="{2C7EA63E-C114-4DB4-8FD7-01B522DFC10D}" srcOrd="0" destOrd="0" presId="urn:microsoft.com/office/officeart/2005/8/layout/radial5"/>
    <dgm:cxn modelId="{02316D59-AD3B-4309-BC7C-CB9544E527CB}" srcId="{B22648C8-9886-4DD6-B002-322667E87910}" destId="{E2F46F25-B559-4A4F-B604-2FB2F2DE9490}" srcOrd="3" destOrd="0" parTransId="{14857FA3-4C8B-4D5C-8353-33589EE02D71}" sibTransId="{52123A5A-BEDD-4BEA-9722-60DBD38796E1}"/>
    <dgm:cxn modelId="{5E0D8D16-C6F8-49BF-8789-5D1BB57C409E}" type="presOf" srcId="{BE977FDC-0A7E-4888-B7F9-9CFAF7D9BFB3}" destId="{7B393370-8344-415C-A81C-9AF35A040303}" srcOrd="0" destOrd="0" presId="urn:microsoft.com/office/officeart/2005/8/layout/radial5"/>
    <dgm:cxn modelId="{D26DBB0A-F729-4279-BF9C-1C9A7E3EA1B5}" type="presOf" srcId="{C49AC3DE-3781-4869-AB52-989A56FB55AF}" destId="{6AD70DEB-6CB8-4E6C-B494-74C085490AC6}" srcOrd="1" destOrd="0" presId="urn:microsoft.com/office/officeart/2005/8/layout/radial5"/>
    <dgm:cxn modelId="{50AC3B4F-68BF-40EB-A58C-8EFA711DCC68}" type="presOf" srcId="{3D13C36A-1E42-47FE-B3DA-CB59431FBC24}" destId="{2F749D3D-B9C2-4405-9FA8-3B39EC3AEA37}" srcOrd="0" destOrd="0" presId="urn:microsoft.com/office/officeart/2005/8/layout/radial5"/>
    <dgm:cxn modelId="{976A807C-483B-4B7F-A7DF-254F5A541992}" type="presParOf" srcId="{6743305B-5A87-4BA7-8934-9053B9478E84}" destId="{8CC65D31-0F86-49E4-9A89-90BD1C17052E}" srcOrd="0" destOrd="0" presId="urn:microsoft.com/office/officeart/2005/8/layout/radial5"/>
    <dgm:cxn modelId="{4AD6AC23-8364-4283-92CE-6F75E04BB1D6}" type="presParOf" srcId="{6743305B-5A87-4BA7-8934-9053B9478E84}" destId="{8BB2B065-43DC-4F33-AB00-06269F09EFD2}" srcOrd="1" destOrd="0" presId="urn:microsoft.com/office/officeart/2005/8/layout/radial5"/>
    <dgm:cxn modelId="{78907993-0475-4D14-B965-B79352D36F20}" type="presParOf" srcId="{8BB2B065-43DC-4F33-AB00-06269F09EFD2}" destId="{B76921A7-6FDF-43DA-B9F0-14E3E28DFC9D}" srcOrd="0" destOrd="0" presId="urn:microsoft.com/office/officeart/2005/8/layout/radial5"/>
    <dgm:cxn modelId="{52806AA8-2894-430E-B8CF-C8D127A8F819}" type="presParOf" srcId="{6743305B-5A87-4BA7-8934-9053B9478E84}" destId="{524FAC87-C76B-4F7D-81FF-378F104B516C}" srcOrd="2" destOrd="0" presId="urn:microsoft.com/office/officeart/2005/8/layout/radial5"/>
    <dgm:cxn modelId="{E4ADAA80-E6F7-4F92-8C7E-8094BC08BBA6}" type="presParOf" srcId="{6743305B-5A87-4BA7-8934-9053B9478E84}" destId="{8A7272E4-E237-4F55-ABD8-AAEB6D04E7B2}" srcOrd="3" destOrd="0" presId="urn:microsoft.com/office/officeart/2005/8/layout/radial5"/>
    <dgm:cxn modelId="{A44A3EC6-A16E-4D68-A28F-7BC222FCE9FC}" type="presParOf" srcId="{8A7272E4-E237-4F55-ABD8-AAEB6D04E7B2}" destId="{1825BB71-BF0D-4ED5-92B7-E8D9FDED15AE}" srcOrd="0" destOrd="0" presId="urn:microsoft.com/office/officeart/2005/8/layout/radial5"/>
    <dgm:cxn modelId="{C5042F93-94D7-44E5-84CF-A0690F566E1E}" type="presParOf" srcId="{6743305B-5A87-4BA7-8934-9053B9478E84}" destId="{B6CFB7CF-16D0-483B-910A-0679CB6B7085}" srcOrd="4" destOrd="0" presId="urn:microsoft.com/office/officeart/2005/8/layout/radial5"/>
    <dgm:cxn modelId="{0D813E71-20CE-4DB6-97DB-3DC0AA4C2CE8}" type="presParOf" srcId="{6743305B-5A87-4BA7-8934-9053B9478E84}" destId="{89E2BBEF-4843-4602-AF74-CD3E5B5D9373}" srcOrd="5" destOrd="0" presId="urn:microsoft.com/office/officeart/2005/8/layout/radial5"/>
    <dgm:cxn modelId="{EDCE7EAB-4616-4204-8DD1-9582A26DBACA}" type="presParOf" srcId="{89E2BBEF-4843-4602-AF74-CD3E5B5D9373}" destId="{6AD70DEB-6CB8-4E6C-B494-74C085490AC6}" srcOrd="0" destOrd="0" presId="urn:microsoft.com/office/officeart/2005/8/layout/radial5"/>
    <dgm:cxn modelId="{D0BCA4F6-0F0A-4F6C-8E00-8467964AA14C}" type="presParOf" srcId="{6743305B-5A87-4BA7-8934-9053B9478E84}" destId="{7B393370-8344-415C-A81C-9AF35A040303}" srcOrd="6" destOrd="0" presId="urn:microsoft.com/office/officeart/2005/8/layout/radial5"/>
    <dgm:cxn modelId="{0398232C-1AC7-496E-8545-AD396ED9649A}" type="presParOf" srcId="{6743305B-5A87-4BA7-8934-9053B9478E84}" destId="{6412FEF2-01C6-43A4-950A-93DB23ABD8E1}" srcOrd="7" destOrd="0" presId="urn:microsoft.com/office/officeart/2005/8/layout/radial5"/>
    <dgm:cxn modelId="{2A0310BF-EEB7-43BE-8091-69D28F6AD0C0}" type="presParOf" srcId="{6412FEF2-01C6-43A4-950A-93DB23ABD8E1}" destId="{B7C0A27C-6C0B-466E-B652-70D72F6EDC8A}" srcOrd="0" destOrd="0" presId="urn:microsoft.com/office/officeart/2005/8/layout/radial5"/>
    <dgm:cxn modelId="{5C77B646-09B2-453F-9363-FE8332523A81}" type="presParOf" srcId="{6743305B-5A87-4BA7-8934-9053B9478E84}" destId="{739AFF71-CF1B-4B18-9BDB-18E00381B598}" srcOrd="8" destOrd="0" presId="urn:microsoft.com/office/officeart/2005/8/layout/radial5"/>
    <dgm:cxn modelId="{232A659B-CE73-4CE8-9263-AFEDFA60FA6A}" type="presParOf" srcId="{6743305B-5A87-4BA7-8934-9053B9478E84}" destId="{4CB96056-D20C-4393-AD6B-6A9EEA8F7D93}" srcOrd="9" destOrd="0" presId="urn:microsoft.com/office/officeart/2005/8/layout/radial5"/>
    <dgm:cxn modelId="{BB9FFE30-D0CB-49D3-9C63-36825CBE18F5}" type="presParOf" srcId="{4CB96056-D20C-4393-AD6B-6A9EEA8F7D93}" destId="{6B27423E-20BA-462F-8070-4F9BB9A73CEC}" srcOrd="0" destOrd="0" presId="urn:microsoft.com/office/officeart/2005/8/layout/radial5"/>
    <dgm:cxn modelId="{AB1913EF-DC1B-4DB6-A578-88ADA09B8613}" type="presParOf" srcId="{6743305B-5A87-4BA7-8934-9053B9478E84}" destId="{2F749D3D-B9C2-4405-9FA8-3B39EC3AEA37}" srcOrd="10" destOrd="0" presId="urn:microsoft.com/office/officeart/2005/8/layout/radial5"/>
    <dgm:cxn modelId="{68B2F0BD-CC77-420F-AD8B-4CC0C1A49CED}" type="presParOf" srcId="{6743305B-5A87-4BA7-8934-9053B9478E84}" destId="{4BBA62D8-2413-4C0A-B813-63ACE8CD6008}" srcOrd="11" destOrd="0" presId="urn:microsoft.com/office/officeart/2005/8/layout/radial5"/>
    <dgm:cxn modelId="{CA1C56F9-95F4-42F3-8198-45D27BEDF318}" type="presParOf" srcId="{4BBA62D8-2413-4C0A-B813-63ACE8CD6008}" destId="{E8B26A6E-958D-4055-880A-D9ED1DCD29DB}" srcOrd="0" destOrd="0" presId="urn:microsoft.com/office/officeart/2005/8/layout/radial5"/>
    <dgm:cxn modelId="{70A3C3FD-F8CB-4BDB-94C5-C9277A8FE91C}" type="presParOf" srcId="{6743305B-5A87-4BA7-8934-9053B9478E84}" destId="{FCDC70D4-CD00-43AA-8883-6FFAF2E63D20}" srcOrd="12" destOrd="0" presId="urn:microsoft.com/office/officeart/2005/8/layout/radial5"/>
    <dgm:cxn modelId="{3FBBF2E0-7BE5-4FA9-A571-FBC5E68E2996}" type="presParOf" srcId="{6743305B-5A87-4BA7-8934-9053B9478E84}" destId="{6BD18292-A016-4A70-847D-4D467F0BDFE7}" srcOrd="13" destOrd="0" presId="urn:microsoft.com/office/officeart/2005/8/layout/radial5"/>
    <dgm:cxn modelId="{6CACA007-53AB-443B-AE22-1CD48EB76B15}" type="presParOf" srcId="{6BD18292-A016-4A70-847D-4D467F0BDFE7}" destId="{25F06F89-E068-489C-8E16-7A412EAE9739}" srcOrd="0" destOrd="0" presId="urn:microsoft.com/office/officeart/2005/8/layout/radial5"/>
    <dgm:cxn modelId="{571AB613-19AF-4F91-88C3-BBB1361EA50D}" type="presParOf" srcId="{6743305B-5A87-4BA7-8934-9053B9478E84}" destId="{2C7EA63E-C114-4DB4-8FD7-01B522DFC10D}" srcOrd="14" destOrd="0" presId="urn:microsoft.com/office/officeart/2005/8/layout/radial5"/>
    <dgm:cxn modelId="{620D4A3C-F999-44BE-A3FA-8DAD31828B07}" type="presParOf" srcId="{6743305B-5A87-4BA7-8934-9053B9478E84}" destId="{C5BC893A-128A-4A86-81EA-01C967C6E3C6}" srcOrd="15" destOrd="0" presId="urn:microsoft.com/office/officeart/2005/8/layout/radial5"/>
    <dgm:cxn modelId="{4B98ABB8-A4C5-42E5-A393-9238ECD752AB}" type="presParOf" srcId="{C5BC893A-128A-4A86-81EA-01C967C6E3C6}" destId="{02EF3436-C069-4DB4-A320-0C8079DFF359}" srcOrd="0" destOrd="0" presId="urn:microsoft.com/office/officeart/2005/8/layout/radial5"/>
    <dgm:cxn modelId="{91E49533-64E9-4F3F-9647-9AC332958A2A}" type="presParOf" srcId="{6743305B-5A87-4BA7-8934-9053B9478E84}" destId="{38F53259-C8A0-429B-96E2-5DAB1298D967}" srcOrd="1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9C372F-74E3-4F51-857D-DB19B13B6AC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ru-RU"/>
        </a:p>
      </dgm:t>
    </dgm:pt>
    <dgm:pt modelId="{E53344B4-2C86-4945-B3BC-98337B5C2104}">
      <dgm:prSet phldrT="[Текст]"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prst="relaxedInset"/>
        </a:sp3d>
      </dgm:spPr>
      <dgm:t>
        <a:bodyPr/>
        <a:lstStyle/>
        <a:p>
          <a:r>
            <a:rPr lang="ru-RU" sz="1600" b="1" dirty="0" smtClean="0">
              <a:solidFill>
                <a:schemeClr val="accent1">
                  <a:lumMod val="75000"/>
                </a:schemeClr>
              </a:solidFill>
            </a:rPr>
            <a:t>Проблема:</a:t>
          </a:r>
          <a:endParaRPr lang="ru-RU" sz="1600" b="1" dirty="0">
            <a:solidFill>
              <a:schemeClr val="accent1">
                <a:lumMod val="75000"/>
              </a:schemeClr>
            </a:solidFill>
          </a:endParaRPr>
        </a:p>
      </dgm:t>
    </dgm:pt>
    <dgm:pt modelId="{4C4F8B8B-4B4D-4AD8-8A59-D61160935A3E}" type="parTrans" cxnId="{C8D57C4D-A0A9-4022-A24B-6863D2D21F74}">
      <dgm:prSet/>
      <dgm:spPr/>
      <dgm:t>
        <a:bodyPr/>
        <a:lstStyle/>
        <a:p>
          <a:endParaRPr lang="ru-RU"/>
        </a:p>
      </dgm:t>
    </dgm:pt>
    <dgm:pt modelId="{3373790E-17B9-4AB0-9B92-36F6BF333669}" type="sibTrans" cxnId="{C8D57C4D-A0A9-4022-A24B-6863D2D21F74}">
      <dgm:prSet>
        <dgm:style>
          <a:lnRef idx="1">
            <a:schemeClr val="accent3"/>
          </a:lnRef>
          <a:fillRef idx="2">
            <a:schemeClr val="accent3"/>
          </a:fillRef>
          <a:effectRef idx="1">
            <a:schemeClr val="accent3"/>
          </a:effectRef>
          <a:fontRef idx="minor">
            <a:schemeClr val="dk1"/>
          </a:fontRef>
        </dgm:style>
      </dgm:prSet>
      <dgm:spPr/>
      <dgm:t>
        <a:bodyPr/>
        <a:lstStyle/>
        <a:p>
          <a:endParaRPr lang="ru-RU"/>
        </a:p>
      </dgm:t>
    </dgm:pt>
    <dgm:pt modelId="{7C0FF6E2-0F73-4463-9780-97E03428B9A7}">
      <dgm:prSet phldrT="[Текст]" custT="1"/>
      <dgm:spPr>
        <a:solidFill>
          <a:schemeClr val="accent3">
            <a:lumMod val="20000"/>
            <a:lumOff val="80000"/>
            <a:alpha val="90000"/>
          </a:schemeClr>
        </a:solidFill>
        <a:scene3d>
          <a:camera prst="orthographicFront"/>
          <a:lightRig rig="threePt" dir="t"/>
        </a:scene3d>
        <a:sp3d>
          <a:bevelT prst="relaxedInset"/>
        </a:sp3d>
      </dgm:spPr>
      <dgm:t>
        <a:bodyPr/>
        <a:lstStyle/>
        <a:p>
          <a:r>
            <a:rPr lang="ru-RU" sz="1400" b="1" dirty="0" smtClean="0"/>
            <a:t>Необходимость быстрого, качественного исполнения полномочий по решению вопросов местного значения в сфере архивного дела, по обеспечению деятельности органа местного самоуправления муниципального образования, но невозможность  в силу материального, кадрового обеспечения.</a:t>
          </a:r>
          <a:endParaRPr lang="ru-RU" sz="1400" b="1" dirty="0"/>
        </a:p>
      </dgm:t>
    </dgm:pt>
    <dgm:pt modelId="{8AF383A1-DE93-445A-B5CC-BE9CE7BE539E}" type="parTrans" cxnId="{87FB2B96-7A34-4077-AB26-3574970AE07E}">
      <dgm:prSet/>
      <dgm:spPr/>
      <dgm:t>
        <a:bodyPr/>
        <a:lstStyle/>
        <a:p>
          <a:endParaRPr lang="ru-RU"/>
        </a:p>
      </dgm:t>
    </dgm:pt>
    <dgm:pt modelId="{B33635BA-743D-4656-8F25-25F93CA8EACA}" type="sibTrans" cxnId="{87FB2B96-7A34-4077-AB26-3574970AE07E}">
      <dgm:prSet/>
      <dgm:spPr/>
      <dgm:t>
        <a:bodyPr/>
        <a:lstStyle/>
        <a:p>
          <a:endParaRPr lang="ru-RU"/>
        </a:p>
      </dgm:t>
    </dgm:pt>
    <dgm:pt modelId="{55345B2B-7E66-45C8-984F-D608B790400D}">
      <dgm:prSet phldrT="[Текст]" custT="1">
        <dgm:style>
          <a:lnRef idx="1">
            <a:schemeClr val="accent3"/>
          </a:lnRef>
          <a:fillRef idx="2">
            <a:schemeClr val="accent3"/>
          </a:fillRef>
          <a:effectRef idx="1">
            <a:schemeClr val="accent3"/>
          </a:effectRef>
          <a:fontRef idx="minor">
            <a:schemeClr val="dk1"/>
          </a:fontRef>
        </dgm:style>
      </dgm:prSet>
      <dgm:spPr>
        <a:scene3d>
          <a:camera prst="orthographicFront"/>
          <a:lightRig rig="threePt" dir="t"/>
        </a:scene3d>
        <a:sp3d>
          <a:bevelT prst="relaxedInset"/>
        </a:sp3d>
      </dgm:spPr>
      <dgm:t>
        <a:bodyPr/>
        <a:lstStyle/>
        <a:p>
          <a:r>
            <a:rPr lang="ru-RU" sz="1600" b="1" dirty="0" smtClean="0">
              <a:solidFill>
                <a:schemeClr val="accent1">
                  <a:lumMod val="75000"/>
                </a:schemeClr>
              </a:solidFill>
            </a:rPr>
            <a:t>Цель:</a:t>
          </a:r>
          <a:endParaRPr lang="ru-RU" sz="1600" b="1" dirty="0">
            <a:solidFill>
              <a:schemeClr val="accent1">
                <a:lumMod val="75000"/>
              </a:schemeClr>
            </a:solidFill>
          </a:endParaRPr>
        </a:p>
      </dgm:t>
    </dgm:pt>
    <dgm:pt modelId="{7523424A-67C1-43C2-AAAC-A92EEDDDB1CA}" type="parTrans" cxnId="{815C82BD-7D21-462B-8737-B37D9D4CAA3F}">
      <dgm:prSet/>
      <dgm:spPr/>
      <dgm:t>
        <a:bodyPr/>
        <a:lstStyle/>
        <a:p>
          <a:endParaRPr lang="ru-RU"/>
        </a:p>
      </dgm:t>
    </dgm:pt>
    <dgm:pt modelId="{4D85A0D4-7B02-4A71-A90D-109999A0B83A}" type="sibTrans" cxnId="{815C82BD-7D21-462B-8737-B37D9D4CAA3F}">
      <dgm:prSet/>
      <dgm:spPr/>
      <dgm:t>
        <a:bodyPr/>
        <a:lstStyle/>
        <a:p>
          <a:endParaRPr lang="ru-RU"/>
        </a:p>
      </dgm:t>
    </dgm:pt>
    <dgm:pt modelId="{D13526AE-A9F8-4536-B8D7-C893FA1DC725}">
      <dgm:prSet phldrT="[Текст]"/>
      <dgm:spPr>
        <a:solidFill>
          <a:schemeClr val="accent3">
            <a:lumMod val="20000"/>
            <a:lumOff val="80000"/>
            <a:alpha val="90000"/>
          </a:schemeClr>
        </a:solidFill>
        <a:scene3d>
          <a:camera prst="orthographicFront"/>
          <a:lightRig rig="threePt" dir="t"/>
        </a:scene3d>
        <a:sp3d>
          <a:bevelT prst="relaxedInset"/>
        </a:sp3d>
      </dgm:spPr>
      <dgm:t>
        <a:bodyPr/>
        <a:lstStyle/>
        <a:p>
          <a:pPr marL="114300" indent="0" defTabSz="577850">
            <a:lnSpc>
              <a:spcPct val="90000"/>
            </a:lnSpc>
            <a:spcBef>
              <a:spcPct val="0"/>
            </a:spcBef>
            <a:spcAft>
              <a:spcPct val="15000"/>
            </a:spcAft>
            <a:buNone/>
          </a:pPr>
          <a:r>
            <a:rPr lang="ru-RU" b="1" dirty="0" smtClean="0"/>
            <a:t>Создать условия для  </a:t>
          </a:r>
          <a:endParaRPr lang="ru-RU" b="1" dirty="0"/>
        </a:p>
      </dgm:t>
    </dgm:pt>
    <dgm:pt modelId="{5A41E129-4AB5-451B-8DDD-B6C7DFF6BD9E}" type="parTrans" cxnId="{0E3137E9-74D7-408D-844A-875955C0A1DE}">
      <dgm:prSet/>
      <dgm:spPr/>
      <dgm:t>
        <a:bodyPr/>
        <a:lstStyle/>
        <a:p>
          <a:endParaRPr lang="ru-RU"/>
        </a:p>
      </dgm:t>
    </dgm:pt>
    <dgm:pt modelId="{62DB6814-BC30-47B2-8C74-5E9D4B275F54}" type="sibTrans" cxnId="{0E3137E9-74D7-408D-844A-875955C0A1DE}">
      <dgm:prSet/>
      <dgm:spPr/>
      <dgm:t>
        <a:bodyPr/>
        <a:lstStyle/>
        <a:p>
          <a:endParaRPr lang="ru-RU"/>
        </a:p>
      </dgm:t>
    </dgm:pt>
    <dgm:pt modelId="{32C81F84-F64B-4A52-B736-53924AF2A5C4}">
      <dgm:prSet/>
      <dgm:spPr>
        <a:solidFill>
          <a:schemeClr val="accent3">
            <a:lumMod val="20000"/>
            <a:lumOff val="80000"/>
            <a:alpha val="90000"/>
          </a:schemeClr>
        </a:solidFill>
      </dgm:spPr>
      <dgm:t>
        <a:bodyPr/>
        <a:lstStyle/>
        <a:p>
          <a:pPr marL="114300" indent="0" defTabSz="577850">
            <a:lnSpc>
              <a:spcPct val="90000"/>
            </a:lnSpc>
            <a:spcBef>
              <a:spcPct val="0"/>
            </a:spcBef>
            <a:spcAft>
              <a:spcPct val="15000"/>
            </a:spcAft>
            <a:buNone/>
          </a:pPr>
          <a:r>
            <a:rPr lang="ru-RU" b="1" dirty="0" smtClean="0"/>
            <a:t>б)организаций-источников комплектования  муниципального архива;</a:t>
          </a:r>
        </a:p>
      </dgm:t>
    </dgm:pt>
    <dgm:pt modelId="{0D2D36C1-CF06-4261-8F2E-F0D608B86194}" type="parTrans" cxnId="{AE3B9A08-E67E-4C1C-90D0-DB2DEEB968CD}">
      <dgm:prSet/>
      <dgm:spPr/>
      <dgm:t>
        <a:bodyPr/>
        <a:lstStyle/>
        <a:p>
          <a:endParaRPr lang="ru-RU"/>
        </a:p>
      </dgm:t>
    </dgm:pt>
    <dgm:pt modelId="{A5ABB727-3279-4B9B-9DBF-337B694D3C54}" type="sibTrans" cxnId="{AE3B9A08-E67E-4C1C-90D0-DB2DEEB968CD}">
      <dgm:prSet/>
      <dgm:spPr/>
      <dgm:t>
        <a:bodyPr/>
        <a:lstStyle/>
        <a:p>
          <a:endParaRPr lang="ru-RU"/>
        </a:p>
      </dgm:t>
    </dgm:pt>
    <dgm:pt modelId="{3159BB65-E191-473B-9F59-69BD760E1A72}">
      <dgm:prSet/>
      <dgm:spPr>
        <a:solidFill>
          <a:schemeClr val="accent3">
            <a:lumMod val="20000"/>
            <a:lumOff val="80000"/>
            <a:alpha val="90000"/>
          </a:schemeClr>
        </a:solidFill>
        <a:scene3d>
          <a:camera prst="orthographicFront"/>
          <a:lightRig rig="threePt" dir="t"/>
        </a:scene3d>
        <a:sp3d>
          <a:bevelT prst="relaxedInset"/>
        </a:sp3d>
      </dgm:spPr>
      <dgm:t>
        <a:bodyPr/>
        <a:lstStyle/>
        <a:p>
          <a:pPr marL="114300" indent="0" defTabSz="577850">
            <a:lnSpc>
              <a:spcPct val="90000"/>
            </a:lnSpc>
            <a:spcBef>
              <a:spcPct val="0"/>
            </a:spcBef>
            <a:spcAft>
              <a:spcPct val="15000"/>
            </a:spcAft>
            <a:buNone/>
          </a:pPr>
          <a:r>
            <a:rPr lang="ru-RU" b="1" dirty="0" smtClean="0"/>
            <a:t>а) органов местного самоуправления, муниципальных архивов;</a:t>
          </a:r>
        </a:p>
      </dgm:t>
    </dgm:pt>
    <dgm:pt modelId="{B0A4913D-E774-4191-818B-2217963FEBF0}" type="parTrans" cxnId="{E7F389AE-5ED1-4628-BD94-A9F79BEEE930}">
      <dgm:prSet/>
      <dgm:spPr/>
      <dgm:t>
        <a:bodyPr/>
        <a:lstStyle/>
        <a:p>
          <a:endParaRPr lang="ru-RU"/>
        </a:p>
      </dgm:t>
    </dgm:pt>
    <dgm:pt modelId="{EC9BDE2B-D655-4501-B0EA-9D362716657E}" type="sibTrans" cxnId="{E7F389AE-5ED1-4628-BD94-A9F79BEEE930}">
      <dgm:prSet/>
      <dgm:spPr/>
      <dgm:t>
        <a:bodyPr/>
        <a:lstStyle/>
        <a:p>
          <a:endParaRPr lang="ru-RU"/>
        </a:p>
      </dgm:t>
    </dgm:pt>
    <dgm:pt modelId="{D2421B90-351E-4931-8952-5FD876DE7B13}">
      <dgm:prSet/>
      <dgm:spPr>
        <a:solidFill>
          <a:schemeClr val="accent3">
            <a:lumMod val="20000"/>
            <a:lumOff val="8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dirty="0" smtClean="0"/>
            <a:t> управления архивным делом в муниципальном образовании</a:t>
          </a:r>
        </a:p>
      </dgm:t>
    </dgm:pt>
    <dgm:pt modelId="{48057F7C-33CE-4F47-8A2D-B759721CCFD8}" type="parTrans" cxnId="{276CA10E-5AE6-40DA-B986-A7180CC8CD73}">
      <dgm:prSet/>
      <dgm:spPr/>
      <dgm:t>
        <a:bodyPr/>
        <a:lstStyle/>
        <a:p>
          <a:endParaRPr lang="ru-RU"/>
        </a:p>
      </dgm:t>
    </dgm:pt>
    <dgm:pt modelId="{36991A22-FB53-42B5-8612-1FCFBE84D1E3}" type="sibTrans" cxnId="{276CA10E-5AE6-40DA-B986-A7180CC8CD73}">
      <dgm:prSet/>
      <dgm:spPr/>
      <dgm:t>
        <a:bodyPr/>
        <a:lstStyle/>
        <a:p>
          <a:endParaRPr lang="ru-RU"/>
        </a:p>
      </dgm:t>
    </dgm:pt>
    <dgm:pt modelId="{42E37E77-18E9-4B8C-B8ED-77BDF1BDA627}">
      <dgm:prSet/>
      <dgm:spPr>
        <a:solidFill>
          <a:schemeClr val="accent3">
            <a:lumMod val="20000"/>
            <a:lumOff val="80000"/>
            <a:alpha val="90000"/>
          </a:schemeClr>
        </a:solidFill>
      </dgm:spPr>
      <dgm:t>
        <a:bodyPr/>
        <a:lstStyle/>
        <a:p>
          <a:pPr marL="114300" indent="0" defTabSz="577850">
            <a:lnSpc>
              <a:spcPct val="90000"/>
            </a:lnSpc>
            <a:spcBef>
              <a:spcPct val="0"/>
            </a:spcBef>
            <a:spcAft>
              <a:spcPct val="15000"/>
            </a:spcAft>
            <a:buNone/>
          </a:pPr>
          <a:r>
            <a:rPr lang="ru-RU" b="1" dirty="0" smtClean="0"/>
            <a:t> организации качественного  хранения, комплектования, учета и использования документов:</a:t>
          </a:r>
        </a:p>
      </dgm:t>
    </dgm:pt>
    <dgm:pt modelId="{93AB28DE-D644-4328-A236-EF877C4D3B58}" type="parTrans" cxnId="{9D503B48-606F-4C40-9D26-EAB997E1DC55}">
      <dgm:prSet/>
      <dgm:spPr/>
      <dgm:t>
        <a:bodyPr/>
        <a:lstStyle/>
        <a:p>
          <a:endParaRPr lang="ru-RU"/>
        </a:p>
      </dgm:t>
    </dgm:pt>
    <dgm:pt modelId="{2C8E026C-BE52-4737-BD11-18B3420F895F}" type="sibTrans" cxnId="{9D503B48-606F-4C40-9D26-EAB997E1DC55}">
      <dgm:prSet/>
      <dgm:spPr/>
      <dgm:t>
        <a:bodyPr/>
        <a:lstStyle/>
        <a:p>
          <a:endParaRPr lang="ru-RU"/>
        </a:p>
      </dgm:t>
    </dgm:pt>
    <dgm:pt modelId="{A762450A-1D2C-4FE8-99EE-C8FFB0CC2BA4}" type="pres">
      <dgm:prSet presAssocID="{089C372F-74E3-4F51-857D-DB19B13B6AC3}" presName="linearFlow" presStyleCnt="0">
        <dgm:presLayoutVars>
          <dgm:dir/>
          <dgm:animLvl val="lvl"/>
          <dgm:resizeHandles val="exact"/>
        </dgm:presLayoutVars>
      </dgm:prSet>
      <dgm:spPr/>
      <dgm:t>
        <a:bodyPr/>
        <a:lstStyle/>
        <a:p>
          <a:endParaRPr lang="ru-RU"/>
        </a:p>
      </dgm:t>
    </dgm:pt>
    <dgm:pt modelId="{CDC76235-6907-4723-B985-A80094BF7CEF}" type="pres">
      <dgm:prSet presAssocID="{E53344B4-2C86-4945-B3BC-98337B5C2104}" presName="composite" presStyleCnt="0"/>
      <dgm:spPr/>
    </dgm:pt>
    <dgm:pt modelId="{2A93BC9F-8126-421C-A9FE-258FD616646E}" type="pres">
      <dgm:prSet presAssocID="{E53344B4-2C86-4945-B3BC-98337B5C2104}" presName="parTx" presStyleLbl="node1" presStyleIdx="0" presStyleCnt="2">
        <dgm:presLayoutVars>
          <dgm:chMax val="0"/>
          <dgm:chPref val="0"/>
          <dgm:bulletEnabled val="1"/>
        </dgm:presLayoutVars>
      </dgm:prSet>
      <dgm:spPr/>
      <dgm:t>
        <a:bodyPr/>
        <a:lstStyle/>
        <a:p>
          <a:endParaRPr lang="ru-RU"/>
        </a:p>
      </dgm:t>
    </dgm:pt>
    <dgm:pt modelId="{A992A4F5-CC1E-4A71-B0D4-2A34224CE014}" type="pres">
      <dgm:prSet presAssocID="{E53344B4-2C86-4945-B3BC-98337B5C2104}" presName="parSh" presStyleLbl="node1" presStyleIdx="0" presStyleCnt="2" custScaleX="93881" custScaleY="151216" custLinFactNeighborX="9103" custLinFactNeighborY="18519"/>
      <dgm:spPr/>
      <dgm:t>
        <a:bodyPr/>
        <a:lstStyle/>
        <a:p>
          <a:endParaRPr lang="ru-RU"/>
        </a:p>
      </dgm:t>
    </dgm:pt>
    <dgm:pt modelId="{ACF64637-1E02-456B-9D76-85D6DDAF7429}" type="pres">
      <dgm:prSet presAssocID="{E53344B4-2C86-4945-B3BC-98337B5C2104}" presName="desTx" presStyleLbl="fgAcc1" presStyleIdx="0" presStyleCnt="2" custScaleX="130363" custLinFactNeighborX="3776" custLinFactNeighborY="3824">
        <dgm:presLayoutVars>
          <dgm:bulletEnabled val="1"/>
        </dgm:presLayoutVars>
      </dgm:prSet>
      <dgm:spPr/>
      <dgm:t>
        <a:bodyPr/>
        <a:lstStyle/>
        <a:p>
          <a:endParaRPr lang="ru-RU"/>
        </a:p>
      </dgm:t>
    </dgm:pt>
    <dgm:pt modelId="{9AB57FF7-E2D0-47D1-8FD8-56E2C2482208}" type="pres">
      <dgm:prSet presAssocID="{3373790E-17B9-4AB0-9B92-36F6BF333669}" presName="sibTrans" presStyleLbl="sibTrans2D1" presStyleIdx="0" presStyleCnt="1"/>
      <dgm:spPr/>
      <dgm:t>
        <a:bodyPr/>
        <a:lstStyle/>
        <a:p>
          <a:endParaRPr lang="ru-RU"/>
        </a:p>
      </dgm:t>
    </dgm:pt>
    <dgm:pt modelId="{E204CB79-7C84-4869-98DC-704CFCB9A8E3}" type="pres">
      <dgm:prSet presAssocID="{3373790E-17B9-4AB0-9B92-36F6BF333669}" presName="connTx" presStyleLbl="sibTrans2D1" presStyleIdx="0" presStyleCnt="1"/>
      <dgm:spPr/>
      <dgm:t>
        <a:bodyPr/>
        <a:lstStyle/>
        <a:p>
          <a:endParaRPr lang="ru-RU"/>
        </a:p>
      </dgm:t>
    </dgm:pt>
    <dgm:pt modelId="{7AEA8E76-0EA7-412F-A8B5-70D5A3E41C95}" type="pres">
      <dgm:prSet presAssocID="{55345B2B-7E66-45C8-984F-D608B790400D}" presName="composite" presStyleCnt="0"/>
      <dgm:spPr/>
    </dgm:pt>
    <dgm:pt modelId="{C1464A5E-42F0-4C38-A8DC-E1A0F4D1436B}" type="pres">
      <dgm:prSet presAssocID="{55345B2B-7E66-45C8-984F-D608B790400D}" presName="parTx" presStyleLbl="node1" presStyleIdx="0" presStyleCnt="2">
        <dgm:presLayoutVars>
          <dgm:chMax val="0"/>
          <dgm:chPref val="0"/>
          <dgm:bulletEnabled val="1"/>
        </dgm:presLayoutVars>
      </dgm:prSet>
      <dgm:spPr/>
      <dgm:t>
        <a:bodyPr/>
        <a:lstStyle/>
        <a:p>
          <a:endParaRPr lang="ru-RU"/>
        </a:p>
      </dgm:t>
    </dgm:pt>
    <dgm:pt modelId="{925F98C8-CC4B-41F6-9272-42073007CE16}" type="pres">
      <dgm:prSet presAssocID="{55345B2B-7E66-45C8-984F-D608B790400D}" presName="parSh" presStyleLbl="node1" presStyleIdx="1" presStyleCnt="2" custScaleX="92808" custScaleY="184911" custLinFactNeighborX="2104" custLinFactNeighborY="26943"/>
      <dgm:spPr/>
      <dgm:t>
        <a:bodyPr/>
        <a:lstStyle/>
        <a:p>
          <a:endParaRPr lang="ru-RU"/>
        </a:p>
      </dgm:t>
    </dgm:pt>
    <dgm:pt modelId="{860805CC-C9B2-4B21-87AF-8B53A8604609}" type="pres">
      <dgm:prSet presAssocID="{55345B2B-7E66-45C8-984F-D608B790400D}" presName="desTx" presStyleLbl="fgAcc1" presStyleIdx="1" presStyleCnt="2" custScaleX="166336" custLinFactNeighborX="-18640" custLinFactNeighborY="4223">
        <dgm:presLayoutVars>
          <dgm:bulletEnabled val="1"/>
        </dgm:presLayoutVars>
      </dgm:prSet>
      <dgm:spPr/>
      <dgm:t>
        <a:bodyPr/>
        <a:lstStyle/>
        <a:p>
          <a:endParaRPr lang="ru-RU"/>
        </a:p>
      </dgm:t>
    </dgm:pt>
  </dgm:ptLst>
  <dgm:cxnLst>
    <dgm:cxn modelId="{778F545F-EA1D-472A-B356-D1873DD94E71}" type="presOf" srcId="{D2421B90-351E-4931-8952-5FD876DE7B13}" destId="{860805CC-C9B2-4B21-87AF-8B53A8604609}" srcOrd="0" destOrd="4" presId="urn:microsoft.com/office/officeart/2005/8/layout/process3"/>
    <dgm:cxn modelId="{87FB2B96-7A34-4077-AB26-3574970AE07E}" srcId="{E53344B4-2C86-4945-B3BC-98337B5C2104}" destId="{7C0FF6E2-0F73-4463-9780-97E03428B9A7}" srcOrd="0" destOrd="0" parTransId="{8AF383A1-DE93-445A-B5CC-BE9CE7BE539E}" sibTransId="{B33635BA-743D-4656-8F25-25F93CA8EACA}"/>
    <dgm:cxn modelId="{815C82BD-7D21-462B-8737-B37D9D4CAA3F}" srcId="{089C372F-74E3-4F51-857D-DB19B13B6AC3}" destId="{55345B2B-7E66-45C8-984F-D608B790400D}" srcOrd="1" destOrd="0" parTransId="{7523424A-67C1-43C2-AAAC-A92EEDDDB1CA}" sibTransId="{4D85A0D4-7B02-4A71-A90D-109999A0B83A}"/>
    <dgm:cxn modelId="{8E508437-084E-479D-8310-934E0C8F4BFD}" type="presOf" srcId="{55345B2B-7E66-45C8-984F-D608B790400D}" destId="{925F98C8-CC4B-41F6-9272-42073007CE16}" srcOrd="1" destOrd="0" presId="urn:microsoft.com/office/officeart/2005/8/layout/process3"/>
    <dgm:cxn modelId="{0E3137E9-74D7-408D-844A-875955C0A1DE}" srcId="{55345B2B-7E66-45C8-984F-D608B790400D}" destId="{D13526AE-A9F8-4536-B8D7-C893FA1DC725}" srcOrd="0" destOrd="0" parTransId="{5A41E129-4AB5-451B-8DDD-B6C7DFF6BD9E}" sibTransId="{62DB6814-BC30-47B2-8C74-5E9D4B275F54}"/>
    <dgm:cxn modelId="{9239CD7F-733D-4FE0-9C7A-9E623E5EEC70}" type="presOf" srcId="{32C81F84-F64B-4A52-B736-53924AF2A5C4}" destId="{860805CC-C9B2-4B21-87AF-8B53A8604609}" srcOrd="0" destOrd="3" presId="urn:microsoft.com/office/officeart/2005/8/layout/process3"/>
    <dgm:cxn modelId="{F82F0DBB-CE9A-41E7-B141-FF23516ECAE2}" type="presOf" srcId="{D13526AE-A9F8-4536-B8D7-C893FA1DC725}" destId="{860805CC-C9B2-4B21-87AF-8B53A8604609}" srcOrd="0" destOrd="0" presId="urn:microsoft.com/office/officeart/2005/8/layout/process3"/>
    <dgm:cxn modelId="{276CA10E-5AE6-40DA-B986-A7180CC8CD73}" srcId="{55345B2B-7E66-45C8-984F-D608B790400D}" destId="{D2421B90-351E-4931-8952-5FD876DE7B13}" srcOrd="4" destOrd="0" parTransId="{48057F7C-33CE-4F47-8A2D-B759721CCFD8}" sibTransId="{36991A22-FB53-42B5-8612-1FCFBE84D1E3}"/>
    <dgm:cxn modelId="{0961B2EB-C7A3-4A05-8A83-C995763AD4AC}" type="presOf" srcId="{3373790E-17B9-4AB0-9B92-36F6BF333669}" destId="{E204CB79-7C84-4869-98DC-704CFCB9A8E3}" srcOrd="1" destOrd="0" presId="urn:microsoft.com/office/officeart/2005/8/layout/process3"/>
    <dgm:cxn modelId="{CACD4BAE-0892-4108-9B7A-DCAA8B26FC45}" type="presOf" srcId="{3373790E-17B9-4AB0-9B92-36F6BF333669}" destId="{9AB57FF7-E2D0-47D1-8FD8-56E2C2482208}" srcOrd="0" destOrd="0" presId="urn:microsoft.com/office/officeart/2005/8/layout/process3"/>
    <dgm:cxn modelId="{AF38447B-46A1-4FE7-9B00-0D1CD9FAE594}" type="presOf" srcId="{42E37E77-18E9-4B8C-B8ED-77BDF1BDA627}" destId="{860805CC-C9B2-4B21-87AF-8B53A8604609}" srcOrd="0" destOrd="1" presId="urn:microsoft.com/office/officeart/2005/8/layout/process3"/>
    <dgm:cxn modelId="{E7F389AE-5ED1-4628-BD94-A9F79BEEE930}" srcId="{55345B2B-7E66-45C8-984F-D608B790400D}" destId="{3159BB65-E191-473B-9F59-69BD760E1A72}" srcOrd="2" destOrd="0" parTransId="{B0A4913D-E774-4191-818B-2217963FEBF0}" sibTransId="{EC9BDE2B-D655-4501-B0EA-9D362716657E}"/>
    <dgm:cxn modelId="{AE0CF44C-959F-4439-86D8-22DA62501898}" type="presOf" srcId="{E53344B4-2C86-4945-B3BC-98337B5C2104}" destId="{A992A4F5-CC1E-4A71-B0D4-2A34224CE014}" srcOrd="1" destOrd="0" presId="urn:microsoft.com/office/officeart/2005/8/layout/process3"/>
    <dgm:cxn modelId="{9D503B48-606F-4C40-9D26-EAB997E1DC55}" srcId="{55345B2B-7E66-45C8-984F-D608B790400D}" destId="{42E37E77-18E9-4B8C-B8ED-77BDF1BDA627}" srcOrd="1" destOrd="0" parTransId="{93AB28DE-D644-4328-A236-EF877C4D3B58}" sibTransId="{2C8E026C-BE52-4737-BD11-18B3420F895F}"/>
    <dgm:cxn modelId="{DEF75EBB-B107-4ADA-B441-10AE3E8CB20C}" type="presOf" srcId="{7C0FF6E2-0F73-4463-9780-97E03428B9A7}" destId="{ACF64637-1E02-456B-9D76-85D6DDAF7429}" srcOrd="0" destOrd="0" presId="urn:microsoft.com/office/officeart/2005/8/layout/process3"/>
    <dgm:cxn modelId="{AE3B9A08-E67E-4C1C-90D0-DB2DEEB968CD}" srcId="{55345B2B-7E66-45C8-984F-D608B790400D}" destId="{32C81F84-F64B-4A52-B736-53924AF2A5C4}" srcOrd="3" destOrd="0" parTransId="{0D2D36C1-CF06-4261-8F2E-F0D608B86194}" sibTransId="{A5ABB727-3279-4B9B-9DBF-337B694D3C54}"/>
    <dgm:cxn modelId="{8DC5FBCA-DEB6-46A0-A47E-3F85010DA237}" type="presOf" srcId="{E53344B4-2C86-4945-B3BC-98337B5C2104}" destId="{2A93BC9F-8126-421C-A9FE-258FD616646E}" srcOrd="0" destOrd="0" presId="urn:microsoft.com/office/officeart/2005/8/layout/process3"/>
    <dgm:cxn modelId="{C8D57C4D-A0A9-4022-A24B-6863D2D21F74}" srcId="{089C372F-74E3-4F51-857D-DB19B13B6AC3}" destId="{E53344B4-2C86-4945-B3BC-98337B5C2104}" srcOrd="0" destOrd="0" parTransId="{4C4F8B8B-4B4D-4AD8-8A59-D61160935A3E}" sibTransId="{3373790E-17B9-4AB0-9B92-36F6BF333669}"/>
    <dgm:cxn modelId="{00D8881D-2539-4A45-B6E4-6DCD8430271B}" type="presOf" srcId="{089C372F-74E3-4F51-857D-DB19B13B6AC3}" destId="{A762450A-1D2C-4FE8-99EE-C8FFB0CC2BA4}" srcOrd="0" destOrd="0" presId="urn:microsoft.com/office/officeart/2005/8/layout/process3"/>
    <dgm:cxn modelId="{6B30336B-B69C-41D7-B75A-30D244F7F39E}" type="presOf" srcId="{3159BB65-E191-473B-9F59-69BD760E1A72}" destId="{860805CC-C9B2-4B21-87AF-8B53A8604609}" srcOrd="0" destOrd="2" presId="urn:microsoft.com/office/officeart/2005/8/layout/process3"/>
    <dgm:cxn modelId="{0771DF5C-A115-48DD-8287-D43A2A3F5F26}" type="presOf" srcId="{55345B2B-7E66-45C8-984F-D608B790400D}" destId="{C1464A5E-42F0-4C38-A8DC-E1A0F4D1436B}" srcOrd="0" destOrd="0" presId="urn:microsoft.com/office/officeart/2005/8/layout/process3"/>
    <dgm:cxn modelId="{FE3622AF-9014-42F2-90E6-3394B9B63594}" type="presParOf" srcId="{A762450A-1D2C-4FE8-99EE-C8FFB0CC2BA4}" destId="{CDC76235-6907-4723-B985-A80094BF7CEF}" srcOrd="0" destOrd="0" presId="urn:microsoft.com/office/officeart/2005/8/layout/process3"/>
    <dgm:cxn modelId="{F33ECB86-F302-4271-B38B-419154A7DB6C}" type="presParOf" srcId="{CDC76235-6907-4723-B985-A80094BF7CEF}" destId="{2A93BC9F-8126-421C-A9FE-258FD616646E}" srcOrd="0" destOrd="0" presId="urn:microsoft.com/office/officeart/2005/8/layout/process3"/>
    <dgm:cxn modelId="{D211CB9E-6BA7-4944-9F5C-652FEF4BF792}" type="presParOf" srcId="{CDC76235-6907-4723-B985-A80094BF7CEF}" destId="{A992A4F5-CC1E-4A71-B0D4-2A34224CE014}" srcOrd="1" destOrd="0" presId="urn:microsoft.com/office/officeart/2005/8/layout/process3"/>
    <dgm:cxn modelId="{9FAE1077-7F24-4F52-8E9F-3381CDFD08C4}" type="presParOf" srcId="{CDC76235-6907-4723-B985-A80094BF7CEF}" destId="{ACF64637-1E02-456B-9D76-85D6DDAF7429}" srcOrd="2" destOrd="0" presId="urn:microsoft.com/office/officeart/2005/8/layout/process3"/>
    <dgm:cxn modelId="{F2D74F26-F5FE-4638-BE01-1407502FFE84}" type="presParOf" srcId="{A762450A-1D2C-4FE8-99EE-C8FFB0CC2BA4}" destId="{9AB57FF7-E2D0-47D1-8FD8-56E2C2482208}" srcOrd="1" destOrd="0" presId="urn:microsoft.com/office/officeart/2005/8/layout/process3"/>
    <dgm:cxn modelId="{9D922D32-4C4D-46D3-B9C6-B93F3E28A70F}" type="presParOf" srcId="{9AB57FF7-E2D0-47D1-8FD8-56E2C2482208}" destId="{E204CB79-7C84-4869-98DC-704CFCB9A8E3}" srcOrd="0" destOrd="0" presId="urn:microsoft.com/office/officeart/2005/8/layout/process3"/>
    <dgm:cxn modelId="{4B7B3D2D-4217-4741-8FC5-B4349E35E226}" type="presParOf" srcId="{A762450A-1D2C-4FE8-99EE-C8FFB0CC2BA4}" destId="{7AEA8E76-0EA7-412F-A8B5-70D5A3E41C95}" srcOrd="2" destOrd="0" presId="urn:microsoft.com/office/officeart/2005/8/layout/process3"/>
    <dgm:cxn modelId="{AE4CFBAE-2B36-4634-B91E-1EDA9116F771}" type="presParOf" srcId="{7AEA8E76-0EA7-412F-A8B5-70D5A3E41C95}" destId="{C1464A5E-42F0-4C38-A8DC-E1A0F4D1436B}" srcOrd="0" destOrd="0" presId="urn:microsoft.com/office/officeart/2005/8/layout/process3"/>
    <dgm:cxn modelId="{1707E2BA-54BF-46EE-B3D1-04897F110825}" type="presParOf" srcId="{7AEA8E76-0EA7-412F-A8B5-70D5A3E41C95}" destId="{925F98C8-CC4B-41F6-9272-42073007CE16}" srcOrd="1" destOrd="0" presId="urn:microsoft.com/office/officeart/2005/8/layout/process3"/>
    <dgm:cxn modelId="{E439615A-582E-41A1-8815-D0A6BE089901}" type="presParOf" srcId="{7AEA8E76-0EA7-412F-A8B5-70D5A3E41C95}" destId="{860805CC-C9B2-4B21-87AF-8B53A8604609}"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C65D31-0F86-49E4-9A89-90BD1C17052E}">
      <dsp:nvSpPr>
        <dsp:cNvPr id="0" name=""/>
        <dsp:cNvSpPr/>
      </dsp:nvSpPr>
      <dsp:spPr>
        <a:xfrm>
          <a:off x="3452391" y="2330624"/>
          <a:ext cx="1099390" cy="1099390"/>
        </a:xfrm>
        <a:prstGeom prst="ellipse">
          <a:avLst/>
        </a:prstGeom>
        <a:gradFill rotWithShape="0">
          <a:gsLst>
            <a:gs pos="0">
              <a:schemeClr val="accent3">
                <a:alpha val="80000"/>
                <a:hueOff val="0"/>
                <a:satOff val="0"/>
                <a:lumOff val="0"/>
                <a:alphaOff val="0"/>
                <a:tint val="60000"/>
                <a:lumMod val="104000"/>
              </a:schemeClr>
            </a:gs>
            <a:gs pos="100000">
              <a:schemeClr val="accent3">
                <a:alpha val="8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t>Архивный отдел</a:t>
          </a:r>
          <a:endParaRPr lang="ru-RU" sz="1100" b="1" kern="1200" dirty="0"/>
        </a:p>
      </dsp:txBody>
      <dsp:txXfrm>
        <a:off x="3452391" y="2330624"/>
        <a:ext cx="1099390" cy="1099390"/>
      </dsp:txXfrm>
    </dsp:sp>
    <dsp:sp modelId="{8BB2B065-43DC-4F33-AB00-06269F09EFD2}">
      <dsp:nvSpPr>
        <dsp:cNvPr id="0" name=""/>
        <dsp:cNvSpPr/>
      </dsp:nvSpPr>
      <dsp:spPr>
        <a:xfrm rot="16200000">
          <a:off x="3754425" y="1697757"/>
          <a:ext cx="495322" cy="359200"/>
        </a:xfrm>
        <a:prstGeom prst="rightArrow">
          <a:avLst>
            <a:gd name="adj1" fmla="val 60000"/>
            <a:gd name="adj2" fmla="val 50000"/>
          </a:avLst>
        </a:prstGeom>
        <a:gradFill rotWithShape="0">
          <a:gsLst>
            <a:gs pos="0">
              <a:schemeClr val="accent3">
                <a:shade val="90000"/>
                <a:hueOff val="0"/>
                <a:satOff val="0"/>
                <a:lumOff val="0"/>
                <a:alphaOff val="0"/>
                <a:tint val="60000"/>
                <a:lumMod val="104000"/>
              </a:schemeClr>
            </a:gs>
            <a:gs pos="100000">
              <a:schemeClr val="accent3">
                <a:shade val="90000"/>
                <a:hueOff val="0"/>
                <a:satOff val="0"/>
                <a:lumOff val="0"/>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6200000">
        <a:off x="3754425" y="1697757"/>
        <a:ext cx="495322" cy="359200"/>
      </dsp:txXfrm>
    </dsp:sp>
    <dsp:sp modelId="{524FAC87-C76B-4F7D-81FF-378F104B516C}">
      <dsp:nvSpPr>
        <dsp:cNvPr id="0" name=""/>
        <dsp:cNvSpPr/>
      </dsp:nvSpPr>
      <dsp:spPr>
        <a:xfrm>
          <a:off x="3179639" y="21814"/>
          <a:ext cx="1644894" cy="1374238"/>
        </a:xfrm>
        <a:prstGeom prst="ellipse">
          <a:avLst/>
        </a:prstGeom>
        <a:gradFill rotWithShape="0">
          <a:gsLst>
            <a:gs pos="0">
              <a:schemeClr val="accent3">
                <a:alpha val="90000"/>
                <a:hueOff val="0"/>
                <a:satOff val="0"/>
                <a:lumOff val="0"/>
                <a:alphaOff val="0"/>
                <a:tint val="60000"/>
                <a:lumMod val="104000"/>
              </a:schemeClr>
            </a:gs>
            <a:gs pos="100000">
              <a:schemeClr val="accent3">
                <a:alpha val="9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t>Глава муниципального образования</a:t>
          </a:r>
          <a:endParaRPr lang="ru-RU" sz="1100" b="1" kern="1200" dirty="0"/>
        </a:p>
      </dsp:txBody>
      <dsp:txXfrm>
        <a:off x="3179639" y="21814"/>
        <a:ext cx="1644894" cy="1374238"/>
      </dsp:txXfrm>
    </dsp:sp>
    <dsp:sp modelId="{8A7272E4-E237-4F55-ABD8-AAEB6D04E7B2}">
      <dsp:nvSpPr>
        <dsp:cNvPr id="0" name=""/>
        <dsp:cNvSpPr/>
      </dsp:nvSpPr>
      <dsp:spPr>
        <a:xfrm rot="19215063">
          <a:off x="4533141" y="2037598"/>
          <a:ext cx="532582" cy="359200"/>
        </a:xfrm>
        <a:prstGeom prst="rightArrow">
          <a:avLst>
            <a:gd name="adj1" fmla="val 60000"/>
            <a:gd name="adj2" fmla="val 50000"/>
          </a:avLst>
        </a:prstGeom>
        <a:gradFill rotWithShape="0">
          <a:gsLst>
            <a:gs pos="0">
              <a:schemeClr val="accent3">
                <a:shade val="90000"/>
                <a:hueOff val="-70206"/>
                <a:satOff val="-371"/>
                <a:lumOff val="4430"/>
                <a:alphaOff val="0"/>
                <a:tint val="60000"/>
                <a:lumMod val="104000"/>
              </a:schemeClr>
            </a:gs>
            <a:gs pos="100000">
              <a:schemeClr val="accent3">
                <a:shade val="90000"/>
                <a:hueOff val="-70206"/>
                <a:satOff val="-371"/>
                <a:lumOff val="4430"/>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9215063">
        <a:off x="4533141" y="2037598"/>
        <a:ext cx="532582" cy="359200"/>
      </dsp:txXfrm>
    </dsp:sp>
    <dsp:sp modelId="{B6CFB7CF-16D0-483B-910A-0679CB6B7085}">
      <dsp:nvSpPr>
        <dsp:cNvPr id="0" name=""/>
        <dsp:cNvSpPr/>
      </dsp:nvSpPr>
      <dsp:spPr>
        <a:xfrm>
          <a:off x="4563755" y="360037"/>
          <a:ext cx="2925079" cy="1673657"/>
        </a:xfrm>
        <a:prstGeom prst="ellipse">
          <a:avLst/>
        </a:prstGeom>
        <a:gradFill rotWithShape="0">
          <a:gsLst>
            <a:gs pos="0">
              <a:schemeClr val="accent3">
                <a:alpha val="90000"/>
                <a:hueOff val="0"/>
                <a:satOff val="0"/>
                <a:lumOff val="0"/>
                <a:alphaOff val="-5714"/>
                <a:tint val="60000"/>
                <a:lumMod val="104000"/>
              </a:schemeClr>
            </a:gs>
            <a:gs pos="100000">
              <a:schemeClr val="accent3">
                <a:alpha val="90000"/>
                <a:hueOff val="0"/>
                <a:satOff val="0"/>
                <a:lumOff val="0"/>
                <a:alphaOff val="-5714"/>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t>Структурные подразделения Администрации муниципального образования »Гагаринский  район» Смоленской  области</a:t>
          </a:r>
          <a:endParaRPr lang="ru-RU" sz="1100" b="1" kern="1200" dirty="0"/>
        </a:p>
      </dsp:txBody>
      <dsp:txXfrm>
        <a:off x="4563755" y="360037"/>
        <a:ext cx="2925079" cy="1673657"/>
      </dsp:txXfrm>
    </dsp:sp>
    <dsp:sp modelId="{89E2BBEF-4843-4602-AF74-CD3E5B5D9373}">
      <dsp:nvSpPr>
        <dsp:cNvPr id="0" name=""/>
        <dsp:cNvSpPr/>
      </dsp:nvSpPr>
      <dsp:spPr>
        <a:xfrm rot="50031">
          <a:off x="4770206" y="2715730"/>
          <a:ext cx="526467" cy="359200"/>
        </a:xfrm>
        <a:prstGeom prst="rightArrow">
          <a:avLst>
            <a:gd name="adj1" fmla="val 60000"/>
            <a:gd name="adj2" fmla="val 50000"/>
          </a:avLst>
        </a:prstGeom>
        <a:gradFill rotWithShape="0">
          <a:gsLst>
            <a:gs pos="0">
              <a:schemeClr val="accent3">
                <a:shade val="90000"/>
                <a:hueOff val="-140412"/>
                <a:satOff val="-741"/>
                <a:lumOff val="8861"/>
                <a:alphaOff val="0"/>
                <a:tint val="60000"/>
                <a:lumMod val="104000"/>
              </a:schemeClr>
            </a:gs>
            <a:gs pos="100000">
              <a:schemeClr val="accent3">
                <a:shade val="90000"/>
                <a:hueOff val="-140412"/>
                <a:satOff val="-741"/>
                <a:lumOff val="8861"/>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50031">
        <a:off x="4770206" y="2715730"/>
        <a:ext cx="526467" cy="359200"/>
      </dsp:txXfrm>
    </dsp:sp>
    <dsp:sp modelId="{7B393370-8344-415C-A81C-9AF35A040303}">
      <dsp:nvSpPr>
        <dsp:cNvPr id="0" name=""/>
        <dsp:cNvSpPr/>
      </dsp:nvSpPr>
      <dsp:spPr>
        <a:xfrm>
          <a:off x="5544620" y="2232250"/>
          <a:ext cx="2280988" cy="1374238"/>
        </a:xfrm>
        <a:prstGeom prst="ellipse">
          <a:avLst/>
        </a:prstGeom>
        <a:gradFill rotWithShape="0">
          <a:gsLst>
            <a:gs pos="0">
              <a:schemeClr val="accent3">
                <a:alpha val="90000"/>
                <a:hueOff val="0"/>
                <a:satOff val="0"/>
                <a:lumOff val="0"/>
                <a:alphaOff val="-11429"/>
                <a:tint val="60000"/>
                <a:lumMod val="104000"/>
              </a:schemeClr>
            </a:gs>
            <a:gs pos="100000">
              <a:schemeClr val="accent3">
                <a:alpha val="90000"/>
                <a:hueOff val="0"/>
                <a:satOff val="0"/>
                <a:lumOff val="0"/>
                <a:alphaOff val="-11429"/>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t>Органы местного самоуправления муниципального образования »Гагаринский  район» Смоленской  области</a:t>
          </a:r>
          <a:endParaRPr lang="ru-RU" sz="1100" b="1" kern="1200" dirty="0"/>
        </a:p>
      </dsp:txBody>
      <dsp:txXfrm>
        <a:off x="5544620" y="2232250"/>
        <a:ext cx="2280988" cy="1374238"/>
      </dsp:txXfrm>
    </dsp:sp>
    <dsp:sp modelId="{6412FEF2-01C6-43A4-950A-93DB23ABD8E1}">
      <dsp:nvSpPr>
        <dsp:cNvPr id="0" name=""/>
        <dsp:cNvSpPr/>
      </dsp:nvSpPr>
      <dsp:spPr>
        <a:xfrm rot="2191482">
          <a:off x="4579621" y="3342115"/>
          <a:ext cx="576961" cy="359200"/>
        </a:xfrm>
        <a:prstGeom prst="rightArrow">
          <a:avLst>
            <a:gd name="adj1" fmla="val 60000"/>
            <a:gd name="adj2" fmla="val 50000"/>
          </a:avLst>
        </a:prstGeom>
        <a:gradFill rotWithShape="0">
          <a:gsLst>
            <a:gs pos="0">
              <a:schemeClr val="accent3">
                <a:shade val="90000"/>
                <a:hueOff val="-210618"/>
                <a:satOff val="-1112"/>
                <a:lumOff val="13291"/>
                <a:alphaOff val="0"/>
                <a:tint val="60000"/>
                <a:lumMod val="104000"/>
              </a:schemeClr>
            </a:gs>
            <a:gs pos="100000">
              <a:schemeClr val="accent3">
                <a:shade val="90000"/>
                <a:hueOff val="-210618"/>
                <a:satOff val="-1112"/>
                <a:lumOff val="13291"/>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2191482">
        <a:off x="4579621" y="3342115"/>
        <a:ext cx="576961" cy="359200"/>
      </dsp:txXfrm>
    </dsp:sp>
    <dsp:sp modelId="{739AFF71-CF1B-4B18-9BDB-18E00381B598}">
      <dsp:nvSpPr>
        <dsp:cNvPr id="0" name=""/>
        <dsp:cNvSpPr/>
      </dsp:nvSpPr>
      <dsp:spPr>
        <a:xfrm>
          <a:off x="4912590" y="3697551"/>
          <a:ext cx="2241355" cy="1374238"/>
        </a:xfrm>
        <a:prstGeom prst="ellipse">
          <a:avLst/>
        </a:prstGeom>
        <a:gradFill rotWithShape="0">
          <a:gsLst>
            <a:gs pos="0">
              <a:schemeClr val="accent3">
                <a:alpha val="90000"/>
                <a:hueOff val="0"/>
                <a:satOff val="0"/>
                <a:lumOff val="0"/>
                <a:alphaOff val="-17143"/>
                <a:tint val="60000"/>
                <a:lumMod val="104000"/>
              </a:schemeClr>
            </a:gs>
            <a:gs pos="100000">
              <a:schemeClr val="accent3">
                <a:alpha val="90000"/>
                <a:hueOff val="0"/>
                <a:satOff val="0"/>
                <a:lumOff val="0"/>
                <a:alphaOff val="-17143"/>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t>Органы местного самоуправления поселений, входящих в состав  муниципального  района</a:t>
          </a:r>
          <a:endParaRPr lang="ru-RU" sz="1100" b="1" kern="1200" dirty="0"/>
        </a:p>
      </dsp:txBody>
      <dsp:txXfrm>
        <a:off x="4912590" y="3697551"/>
        <a:ext cx="2241355" cy="1374238"/>
      </dsp:txXfrm>
    </dsp:sp>
    <dsp:sp modelId="{4CB96056-D20C-4393-AD6B-6A9EEA8F7D93}">
      <dsp:nvSpPr>
        <dsp:cNvPr id="0" name=""/>
        <dsp:cNvSpPr/>
      </dsp:nvSpPr>
      <dsp:spPr>
        <a:xfrm rot="5400000">
          <a:off x="3754425" y="3703682"/>
          <a:ext cx="495322" cy="359200"/>
        </a:xfrm>
        <a:prstGeom prst="rightArrow">
          <a:avLst>
            <a:gd name="adj1" fmla="val 60000"/>
            <a:gd name="adj2" fmla="val 50000"/>
          </a:avLst>
        </a:prstGeom>
        <a:gradFill rotWithShape="0">
          <a:gsLst>
            <a:gs pos="0">
              <a:schemeClr val="accent3">
                <a:shade val="90000"/>
                <a:hueOff val="-280823"/>
                <a:satOff val="-1483"/>
                <a:lumOff val="17721"/>
                <a:alphaOff val="0"/>
                <a:tint val="60000"/>
                <a:lumMod val="104000"/>
              </a:schemeClr>
            </a:gs>
            <a:gs pos="100000">
              <a:schemeClr val="accent3">
                <a:shade val="90000"/>
                <a:hueOff val="-280823"/>
                <a:satOff val="-1483"/>
                <a:lumOff val="17721"/>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5400000">
        <a:off x="3754425" y="3703682"/>
        <a:ext cx="495322" cy="359200"/>
      </dsp:txXfrm>
    </dsp:sp>
    <dsp:sp modelId="{2F749D3D-B9C2-4405-9FA8-3B39EC3AEA37}">
      <dsp:nvSpPr>
        <dsp:cNvPr id="0" name=""/>
        <dsp:cNvSpPr/>
      </dsp:nvSpPr>
      <dsp:spPr>
        <a:xfrm>
          <a:off x="3145620" y="4364586"/>
          <a:ext cx="1712933" cy="1374238"/>
        </a:xfrm>
        <a:prstGeom prst="ellipse">
          <a:avLst/>
        </a:prstGeom>
        <a:gradFill rotWithShape="0">
          <a:gsLst>
            <a:gs pos="0">
              <a:schemeClr val="accent3">
                <a:alpha val="90000"/>
                <a:hueOff val="0"/>
                <a:satOff val="0"/>
                <a:lumOff val="0"/>
                <a:alphaOff val="-22857"/>
                <a:tint val="60000"/>
                <a:lumMod val="104000"/>
              </a:schemeClr>
            </a:gs>
            <a:gs pos="100000">
              <a:schemeClr val="accent3">
                <a:alpha val="90000"/>
                <a:hueOff val="0"/>
                <a:satOff val="0"/>
                <a:lumOff val="0"/>
                <a:alphaOff val="-22857"/>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t>Организации, расположенные на территории района</a:t>
          </a:r>
          <a:endParaRPr lang="ru-RU" sz="1100" b="1" kern="1200" dirty="0"/>
        </a:p>
      </dsp:txBody>
      <dsp:txXfrm>
        <a:off x="3145620" y="4364586"/>
        <a:ext cx="1712933" cy="1374238"/>
      </dsp:txXfrm>
    </dsp:sp>
    <dsp:sp modelId="{4BBA62D8-2413-4C0A-B813-63ACE8CD6008}">
      <dsp:nvSpPr>
        <dsp:cNvPr id="0" name=""/>
        <dsp:cNvSpPr/>
      </dsp:nvSpPr>
      <dsp:spPr>
        <a:xfrm rot="8708863">
          <a:off x="2857093" y="3304923"/>
          <a:ext cx="554695" cy="359200"/>
        </a:xfrm>
        <a:prstGeom prst="rightArrow">
          <a:avLst>
            <a:gd name="adj1" fmla="val 60000"/>
            <a:gd name="adj2" fmla="val 50000"/>
          </a:avLst>
        </a:prstGeom>
        <a:gradFill rotWithShape="0">
          <a:gsLst>
            <a:gs pos="0">
              <a:schemeClr val="accent3">
                <a:shade val="90000"/>
                <a:hueOff val="-351029"/>
                <a:satOff val="-1854"/>
                <a:lumOff val="22151"/>
                <a:alphaOff val="0"/>
                <a:tint val="60000"/>
                <a:lumMod val="104000"/>
              </a:schemeClr>
            </a:gs>
            <a:gs pos="100000">
              <a:schemeClr val="accent3">
                <a:shade val="90000"/>
                <a:hueOff val="-351029"/>
                <a:satOff val="-1854"/>
                <a:lumOff val="22151"/>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8708863">
        <a:off x="2857093" y="3304923"/>
        <a:ext cx="554695" cy="359200"/>
      </dsp:txXfrm>
    </dsp:sp>
    <dsp:sp modelId="{FCDC70D4-CD00-43AA-8883-6FFAF2E63D20}">
      <dsp:nvSpPr>
        <dsp:cNvPr id="0" name=""/>
        <dsp:cNvSpPr/>
      </dsp:nvSpPr>
      <dsp:spPr>
        <a:xfrm>
          <a:off x="878646" y="3613520"/>
          <a:ext cx="2167682" cy="1374238"/>
        </a:xfrm>
        <a:prstGeom prst="ellipse">
          <a:avLst/>
        </a:prstGeom>
        <a:gradFill rotWithShape="0">
          <a:gsLst>
            <a:gs pos="0">
              <a:schemeClr val="accent3">
                <a:alpha val="90000"/>
                <a:hueOff val="0"/>
                <a:satOff val="0"/>
                <a:lumOff val="0"/>
                <a:alphaOff val="-28571"/>
                <a:tint val="60000"/>
                <a:lumMod val="104000"/>
              </a:schemeClr>
            </a:gs>
            <a:gs pos="100000">
              <a:schemeClr val="accent3">
                <a:alpha val="90000"/>
                <a:hueOff val="0"/>
                <a:satOff val="0"/>
                <a:lumOff val="0"/>
                <a:alphaOff val="-28571"/>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t>Организации, расположенные за пределами муниципального района</a:t>
          </a:r>
          <a:endParaRPr lang="ru-RU" sz="1100" b="1" kern="1200" dirty="0"/>
        </a:p>
      </dsp:txBody>
      <dsp:txXfrm>
        <a:off x="878646" y="3613520"/>
        <a:ext cx="2167682" cy="1374238"/>
      </dsp:txXfrm>
    </dsp:sp>
    <dsp:sp modelId="{6BD18292-A016-4A70-847D-4D467F0BDFE7}">
      <dsp:nvSpPr>
        <dsp:cNvPr id="0" name=""/>
        <dsp:cNvSpPr/>
      </dsp:nvSpPr>
      <dsp:spPr>
        <a:xfrm rot="10936917">
          <a:off x="2643372" y="2657979"/>
          <a:ext cx="572307" cy="359200"/>
        </a:xfrm>
        <a:prstGeom prst="rightArrow">
          <a:avLst>
            <a:gd name="adj1" fmla="val 60000"/>
            <a:gd name="adj2" fmla="val 50000"/>
          </a:avLst>
        </a:prstGeom>
        <a:gradFill rotWithShape="0">
          <a:gsLst>
            <a:gs pos="0">
              <a:schemeClr val="accent3">
                <a:shade val="90000"/>
                <a:hueOff val="-421235"/>
                <a:satOff val="-2224"/>
                <a:lumOff val="26582"/>
                <a:alphaOff val="0"/>
                <a:tint val="60000"/>
                <a:lumMod val="104000"/>
              </a:schemeClr>
            </a:gs>
            <a:gs pos="100000">
              <a:schemeClr val="accent3">
                <a:shade val="90000"/>
                <a:hueOff val="-421235"/>
                <a:satOff val="-2224"/>
                <a:lumOff val="26582"/>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936917">
        <a:off x="2643372" y="2657979"/>
        <a:ext cx="572307" cy="359200"/>
      </dsp:txXfrm>
    </dsp:sp>
    <dsp:sp modelId="{2C7EA63E-C114-4DB4-8FD7-01B522DFC10D}">
      <dsp:nvSpPr>
        <dsp:cNvPr id="0" name=""/>
        <dsp:cNvSpPr/>
      </dsp:nvSpPr>
      <dsp:spPr>
        <a:xfrm>
          <a:off x="360047" y="2088228"/>
          <a:ext cx="2015526" cy="1374238"/>
        </a:xfrm>
        <a:prstGeom prst="ellipse">
          <a:avLst/>
        </a:prstGeom>
        <a:gradFill rotWithShape="0">
          <a:gsLst>
            <a:gs pos="0">
              <a:schemeClr val="accent3">
                <a:alpha val="90000"/>
                <a:hueOff val="0"/>
                <a:satOff val="0"/>
                <a:lumOff val="0"/>
                <a:alphaOff val="-34286"/>
                <a:tint val="60000"/>
                <a:lumMod val="104000"/>
              </a:schemeClr>
            </a:gs>
            <a:gs pos="100000">
              <a:schemeClr val="accent3">
                <a:alpha val="90000"/>
                <a:hueOff val="0"/>
                <a:satOff val="0"/>
                <a:lumOff val="0"/>
                <a:alphaOff val="-34286"/>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t>Органы  государственной власти</a:t>
          </a:r>
          <a:endParaRPr lang="ru-RU" sz="1100" b="1" kern="1200" dirty="0"/>
        </a:p>
      </dsp:txBody>
      <dsp:txXfrm>
        <a:off x="360047" y="2088228"/>
        <a:ext cx="2015526" cy="1374238"/>
      </dsp:txXfrm>
    </dsp:sp>
    <dsp:sp modelId="{C5BC893A-128A-4A86-81EA-01C967C6E3C6}">
      <dsp:nvSpPr>
        <dsp:cNvPr id="0" name=""/>
        <dsp:cNvSpPr/>
      </dsp:nvSpPr>
      <dsp:spPr>
        <a:xfrm rot="13351608">
          <a:off x="3037873" y="2034681"/>
          <a:ext cx="476085" cy="359200"/>
        </a:xfrm>
        <a:prstGeom prst="rightArrow">
          <a:avLst>
            <a:gd name="adj1" fmla="val 60000"/>
            <a:gd name="adj2" fmla="val 50000"/>
          </a:avLst>
        </a:prstGeom>
        <a:gradFill rotWithShape="0">
          <a:gsLst>
            <a:gs pos="0">
              <a:schemeClr val="accent3">
                <a:shade val="90000"/>
                <a:hueOff val="-491441"/>
                <a:satOff val="-2595"/>
                <a:lumOff val="31012"/>
                <a:alphaOff val="0"/>
                <a:tint val="60000"/>
                <a:lumMod val="104000"/>
              </a:schemeClr>
            </a:gs>
            <a:gs pos="100000">
              <a:schemeClr val="accent3">
                <a:shade val="90000"/>
                <a:hueOff val="-491441"/>
                <a:satOff val="-2595"/>
                <a:lumOff val="31012"/>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3351608">
        <a:off x="3037873" y="2034681"/>
        <a:ext cx="476085" cy="359200"/>
      </dsp:txXfrm>
    </dsp:sp>
    <dsp:sp modelId="{38F53259-C8A0-429B-96E2-5DAB1298D967}">
      <dsp:nvSpPr>
        <dsp:cNvPr id="0" name=""/>
        <dsp:cNvSpPr/>
      </dsp:nvSpPr>
      <dsp:spPr>
        <a:xfrm>
          <a:off x="1381808" y="672324"/>
          <a:ext cx="1924181" cy="1374238"/>
        </a:xfrm>
        <a:prstGeom prst="ellipse">
          <a:avLst/>
        </a:prstGeom>
        <a:gradFill rotWithShape="0">
          <a:gsLst>
            <a:gs pos="0">
              <a:schemeClr val="accent3">
                <a:alpha val="90000"/>
                <a:hueOff val="0"/>
                <a:satOff val="0"/>
                <a:lumOff val="0"/>
                <a:alphaOff val="-40000"/>
                <a:tint val="60000"/>
                <a:lumMod val="104000"/>
              </a:schemeClr>
            </a:gs>
            <a:gs pos="100000">
              <a:schemeClr val="accent3">
                <a:alpha val="90000"/>
                <a:hueOff val="0"/>
                <a:satOff val="0"/>
                <a:lumOff val="0"/>
                <a:alphaOff val="-4000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t>Граждане</a:t>
          </a:r>
          <a:endParaRPr lang="ru-RU" sz="1100" b="1" kern="1200" dirty="0"/>
        </a:p>
      </dsp:txBody>
      <dsp:txXfrm>
        <a:off x="1381808" y="672324"/>
        <a:ext cx="1924181" cy="13742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92A4F5-CC1E-4A71-B0D4-2A34224CE014}">
      <dsp:nvSpPr>
        <dsp:cNvPr id="0" name=""/>
        <dsp:cNvSpPr/>
      </dsp:nvSpPr>
      <dsp:spPr>
        <a:xfrm>
          <a:off x="216034" y="426627"/>
          <a:ext cx="2190956" cy="979879"/>
        </a:xfrm>
        <a:prstGeom prst="roundRect">
          <a:avLst>
            <a:gd name="adj" fmla="val 10000"/>
          </a:avLst>
        </a:prstGeom>
        <a:gradFill rotWithShape="1">
          <a:gsLst>
            <a:gs pos="0">
              <a:schemeClr val="accent3">
                <a:tint val="60000"/>
                <a:lumMod val="104000"/>
              </a:schemeClr>
            </a:gs>
            <a:gs pos="100000">
              <a:schemeClr val="accent3">
                <a:tint val="84000"/>
              </a:schemeClr>
            </a:gs>
          </a:gsLst>
          <a:lin ang="5400000" scaled="0"/>
        </a:gradFill>
        <a:ln w="9525" cap="rnd" cmpd="sng" algn="ctr">
          <a:solidFill>
            <a:schemeClr val="accent3">
              <a:tint val="60000"/>
            </a:schemeClr>
          </a:solidFill>
          <a:prstDash val="solid"/>
        </a:ln>
        <a:effectLst/>
        <a:scene3d>
          <a:camera prst="orthographicFront"/>
          <a:lightRig rig="threePt" dir="t"/>
        </a:scene3d>
        <a:sp3d>
          <a:bevelT prst="relaxedInset"/>
        </a:sp3d>
      </dsp:spPr>
      <dsp:style>
        <a:lnRef idx="1">
          <a:schemeClr val="accent3"/>
        </a:lnRef>
        <a:fillRef idx="2">
          <a:schemeClr val="accent3"/>
        </a:fillRef>
        <a:effectRef idx="1">
          <a:schemeClr val="accent3"/>
        </a:effectRef>
        <a:fontRef idx="minor">
          <a:schemeClr val="dk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ru-RU" sz="1600" b="1" kern="1200" dirty="0" smtClean="0">
              <a:solidFill>
                <a:schemeClr val="accent1">
                  <a:lumMod val="75000"/>
                </a:schemeClr>
              </a:solidFill>
            </a:rPr>
            <a:t>Проблема:</a:t>
          </a:r>
          <a:endParaRPr lang="ru-RU" sz="1600" b="1" kern="1200" dirty="0">
            <a:solidFill>
              <a:schemeClr val="accent1">
                <a:lumMod val="75000"/>
              </a:schemeClr>
            </a:solidFill>
          </a:endParaRPr>
        </a:p>
      </dsp:txBody>
      <dsp:txXfrm>
        <a:off x="216034" y="426627"/>
        <a:ext cx="2190956" cy="653253"/>
      </dsp:txXfrm>
    </dsp:sp>
    <dsp:sp modelId="{ACF64637-1E02-456B-9D76-85D6DDAF7429}">
      <dsp:nvSpPr>
        <dsp:cNvPr id="0" name=""/>
        <dsp:cNvSpPr/>
      </dsp:nvSpPr>
      <dsp:spPr>
        <a:xfrm>
          <a:off x="144012" y="1095056"/>
          <a:ext cx="3042358" cy="4981500"/>
        </a:xfrm>
        <a:prstGeom prst="roundRect">
          <a:avLst>
            <a:gd name="adj" fmla="val 10000"/>
          </a:avLst>
        </a:prstGeom>
        <a:solidFill>
          <a:schemeClr val="accent3">
            <a:lumMod val="20000"/>
            <a:lumOff val="80000"/>
            <a:alpha val="90000"/>
          </a:schemeClr>
        </a:solidFill>
        <a:ln w="15875" cap="rnd" cmpd="sng" algn="ctr">
          <a:solidFill>
            <a:schemeClr val="accen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smtClean="0"/>
            <a:t>Необходимость быстрого, качественного исполнения полномочий по решению вопросов местного значения в сфере архивного дела, по обеспечению деятельности органа местного самоуправления муниципального образования, но невозможность  в силу материального, кадрового обеспечения.</a:t>
          </a:r>
          <a:endParaRPr lang="ru-RU" sz="1400" b="1" kern="1200" dirty="0"/>
        </a:p>
      </dsp:txBody>
      <dsp:txXfrm>
        <a:off x="144012" y="1095056"/>
        <a:ext cx="3042358" cy="4981500"/>
      </dsp:txXfrm>
    </dsp:sp>
    <dsp:sp modelId="{9AB57FF7-E2D0-47D1-8FD8-56E2C2482208}">
      <dsp:nvSpPr>
        <dsp:cNvPr id="0" name=""/>
        <dsp:cNvSpPr/>
      </dsp:nvSpPr>
      <dsp:spPr>
        <a:xfrm rot="59062">
          <a:off x="2921285" y="499763"/>
          <a:ext cx="1090637" cy="581038"/>
        </a:xfrm>
        <a:prstGeom prst="rightArrow">
          <a:avLst>
            <a:gd name="adj1" fmla="val 60000"/>
            <a:gd name="adj2" fmla="val 50000"/>
          </a:avLst>
        </a:prstGeom>
        <a:gradFill rotWithShape="1">
          <a:gsLst>
            <a:gs pos="0">
              <a:schemeClr val="accent3">
                <a:tint val="60000"/>
                <a:lumMod val="104000"/>
              </a:schemeClr>
            </a:gs>
            <a:gs pos="100000">
              <a:schemeClr val="accent3">
                <a:tint val="84000"/>
              </a:schemeClr>
            </a:gs>
          </a:gsLst>
          <a:lin ang="5400000" scaled="0"/>
        </a:gradFill>
        <a:ln w="9525" cap="rnd" cmpd="sng" algn="ctr">
          <a:solidFill>
            <a:schemeClr val="accent3">
              <a:tint val="6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rot="59062">
        <a:off x="2921285" y="499763"/>
        <a:ext cx="1090637" cy="581038"/>
      </dsp:txXfrm>
    </dsp:sp>
    <dsp:sp modelId="{925F98C8-CC4B-41F6-9272-42073007CE16}">
      <dsp:nvSpPr>
        <dsp:cNvPr id="0" name=""/>
        <dsp:cNvSpPr/>
      </dsp:nvSpPr>
      <dsp:spPr>
        <a:xfrm>
          <a:off x="4464493" y="426628"/>
          <a:ext cx="2165914" cy="1198223"/>
        </a:xfrm>
        <a:prstGeom prst="roundRect">
          <a:avLst>
            <a:gd name="adj" fmla="val 10000"/>
          </a:avLst>
        </a:prstGeom>
        <a:gradFill rotWithShape="1">
          <a:gsLst>
            <a:gs pos="0">
              <a:schemeClr val="accent3">
                <a:tint val="60000"/>
                <a:lumMod val="104000"/>
              </a:schemeClr>
            </a:gs>
            <a:gs pos="100000">
              <a:schemeClr val="accent3">
                <a:tint val="84000"/>
              </a:schemeClr>
            </a:gs>
          </a:gsLst>
          <a:lin ang="5400000" scaled="0"/>
        </a:gradFill>
        <a:ln w="9525" cap="rnd" cmpd="sng" algn="ctr">
          <a:solidFill>
            <a:schemeClr val="accent3">
              <a:tint val="60000"/>
            </a:schemeClr>
          </a:solidFill>
          <a:prstDash val="solid"/>
        </a:ln>
        <a:effectLst/>
        <a:scene3d>
          <a:camera prst="orthographicFront"/>
          <a:lightRig rig="threePt" dir="t"/>
        </a:scene3d>
        <a:sp3d>
          <a:bevelT prst="relaxedInset"/>
        </a:sp3d>
      </dsp:spPr>
      <dsp:style>
        <a:lnRef idx="1">
          <a:schemeClr val="accent3"/>
        </a:lnRef>
        <a:fillRef idx="2">
          <a:schemeClr val="accent3"/>
        </a:fillRef>
        <a:effectRef idx="1">
          <a:schemeClr val="accent3"/>
        </a:effectRef>
        <a:fontRef idx="minor">
          <a:schemeClr val="dk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ru-RU" sz="1600" b="1" kern="1200" dirty="0" smtClean="0">
              <a:solidFill>
                <a:schemeClr val="accent1">
                  <a:lumMod val="75000"/>
                </a:schemeClr>
              </a:solidFill>
            </a:rPr>
            <a:t>Цель:</a:t>
          </a:r>
          <a:endParaRPr lang="ru-RU" sz="1600" b="1" kern="1200" dirty="0">
            <a:solidFill>
              <a:schemeClr val="accent1">
                <a:lumMod val="75000"/>
              </a:schemeClr>
            </a:solidFill>
          </a:endParaRPr>
        </a:p>
      </dsp:txBody>
      <dsp:txXfrm>
        <a:off x="4464493" y="426628"/>
        <a:ext cx="2165914" cy="798815"/>
      </dsp:txXfrm>
    </dsp:sp>
    <dsp:sp modelId="{860805CC-C9B2-4B21-87AF-8B53A8604609}">
      <dsp:nvSpPr>
        <dsp:cNvPr id="0" name=""/>
        <dsp:cNvSpPr/>
      </dsp:nvSpPr>
      <dsp:spPr>
        <a:xfrm>
          <a:off x="3600394" y="1169518"/>
          <a:ext cx="3881881" cy="4981500"/>
        </a:xfrm>
        <a:prstGeom prst="roundRect">
          <a:avLst>
            <a:gd name="adj" fmla="val 10000"/>
          </a:avLst>
        </a:prstGeom>
        <a:solidFill>
          <a:schemeClr val="accent3">
            <a:lumMod val="20000"/>
            <a:lumOff val="80000"/>
            <a:alpha val="90000"/>
          </a:schemeClr>
        </a:solidFill>
        <a:ln w="15875" cap="rnd" cmpd="sng" algn="ctr">
          <a:solidFill>
            <a:schemeClr val="accen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0" algn="l" defTabSz="577850">
            <a:lnSpc>
              <a:spcPct val="90000"/>
            </a:lnSpc>
            <a:spcBef>
              <a:spcPct val="0"/>
            </a:spcBef>
            <a:spcAft>
              <a:spcPct val="15000"/>
            </a:spcAft>
            <a:buChar char="••"/>
          </a:pPr>
          <a:r>
            <a:rPr lang="ru-RU" sz="1500" b="1" kern="1200" dirty="0" smtClean="0"/>
            <a:t>Создать условия для  </a:t>
          </a:r>
          <a:endParaRPr lang="ru-RU" sz="1500" b="1" kern="1200" dirty="0"/>
        </a:p>
        <a:p>
          <a:pPr marL="114300" lvl="1" indent="0" algn="l" defTabSz="577850">
            <a:lnSpc>
              <a:spcPct val="90000"/>
            </a:lnSpc>
            <a:spcBef>
              <a:spcPct val="0"/>
            </a:spcBef>
            <a:spcAft>
              <a:spcPct val="15000"/>
            </a:spcAft>
            <a:buChar char="••"/>
          </a:pPr>
          <a:r>
            <a:rPr lang="ru-RU" sz="1500" b="1" kern="1200" dirty="0" smtClean="0"/>
            <a:t> организации качественного  хранения, комплектования, учета и использования документов:</a:t>
          </a:r>
        </a:p>
        <a:p>
          <a:pPr marL="114300" lvl="1" indent="0" algn="l" defTabSz="577850">
            <a:lnSpc>
              <a:spcPct val="90000"/>
            </a:lnSpc>
            <a:spcBef>
              <a:spcPct val="0"/>
            </a:spcBef>
            <a:spcAft>
              <a:spcPct val="15000"/>
            </a:spcAft>
            <a:buChar char="••"/>
          </a:pPr>
          <a:r>
            <a:rPr lang="ru-RU" sz="1500" b="1" kern="1200" dirty="0" smtClean="0"/>
            <a:t>а) органов местного самоуправления, муниципальных архивов;</a:t>
          </a:r>
        </a:p>
        <a:p>
          <a:pPr marL="114300" lvl="1" indent="0" algn="l" defTabSz="577850">
            <a:lnSpc>
              <a:spcPct val="90000"/>
            </a:lnSpc>
            <a:spcBef>
              <a:spcPct val="0"/>
            </a:spcBef>
            <a:spcAft>
              <a:spcPct val="15000"/>
            </a:spcAft>
            <a:buChar char="••"/>
          </a:pPr>
          <a:r>
            <a:rPr lang="ru-RU" sz="1500" b="1" kern="1200" dirty="0" smtClean="0"/>
            <a:t>б)организаций-источников комплектования  муниципального архива;</a:t>
          </a:r>
        </a:p>
        <a:p>
          <a:pPr marL="0" marR="0" lvl="1" indent="0" algn="l" defTabSz="914400" eaLnBrk="1" fontAlgn="auto" latinLnBrk="0" hangingPunct="1">
            <a:lnSpc>
              <a:spcPct val="100000"/>
            </a:lnSpc>
            <a:spcBef>
              <a:spcPct val="0"/>
            </a:spcBef>
            <a:spcAft>
              <a:spcPts val="0"/>
            </a:spcAft>
            <a:buClrTx/>
            <a:buSzTx/>
            <a:buFontTx/>
            <a:buChar char="••"/>
            <a:tabLst/>
            <a:defRPr/>
          </a:pPr>
          <a:r>
            <a:rPr lang="ru-RU" sz="1500" b="1" kern="1200" dirty="0" smtClean="0"/>
            <a:t> управления архивным делом в муниципальном образовании</a:t>
          </a:r>
        </a:p>
      </dsp:txBody>
      <dsp:txXfrm>
        <a:off x="3600394" y="1169518"/>
        <a:ext cx="3881881" cy="498150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9736D-B9F5-46E8-AB3A-499D93171019}" type="datetimeFigureOut">
              <a:rPr lang="ru-RU" smtClean="0"/>
              <a:pPr/>
              <a:t>09.06.2020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1A692C-83A4-49E3-9C22-883860A5358F}" type="slidenum">
              <a:rPr lang="ru-RU" smtClean="0"/>
              <a:pPr/>
              <a:t>‹#›</a:t>
            </a:fld>
            <a:endParaRPr lang="ru-RU"/>
          </a:p>
        </p:txBody>
      </p:sp>
    </p:spTree>
    <p:extLst>
      <p:ext uri="{BB962C8B-B14F-4D97-AF65-F5344CB8AC3E}">
        <p14:creationId xmlns="" xmlns:p14="http://schemas.microsoft.com/office/powerpoint/2010/main" val="282453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F1A692C-83A4-49E3-9C22-883860A5358F}"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1A692C-83A4-49E3-9C22-883860A5358F}" type="slidenum">
              <a:rPr lang="ru-RU" smtClean="0"/>
              <a:pPr/>
              <a:t>6</a:t>
            </a:fld>
            <a:endParaRPr lang="ru-RU"/>
          </a:p>
        </p:txBody>
      </p:sp>
    </p:spTree>
    <p:extLst>
      <p:ext uri="{BB962C8B-B14F-4D97-AF65-F5344CB8AC3E}">
        <p14:creationId xmlns="" xmlns:p14="http://schemas.microsoft.com/office/powerpoint/2010/main" val="42908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fld id="{5DF89DEA-4481-442C-85E3-DB92DBEF7B8B}" type="datetimeFigureOut">
              <a:rPr lang="ru-RU" smtClean="0"/>
              <a:pPr>
                <a:defRPr/>
              </a:pPr>
              <a:t>09.06.2020</a:t>
            </a:fld>
            <a:endParaRPr lang="ru-RU"/>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ru-RU"/>
          </a:p>
        </p:txBody>
      </p:sp>
      <p:sp>
        <p:nvSpPr>
          <p:cNvPr id="6" name="Slide Number Placeholder 5"/>
          <p:cNvSpPr>
            <a:spLocks noGrp="1"/>
          </p:cNvSpPr>
          <p:nvPr>
            <p:ph type="sldNum" sz="quarter" idx="12"/>
          </p:nvPr>
        </p:nvSpPr>
        <p:spPr>
          <a:xfrm>
            <a:off x="8275320" y="6117336"/>
            <a:ext cx="411480" cy="365125"/>
          </a:xfrm>
        </p:spPr>
        <p:txBody>
          <a:bodyPr/>
          <a:lstStyle/>
          <a:p>
            <a:pPr>
              <a:defRPr/>
            </a:pPr>
            <a:fld id="{A758BCC6-0173-4F98-8688-948160AAD2B4}" type="slidenum">
              <a:rPr lang="ru-RU" smtClean="0"/>
              <a:pPr>
                <a:defRPr/>
              </a:pPr>
              <a:t>‹#›</a:t>
            </a:fld>
            <a:endParaRPr lang="ru-RU"/>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 xmlns:p14="http://schemas.microsoft.com/office/powerpoint/2010/main" val="53554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35695A41-2619-4A35-BFED-F5B67C37A4E5}" type="datetimeFigureOut">
              <a:rPr lang="ru-RU" smtClean="0"/>
              <a:pPr>
                <a:defRPr/>
              </a:pPr>
              <a:t>09.06.2020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6CCF44BC-2A06-4AC2-9AB9-18ED7527E13D}" type="slidenum">
              <a:rPr lang="ru-RU" smtClean="0"/>
              <a:pPr>
                <a:defRPr/>
              </a:pPr>
              <a:t>‹#›</a:t>
            </a:fld>
            <a:endParaRPr lang="ru-RU"/>
          </a:p>
        </p:txBody>
      </p:sp>
    </p:spTree>
    <p:extLst>
      <p:ext uri="{BB962C8B-B14F-4D97-AF65-F5344CB8AC3E}">
        <p14:creationId xmlns="" xmlns:p14="http://schemas.microsoft.com/office/powerpoint/2010/main" val="90440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5695A41-2619-4A35-BFED-F5B67C37A4E5}" type="datetimeFigureOut">
              <a:rPr lang="ru-RU" smtClean="0"/>
              <a:pPr>
                <a:defRPr/>
              </a:pPr>
              <a:t>09.06.2020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CCF44BC-2A06-4AC2-9AB9-18ED7527E13D}" type="slidenum">
              <a:rPr lang="ru-RU" smtClean="0"/>
              <a:pPr>
                <a:defRPr/>
              </a:pPr>
              <a:t>‹#›</a:t>
            </a:fld>
            <a:endParaRPr lang="ru-RU"/>
          </a:p>
        </p:txBody>
      </p:sp>
    </p:spTree>
    <p:extLst>
      <p:ext uri="{BB962C8B-B14F-4D97-AF65-F5344CB8AC3E}">
        <p14:creationId xmlns="" xmlns:p14="http://schemas.microsoft.com/office/powerpoint/2010/main" val="427369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5695A41-2619-4A35-BFED-F5B67C37A4E5}" type="datetimeFigureOut">
              <a:rPr lang="ru-RU" smtClean="0"/>
              <a:pPr>
                <a:defRPr/>
              </a:pPr>
              <a:t>09.06.2020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CCF44BC-2A06-4AC2-9AB9-18ED7527E13D}" type="slidenum">
              <a:rPr lang="ru-RU" smtClean="0"/>
              <a:pPr>
                <a:defRPr/>
              </a:pPr>
              <a:t>‹#›</a:t>
            </a:fld>
            <a:endParaRPr lang="ru-RU"/>
          </a:p>
        </p:txBody>
      </p:sp>
    </p:spTree>
    <p:extLst>
      <p:ext uri="{BB962C8B-B14F-4D97-AF65-F5344CB8AC3E}">
        <p14:creationId xmlns="" xmlns:p14="http://schemas.microsoft.com/office/powerpoint/2010/main" val="3950338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5695A41-2619-4A35-BFED-F5B67C37A4E5}" type="datetimeFigureOut">
              <a:rPr lang="ru-RU" smtClean="0"/>
              <a:pPr>
                <a:defRPr/>
              </a:pPr>
              <a:t>09.06.2020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CCF44BC-2A06-4AC2-9AB9-18ED7527E13D}" type="slidenum">
              <a:rPr lang="ru-RU" smtClean="0"/>
              <a:pPr>
                <a:defRPr/>
              </a:pPr>
              <a:t>‹#›</a:t>
            </a:fld>
            <a:endParaRPr lang="ru-RU"/>
          </a:p>
        </p:txBody>
      </p:sp>
    </p:spTree>
    <p:extLst>
      <p:ext uri="{BB962C8B-B14F-4D97-AF65-F5344CB8AC3E}">
        <p14:creationId xmlns="" xmlns:p14="http://schemas.microsoft.com/office/powerpoint/2010/main" val="243542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5695A41-2619-4A35-BFED-F5B67C37A4E5}" type="datetimeFigureOut">
              <a:rPr lang="ru-RU" smtClean="0"/>
              <a:pPr>
                <a:defRPr/>
              </a:pPr>
              <a:t>09.06.2020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CCF44BC-2A06-4AC2-9AB9-18ED7527E13D}" type="slidenum">
              <a:rPr lang="ru-RU" smtClean="0"/>
              <a:pPr>
                <a:defRPr/>
              </a:pPr>
              <a:t>‹#›</a:t>
            </a:fld>
            <a:endParaRPr lang="ru-RU"/>
          </a:p>
        </p:txBody>
      </p:sp>
    </p:spTree>
    <p:extLst>
      <p:ext uri="{BB962C8B-B14F-4D97-AF65-F5344CB8AC3E}">
        <p14:creationId xmlns="" xmlns:p14="http://schemas.microsoft.com/office/powerpoint/2010/main" val="3231222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5695A41-2619-4A35-BFED-F5B67C37A4E5}" type="datetimeFigureOut">
              <a:rPr lang="ru-RU" smtClean="0"/>
              <a:pPr>
                <a:defRPr/>
              </a:pPr>
              <a:t>09.06.2020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CCF44BC-2A06-4AC2-9AB9-18ED7527E13D}" type="slidenum">
              <a:rPr lang="ru-RU" smtClean="0"/>
              <a:pPr>
                <a:defRPr/>
              </a:pPr>
              <a:t>‹#›</a:t>
            </a:fld>
            <a:endParaRPr lang="ru-RU"/>
          </a:p>
        </p:txBody>
      </p:sp>
    </p:spTree>
    <p:extLst>
      <p:ext uri="{BB962C8B-B14F-4D97-AF65-F5344CB8AC3E}">
        <p14:creationId xmlns="" xmlns:p14="http://schemas.microsoft.com/office/powerpoint/2010/main" val="176884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BE233B35-DDD4-419B-A826-E5D0098119C7}" type="datetimeFigureOut">
              <a:rPr lang="ru-RU" smtClean="0"/>
              <a:pPr>
                <a:defRPr/>
              </a:pPr>
              <a:t>09.06.2020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DBAE474-2532-443F-8FE0-66CA71B62AC7}" type="slidenum">
              <a:rPr lang="ru-RU" smtClean="0"/>
              <a:pPr>
                <a:defRPr/>
              </a:pPr>
              <a:t>‹#›</a:t>
            </a:fld>
            <a:endParaRPr lang="ru-RU"/>
          </a:p>
        </p:txBody>
      </p:sp>
    </p:spTree>
    <p:extLst>
      <p:ext uri="{BB962C8B-B14F-4D97-AF65-F5344CB8AC3E}">
        <p14:creationId xmlns="" xmlns:p14="http://schemas.microsoft.com/office/powerpoint/2010/main" val="1014587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1847C591-0FD6-483E-877E-235606BD3CEF}" type="datetimeFigureOut">
              <a:rPr lang="ru-RU" smtClean="0"/>
              <a:pPr>
                <a:defRPr/>
              </a:pPr>
              <a:t>09.06.2020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4FB276C-D811-40F9-9F1B-2AAB1822FA5A}" type="slidenum">
              <a:rPr lang="ru-RU" smtClean="0"/>
              <a:pPr>
                <a:defRPr/>
              </a:pPr>
              <a:t>‹#›</a:t>
            </a:fld>
            <a:endParaRPr lang="ru-RU"/>
          </a:p>
        </p:txBody>
      </p:sp>
    </p:spTree>
    <p:extLst>
      <p:ext uri="{BB962C8B-B14F-4D97-AF65-F5344CB8AC3E}">
        <p14:creationId xmlns="" xmlns:p14="http://schemas.microsoft.com/office/powerpoint/2010/main" val="385306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fld id="{13F49C13-009D-4C70-9A37-646143DD1679}" type="datetimeFigureOut">
              <a:rPr lang="ru-RU" smtClean="0"/>
              <a:pPr>
                <a:defRPr/>
              </a:pPr>
              <a:t>09.06.2020</a:t>
            </a:fld>
            <a:endParaRPr lang="ru-RU"/>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ru-RU"/>
          </a:p>
        </p:txBody>
      </p:sp>
      <p:sp>
        <p:nvSpPr>
          <p:cNvPr id="6" name="Slide Number Placeholder 5"/>
          <p:cNvSpPr>
            <a:spLocks noGrp="1"/>
          </p:cNvSpPr>
          <p:nvPr>
            <p:ph type="sldNum" sz="quarter" idx="12"/>
          </p:nvPr>
        </p:nvSpPr>
        <p:spPr>
          <a:xfrm>
            <a:off x="8258967" y="6108173"/>
            <a:ext cx="427833" cy="365125"/>
          </a:xfrm>
        </p:spPr>
        <p:txBody>
          <a:bodyPr/>
          <a:lstStyle/>
          <a:p>
            <a:pPr>
              <a:defRPr/>
            </a:pPr>
            <a:fld id="{29BF6EF3-F63A-485D-9A16-5FFE910A1B61}" type="slidenum">
              <a:rPr lang="ru-RU" smtClean="0"/>
              <a:pPr>
                <a:defRPr/>
              </a:pPr>
              <a:t>‹#›</a:t>
            </a:fld>
            <a:endParaRPr lang="ru-RU"/>
          </a:p>
        </p:txBody>
      </p:sp>
    </p:spTree>
    <p:extLst>
      <p:ext uri="{BB962C8B-B14F-4D97-AF65-F5344CB8AC3E}">
        <p14:creationId xmlns="" xmlns:p14="http://schemas.microsoft.com/office/powerpoint/2010/main" val="243177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B9458D9-2497-42AA-83E1-8DE4CFFEB2B1}" type="datetimeFigureOut">
              <a:rPr lang="ru-RU" smtClean="0"/>
              <a:pPr>
                <a:defRPr/>
              </a:pPr>
              <a:t>09.06.2020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a:xfrm>
            <a:off x="8273317" y="6116070"/>
            <a:ext cx="413483" cy="365125"/>
          </a:xfrm>
        </p:spPr>
        <p:txBody>
          <a:bodyPr/>
          <a:lstStyle/>
          <a:p>
            <a:pPr>
              <a:defRPr/>
            </a:pPr>
            <a:fld id="{3FE66BB7-DFC6-4BD1-B74B-EDE07A101D4C}" type="slidenum">
              <a:rPr lang="ru-RU" smtClean="0"/>
              <a:pPr>
                <a:defRPr/>
              </a:pPr>
              <a:t>‹#›</a:t>
            </a:fld>
            <a:endParaRPr lang="ru-RU"/>
          </a:p>
        </p:txBody>
      </p:sp>
    </p:spTree>
    <p:extLst>
      <p:ext uri="{BB962C8B-B14F-4D97-AF65-F5344CB8AC3E}">
        <p14:creationId xmlns="" xmlns:p14="http://schemas.microsoft.com/office/powerpoint/2010/main" val="409905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371FC769-F76D-4CFF-AC6B-35A579546900}" type="datetimeFigureOut">
              <a:rPr lang="ru-RU" smtClean="0"/>
              <a:pPr>
                <a:defRPr/>
              </a:pPr>
              <a:t>09.06.2020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2AEBFAC-225D-41CD-ACC4-D19F8028EBAC}" type="slidenum">
              <a:rPr lang="ru-RU" smtClean="0"/>
              <a:pPr>
                <a:defRPr/>
              </a:pPr>
              <a:t>‹#›</a:t>
            </a:fld>
            <a:endParaRPr lang="ru-RU"/>
          </a:p>
        </p:txBody>
      </p:sp>
    </p:spTree>
    <p:extLst>
      <p:ext uri="{BB962C8B-B14F-4D97-AF65-F5344CB8AC3E}">
        <p14:creationId xmlns="" xmlns:p14="http://schemas.microsoft.com/office/powerpoint/2010/main" val="398189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ABF299C9-DB3A-4B73-9F15-9ED89F449434}" type="datetimeFigureOut">
              <a:rPr lang="ru-RU" smtClean="0"/>
              <a:pPr>
                <a:defRPr/>
              </a:pPr>
              <a:t>09.06.2020</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6B1AD8AA-0511-426F-A5FF-6FEE9BDD0BA5}" type="slidenum">
              <a:rPr lang="ru-RU" smtClean="0"/>
              <a:pPr>
                <a:defRPr/>
              </a:pPr>
              <a:t>‹#›</a:t>
            </a:fld>
            <a:endParaRPr lang="ru-RU"/>
          </a:p>
        </p:txBody>
      </p:sp>
    </p:spTree>
    <p:extLst>
      <p:ext uri="{BB962C8B-B14F-4D97-AF65-F5344CB8AC3E}">
        <p14:creationId xmlns="" xmlns:p14="http://schemas.microsoft.com/office/powerpoint/2010/main" val="137961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C4885F37-324B-4E6E-A57A-C268EA177FD8}" type="datetimeFigureOut">
              <a:rPr lang="ru-RU" smtClean="0"/>
              <a:pPr>
                <a:defRPr/>
              </a:pPr>
              <a:t>09.06.2020</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20042ED9-0250-4EE9-B47E-7BD67D77F042}" type="slidenum">
              <a:rPr lang="ru-RU" smtClean="0"/>
              <a:pPr>
                <a:defRPr/>
              </a:pPr>
              <a:t>‹#›</a:t>
            </a:fld>
            <a:endParaRPr lang="ru-RU"/>
          </a:p>
        </p:txBody>
      </p:sp>
    </p:spTree>
    <p:extLst>
      <p:ext uri="{BB962C8B-B14F-4D97-AF65-F5344CB8AC3E}">
        <p14:creationId xmlns="" xmlns:p14="http://schemas.microsoft.com/office/powerpoint/2010/main" val="368521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5DEC9F5-418C-4C6D-8AAF-F3C60CEF083C}" type="datetimeFigureOut">
              <a:rPr lang="ru-RU" smtClean="0"/>
              <a:pPr>
                <a:defRPr/>
              </a:pPr>
              <a:t>09.06.2020</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635307BF-BB2E-4787-ADA3-A5993F1657A9}" type="slidenum">
              <a:rPr lang="ru-RU" smtClean="0"/>
              <a:pPr>
                <a:defRPr/>
              </a:pPr>
              <a:t>‹#›</a:t>
            </a:fld>
            <a:endParaRPr lang="ru-RU"/>
          </a:p>
        </p:txBody>
      </p:sp>
    </p:spTree>
    <p:extLst>
      <p:ext uri="{BB962C8B-B14F-4D97-AF65-F5344CB8AC3E}">
        <p14:creationId xmlns="" xmlns:p14="http://schemas.microsoft.com/office/powerpoint/2010/main" val="1698329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C7E7D09-2A8B-4149-A054-173D8ECB6CAD}" type="datetimeFigureOut">
              <a:rPr lang="ru-RU" smtClean="0"/>
              <a:pPr>
                <a:defRPr/>
              </a:pPr>
              <a:t>09.06.2020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C0D6FA9-F170-4BEA-9A3F-465F5A9CA130}" type="slidenum">
              <a:rPr lang="ru-RU" smtClean="0"/>
              <a:pPr>
                <a:defRPr/>
              </a:pPr>
              <a:t>‹#›</a:t>
            </a:fld>
            <a:endParaRPr lang="ru-RU"/>
          </a:p>
        </p:txBody>
      </p:sp>
    </p:spTree>
    <p:extLst>
      <p:ext uri="{BB962C8B-B14F-4D97-AF65-F5344CB8AC3E}">
        <p14:creationId xmlns="" xmlns:p14="http://schemas.microsoft.com/office/powerpoint/2010/main" val="188450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A0AC8CE0-F312-4993-8210-29DE3AC5BDDD}" type="datetimeFigureOut">
              <a:rPr lang="ru-RU" smtClean="0"/>
              <a:pPr>
                <a:defRPr/>
              </a:pPr>
              <a:t>09.06.2020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441BC16-F793-4908-9B83-56AE55B9DD1A}" type="slidenum">
              <a:rPr lang="ru-RU" smtClean="0"/>
              <a:pPr>
                <a:defRPr/>
              </a:pPr>
              <a:t>‹#›</a:t>
            </a:fld>
            <a:endParaRPr lang="ru-RU"/>
          </a:p>
        </p:txBody>
      </p:sp>
    </p:spTree>
    <p:extLst>
      <p:ext uri="{BB962C8B-B14F-4D97-AF65-F5344CB8AC3E}">
        <p14:creationId xmlns="" xmlns:p14="http://schemas.microsoft.com/office/powerpoint/2010/main" val="60750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35695A41-2619-4A35-BFED-F5B67C37A4E5}" type="datetimeFigureOut">
              <a:rPr lang="ru-RU" smtClean="0"/>
              <a:pPr>
                <a:defRPr/>
              </a:pPr>
              <a:t>09.06.2020</a:t>
            </a:fld>
            <a:endParaRPr lang="ru-RU"/>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6CCF44BC-2A06-4AC2-9AB9-18ED7527E13D}" type="slidenum">
              <a:rPr lang="ru-RU" smtClean="0"/>
              <a:pPr>
                <a:defRPr/>
              </a:pPr>
              <a:t>‹#›</a:t>
            </a:fld>
            <a:endParaRPr lang="ru-RU"/>
          </a:p>
        </p:txBody>
      </p:sp>
    </p:spTree>
    <p:extLst>
      <p:ext uri="{BB962C8B-B14F-4D97-AF65-F5344CB8AC3E}">
        <p14:creationId xmlns="" xmlns:p14="http://schemas.microsoft.com/office/powerpoint/2010/main" val="93179418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bwMode="auto">
          <a:xfrm>
            <a:off x="1187624" y="1268760"/>
            <a:ext cx="7272808" cy="720080"/>
          </a:xfrm>
        </p:spPr>
        <p:txBody>
          <a:bodyPr wrap="square" lIns="91440" tIns="45720" rIns="91440" bIns="45720" numCol="1" anchorCtr="0" compatLnSpc="1">
            <a:prstTxWarp prst="textNoShape">
              <a:avLst/>
            </a:prstTxWarp>
            <a:normAutofit fontScale="90000"/>
          </a:bodyPr>
          <a:lstStyle/>
          <a:p>
            <a:r>
              <a:rPr lang="ru-RU" sz="3200" cap="none" dirty="0" smtClean="0">
                <a:effectLst/>
              </a:rPr>
              <a:t/>
            </a:r>
            <a:br>
              <a:rPr lang="ru-RU" sz="3200" cap="none" dirty="0" smtClean="0">
                <a:effectLst/>
              </a:rPr>
            </a:br>
            <a:r>
              <a:rPr lang="ru-RU" sz="3200" cap="none" dirty="0">
                <a:effectLst/>
              </a:rPr>
              <a:t/>
            </a:r>
            <a:br>
              <a:rPr lang="ru-RU" sz="3200" cap="none" dirty="0">
                <a:effectLst/>
              </a:rPr>
            </a:br>
            <a:r>
              <a:rPr lang="ru-RU" sz="3200" cap="none" dirty="0" smtClean="0">
                <a:effectLst/>
              </a:rPr>
              <a:t/>
            </a:r>
            <a:br>
              <a:rPr lang="ru-RU" sz="3200" cap="none" dirty="0" smtClean="0">
                <a:effectLst/>
              </a:rPr>
            </a:br>
            <a:r>
              <a:rPr lang="ru-RU" sz="3200" cap="none" dirty="0">
                <a:effectLst/>
              </a:rPr>
              <a:t/>
            </a:r>
            <a:br>
              <a:rPr lang="ru-RU" sz="3200" cap="none" dirty="0">
                <a:effectLst/>
              </a:rPr>
            </a:br>
            <a:r>
              <a:rPr lang="ru-RU" sz="3200" cap="none" dirty="0" smtClean="0">
                <a:effectLst/>
              </a:rPr>
              <a:t/>
            </a:r>
            <a:br>
              <a:rPr lang="ru-RU" sz="3200" cap="none" dirty="0" smtClean="0">
                <a:effectLst/>
              </a:rPr>
            </a:br>
            <a:r>
              <a:rPr lang="ru-RU" sz="3200" cap="none" dirty="0">
                <a:effectLst/>
              </a:rPr>
              <a:t/>
            </a:r>
            <a:br>
              <a:rPr lang="ru-RU" sz="3200" cap="none" dirty="0">
                <a:effectLst/>
              </a:rPr>
            </a:br>
            <a:r>
              <a:rPr lang="ru-RU" sz="3200" cap="none" dirty="0" smtClean="0">
                <a:effectLst/>
              </a:rPr>
              <a:t/>
            </a:r>
            <a:br>
              <a:rPr lang="ru-RU" sz="3200" cap="none" dirty="0" smtClean="0">
                <a:effectLst/>
              </a:rPr>
            </a:br>
            <a:r>
              <a:rPr lang="ru-RU" sz="3200" cap="none" dirty="0">
                <a:effectLst/>
              </a:rPr>
              <a:t/>
            </a:r>
            <a:br>
              <a:rPr lang="ru-RU" sz="3200" cap="none" dirty="0">
                <a:effectLst/>
              </a:rPr>
            </a:br>
            <a:r>
              <a:rPr lang="ru-RU" sz="3200" cap="none" dirty="0" smtClean="0">
                <a:effectLst/>
              </a:rPr>
              <a:t/>
            </a:r>
            <a:br>
              <a:rPr lang="ru-RU" sz="3200" cap="none" dirty="0" smtClean="0">
                <a:effectLst/>
              </a:rPr>
            </a:br>
            <a:r>
              <a:rPr lang="ru-RU" sz="2000" cap="none" dirty="0" smtClean="0">
                <a:effectLst/>
              </a:rPr>
              <a:t/>
            </a:r>
            <a:br>
              <a:rPr lang="ru-RU" sz="2000" cap="none" dirty="0" smtClean="0">
                <a:effectLst/>
              </a:rPr>
            </a:br>
            <a:r>
              <a:rPr lang="ru-RU" sz="3200" cap="none" dirty="0" smtClean="0">
                <a:effectLst/>
              </a:rPr>
              <a:t/>
            </a:r>
            <a:br>
              <a:rPr lang="ru-RU" sz="3200" cap="none" dirty="0" smtClean="0">
                <a:effectLst/>
              </a:rPr>
            </a:br>
            <a:r>
              <a:rPr lang="ru-RU" sz="1800" b="1" dirty="0" smtClean="0"/>
              <a:t>Ежегодный областной конкурс «Лучший муниципальный служащий</a:t>
            </a:r>
            <a:r>
              <a:rPr lang="ru-RU" sz="1800" dirty="0" smtClean="0"/>
              <a:t>»</a:t>
            </a:r>
            <a:br>
              <a:rPr lang="ru-RU" sz="1800" dirty="0" smtClean="0"/>
            </a:br>
            <a:r>
              <a:rPr lang="ru-RU" sz="1800" dirty="0" smtClean="0"/>
              <a:t> Номинация  «История, правовое, организационное обеспечение» </a:t>
            </a:r>
            <a:br>
              <a:rPr lang="ru-RU" sz="1800" dirty="0" smtClean="0"/>
            </a:br>
            <a:r>
              <a:rPr lang="ru-RU" sz="1800" cap="none" dirty="0">
                <a:effectLst/>
              </a:rPr>
              <a:t/>
            </a:r>
            <a:br>
              <a:rPr lang="ru-RU" sz="1800" cap="none" dirty="0">
                <a:effectLst/>
              </a:rPr>
            </a:br>
            <a:r>
              <a:rPr lang="ru-RU" sz="3100" b="1" dirty="0" smtClean="0"/>
              <a:t>П</a:t>
            </a:r>
            <a:r>
              <a:rPr lang="ru-RU" sz="3100" b="1" cap="none" dirty="0" smtClean="0">
                <a:effectLst/>
              </a:rPr>
              <a:t>ути совершенствования </a:t>
            </a:r>
            <a:r>
              <a:rPr lang="ru-RU" sz="3100" b="1" cap="none" dirty="0" smtClean="0">
                <a:solidFill>
                  <a:srgbClr val="002060"/>
                </a:solidFill>
                <a:effectLst/>
                <a:ea typeface="Cambria" panose="02040503050406030204" pitchFamily="18" charset="0"/>
              </a:rPr>
              <a:t>организации работы муниципальных архивов </a:t>
            </a:r>
            <a:br>
              <a:rPr lang="ru-RU" sz="3100" b="1" cap="none" dirty="0" smtClean="0">
                <a:solidFill>
                  <a:srgbClr val="002060"/>
                </a:solidFill>
                <a:effectLst/>
                <a:ea typeface="Cambria" panose="02040503050406030204" pitchFamily="18" charset="0"/>
              </a:rPr>
            </a:br>
            <a:r>
              <a:rPr lang="ru-RU" sz="3100" b="1" cap="none" dirty="0" smtClean="0">
                <a:solidFill>
                  <a:srgbClr val="002060"/>
                </a:solidFill>
                <a:effectLst/>
                <a:ea typeface="Cambria" panose="02040503050406030204" pitchFamily="18" charset="0"/>
              </a:rPr>
              <a:t>(на примере архивного отдела Администрации муниципального образования «Гагаринский район» Смоленской области)</a:t>
            </a:r>
            <a:br>
              <a:rPr lang="ru-RU" sz="3100" b="1" cap="none" dirty="0" smtClean="0">
                <a:solidFill>
                  <a:srgbClr val="002060"/>
                </a:solidFill>
                <a:effectLst/>
                <a:ea typeface="Cambria" panose="02040503050406030204" pitchFamily="18" charset="0"/>
              </a:rPr>
            </a:br>
            <a:r>
              <a:rPr lang="ru-RU" sz="3100" b="1" cap="none" dirty="0" smtClean="0">
                <a:solidFill>
                  <a:srgbClr val="002060"/>
                </a:solidFill>
                <a:effectLst/>
                <a:ea typeface="Cambria" panose="02040503050406030204" pitchFamily="18" charset="0"/>
              </a:rPr>
              <a:t/>
            </a:r>
            <a:br>
              <a:rPr lang="ru-RU" sz="3100" b="1" cap="none" dirty="0" smtClean="0">
                <a:solidFill>
                  <a:srgbClr val="002060"/>
                </a:solidFill>
                <a:effectLst/>
                <a:ea typeface="Cambria" panose="02040503050406030204" pitchFamily="18" charset="0"/>
              </a:rPr>
            </a:br>
            <a:r>
              <a:rPr lang="ru-RU" sz="2000" b="1" dirty="0" smtClean="0">
                <a:solidFill>
                  <a:srgbClr val="002060"/>
                </a:solidFill>
                <a:ea typeface="Cambria" panose="02040503050406030204" pitchFamily="18" charset="0"/>
              </a:rPr>
              <a:t>Попова </a:t>
            </a:r>
            <a:r>
              <a:rPr lang="ru-RU" sz="2000" b="1" dirty="0" smtClean="0">
                <a:solidFill>
                  <a:srgbClr val="002060"/>
                </a:solidFill>
                <a:ea typeface="Cambria" panose="02040503050406030204" pitchFamily="18" charset="0"/>
              </a:rPr>
              <a:t>Светлана Олеговна, начальник архивного отдела Администрации муниципального образования «Гагаринский район» Смоленской </a:t>
            </a:r>
            <a:r>
              <a:rPr lang="ru-RU" sz="2000" b="1" dirty="0" smtClean="0">
                <a:solidFill>
                  <a:srgbClr val="002060"/>
                </a:solidFill>
                <a:ea typeface="Cambria" panose="02040503050406030204" pitchFamily="18" charset="0"/>
              </a:rPr>
              <a:t>области</a:t>
            </a:r>
            <a:br>
              <a:rPr lang="ru-RU" sz="2000" b="1" dirty="0" smtClean="0">
                <a:solidFill>
                  <a:srgbClr val="002060"/>
                </a:solidFill>
                <a:ea typeface="Cambria" panose="02040503050406030204" pitchFamily="18" charset="0"/>
              </a:rPr>
            </a:br>
            <a:r>
              <a:rPr lang="ru-RU" sz="2000" b="1" dirty="0" smtClean="0">
                <a:solidFill>
                  <a:srgbClr val="002060"/>
                </a:solidFill>
                <a:ea typeface="Cambria" panose="02040503050406030204" pitchFamily="18" charset="0"/>
              </a:rPr>
              <a:t/>
            </a:r>
            <a:br>
              <a:rPr lang="ru-RU" sz="2000" b="1" dirty="0" smtClean="0">
                <a:solidFill>
                  <a:srgbClr val="002060"/>
                </a:solidFill>
                <a:ea typeface="Cambria" panose="02040503050406030204" pitchFamily="18" charset="0"/>
              </a:rPr>
            </a:br>
            <a:r>
              <a:rPr lang="ru-RU" sz="2000" b="1" dirty="0" smtClean="0">
                <a:solidFill>
                  <a:srgbClr val="002060"/>
                </a:solidFill>
                <a:ea typeface="Cambria" panose="02040503050406030204" pitchFamily="18" charset="0"/>
              </a:rPr>
              <a:t>Муниципальное образование «Гагаринский район» </a:t>
            </a:r>
            <a:br>
              <a:rPr lang="ru-RU" sz="2000" b="1" dirty="0" smtClean="0">
                <a:solidFill>
                  <a:srgbClr val="002060"/>
                </a:solidFill>
                <a:ea typeface="Cambria" panose="02040503050406030204" pitchFamily="18" charset="0"/>
              </a:rPr>
            </a:br>
            <a:r>
              <a:rPr lang="ru-RU" sz="2000" b="1" dirty="0" smtClean="0">
                <a:solidFill>
                  <a:srgbClr val="002060"/>
                </a:solidFill>
                <a:ea typeface="Cambria" panose="02040503050406030204" pitchFamily="18" charset="0"/>
              </a:rPr>
              <a:t> Смоленской области</a:t>
            </a:r>
            <a:br>
              <a:rPr lang="ru-RU" sz="2000" b="1" dirty="0" smtClean="0">
                <a:solidFill>
                  <a:srgbClr val="002060"/>
                </a:solidFill>
                <a:ea typeface="Cambria" panose="02040503050406030204" pitchFamily="18" charset="0"/>
              </a:rPr>
            </a:br>
            <a:r>
              <a:rPr lang="ru-RU" sz="2000" b="1" dirty="0" smtClean="0">
                <a:solidFill>
                  <a:srgbClr val="002060"/>
                </a:solidFill>
                <a:ea typeface="Cambria" panose="02040503050406030204" pitchFamily="18" charset="0"/>
              </a:rPr>
              <a:t>2020 год</a:t>
            </a:r>
            <a:endParaRPr lang="ru-RU" sz="2000" b="1" cap="none" dirty="0" smtClean="0">
              <a:solidFill>
                <a:srgbClr val="002060"/>
              </a:solidFill>
              <a:effectLst/>
              <a:ea typeface="Cambria" panose="02040503050406030204"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7944" y="253381"/>
            <a:ext cx="454179" cy="7993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hiv 1"/>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54000"/>
                    </a14:imgEffect>
                    <a14:imgEffect>
                      <a14:brightnessContrast bright="29000" contrast="-72000"/>
                    </a14:imgEffect>
                  </a14:imgLayer>
                </a14:imgProps>
              </a:ext>
              <a:ext uri="{28A0092B-C50C-407E-A947-70E740481C1C}">
                <a14:useLocalDpi xmlns="" xmlns:a14="http://schemas.microsoft.com/office/drawing/2010/main" val="0"/>
              </a:ext>
            </a:extLst>
          </a:blip>
          <a:srcRect/>
          <a:stretch>
            <a:fillRect/>
          </a:stretch>
        </p:blipFill>
        <p:spPr bwMode="auto">
          <a:xfrm>
            <a:off x="683754" y="1707667"/>
            <a:ext cx="8356771" cy="47350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209275" y="188641"/>
            <a:ext cx="7755213" cy="432047"/>
          </a:xfrm>
        </p:spPr>
        <p:txBody>
          <a:bodyPr>
            <a:noAutofit/>
          </a:bodyPr>
          <a:lstStyle/>
          <a:p>
            <a:r>
              <a:rPr lang="ru-RU" sz="2000" b="1" dirty="0" smtClean="0">
                <a:solidFill>
                  <a:srgbClr val="0070C0"/>
                </a:solidFill>
                <a:latin typeface="Times New Roman" panose="02020603050405020304" pitchFamily="18" charset="0"/>
                <a:cs typeface="Times New Roman" panose="02020603050405020304" pitchFamily="18" charset="0"/>
              </a:rPr>
              <a:t>Передача </a:t>
            </a:r>
            <a:r>
              <a:rPr lang="ru-RU" sz="2000" b="1" dirty="0">
                <a:solidFill>
                  <a:srgbClr val="0070C0"/>
                </a:solidFill>
                <a:latin typeface="Times New Roman" panose="02020603050405020304" pitchFamily="18" charset="0"/>
                <a:cs typeface="Times New Roman" panose="02020603050405020304" pitchFamily="18" charset="0"/>
              </a:rPr>
              <a:t>управленческой документации </a:t>
            </a:r>
            <a:r>
              <a:rPr lang="ru-RU" sz="2000" b="1" dirty="0" smtClean="0">
                <a:solidFill>
                  <a:srgbClr val="0070C0"/>
                </a:solidFill>
                <a:latin typeface="Times New Roman" panose="02020603050405020304" pitchFamily="18" charset="0"/>
                <a:cs typeface="Times New Roman" panose="02020603050405020304" pitchFamily="18" charset="0"/>
              </a:rPr>
              <a:t> органов местного самоуправления сельских поселений</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278691" y="679788"/>
            <a:ext cx="882755" cy="702628"/>
          </a:xfrm>
          <a:prstGeom prst="roundRect">
            <a:avLst/>
          </a:prstGeom>
          <a:solidFill>
            <a:schemeClr val="accent3">
              <a:lumMod val="20000"/>
              <a:lumOff val="80000"/>
            </a:schemeClr>
          </a:solidFill>
          <a:ln>
            <a:solidFill>
              <a:schemeClr val="accent3">
                <a:lumMod val="60000"/>
                <a:lumOff val="40000"/>
              </a:schemeClr>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2018 г.</a:t>
            </a:r>
            <a:endParaRPr lang="ru-RU" dirty="0">
              <a:latin typeface="Times New Roman" panose="02020603050405020304" pitchFamily="18" charset="0"/>
              <a:cs typeface="Times New Roman" panose="02020603050405020304" pitchFamily="18" charset="0"/>
            </a:endParaRPr>
          </a:p>
        </p:txBody>
      </p:sp>
      <p:sp>
        <p:nvSpPr>
          <p:cNvPr id="8" name="Загнутый угол 7"/>
          <p:cNvSpPr/>
          <p:nvPr/>
        </p:nvSpPr>
        <p:spPr>
          <a:xfrm>
            <a:off x="1066016" y="740817"/>
            <a:ext cx="7936829" cy="580571"/>
          </a:xfrm>
          <a:prstGeom prst="foldedCorner">
            <a:avLst/>
          </a:prstGeom>
          <a:solidFill>
            <a:schemeClr val="bg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Преобразование 15 </a:t>
            </a:r>
            <a:r>
              <a:rPr lang="ru-RU"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сельских поселений Гагаринского района </a:t>
            </a: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Смоленской области в 3 поселения</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325989" y="5437560"/>
            <a:ext cx="914400" cy="700968"/>
          </a:xfrm>
          <a:prstGeom prst="roundRect">
            <a:avLst/>
          </a:prstGeom>
          <a:solidFill>
            <a:schemeClr val="accent3">
              <a:lumMod val="20000"/>
              <a:lumOff val="80000"/>
            </a:schemeClr>
          </a:solidFill>
          <a:ln>
            <a:solidFill>
              <a:schemeClr val="accent3">
                <a:lumMod val="60000"/>
                <a:lumOff val="40000"/>
              </a:schemeClr>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2020 г.</a:t>
            </a:r>
            <a:endParaRPr lang="ru-RU" dirty="0">
              <a:latin typeface="Times New Roman" panose="02020603050405020304" pitchFamily="18" charset="0"/>
              <a:cs typeface="Times New Roman" panose="02020603050405020304" pitchFamily="18" charset="0"/>
            </a:endParaRPr>
          </a:p>
        </p:txBody>
      </p:sp>
      <p:sp>
        <p:nvSpPr>
          <p:cNvPr id="16" name="Загнутый угол 15"/>
          <p:cNvSpPr/>
          <p:nvPr/>
        </p:nvSpPr>
        <p:spPr>
          <a:xfrm>
            <a:off x="1378276" y="5580825"/>
            <a:ext cx="7706993" cy="557703"/>
          </a:xfrm>
          <a:prstGeom prst="foldedCorner">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Документы постоянного срока хранения ликвидированных поселений за 2019 год переданы </a:t>
            </a:r>
            <a:r>
              <a:rPr lang="ru-RU"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на архивное хранение в установленные </a:t>
            </a: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сроки</a:t>
            </a:r>
            <a:endParaRPr lang="ru-RU" dirty="0">
              <a:solidFill>
                <a:schemeClr val="tx1"/>
              </a:solidFill>
            </a:endParaRPr>
          </a:p>
        </p:txBody>
      </p:sp>
      <p:sp>
        <p:nvSpPr>
          <p:cNvPr id="17" name="Загнутый угол 16"/>
          <p:cNvSpPr/>
          <p:nvPr/>
        </p:nvSpPr>
        <p:spPr>
          <a:xfrm>
            <a:off x="783189" y="4460185"/>
            <a:ext cx="8128451" cy="350484"/>
          </a:xfrm>
          <a:prstGeom prst="foldedCorner">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Составленые</a:t>
            </a: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акты </a:t>
            </a:r>
            <a:r>
              <a:rPr lang="ru-RU"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приема-передачи всей оставшейся </a:t>
            </a: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документации подписаны на первых заседаниях Советов </a:t>
            </a:r>
            <a:r>
              <a:rPr lang="ru-RU" b="1"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депутатв</a:t>
            </a: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вновь созданных поселений.</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9" name="Загнутый угол 18"/>
          <p:cNvSpPr/>
          <p:nvPr/>
        </p:nvSpPr>
        <p:spPr>
          <a:xfrm>
            <a:off x="1108599" y="1556791"/>
            <a:ext cx="7803042" cy="1905905"/>
          </a:xfrm>
          <a:prstGeom prst="foldedCorner">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ea typeface="Cambria" panose="02040503050406030204" pitchFamily="18" charset="0"/>
              </a:rPr>
              <a:t>Р</a:t>
            </a: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азработаны:</a:t>
            </a:r>
          </a:p>
          <a:p>
            <a:pPr marL="285750" indent="-285750">
              <a:buFontTx/>
              <a:buChar char="-"/>
            </a:pP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методика </a:t>
            </a:r>
            <a:r>
              <a:rPr lang="ru-RU"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по организации упорядочения, описания и передачи на архивное хранение документов постоянного срока хранения ликвидирующихся поселений, а также по вопросу оказания практической помощи в части проведения проверки наличия документов временного и долговременного сроков хранения сельских поселений, их </a:t>
            </a:r>
            <a:r>
              <a:rPr lang="ru-RU"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поединичного</a:t>
            </a:r>
            <a:r>
              <a:rPr lang="ru-RU"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учета и контроля; </a:t>
            </a:r>
            <a:endPar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p>
            <a:pPr marL="285750" indent="-285750">
              <a:buFontTx/>
              <a:buChar char="-"/>
            </a:pP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форма </a:t>
            </a:r>
            <a:r>
              <a:rPr lang="ru-RU"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акта приема - передачи всей имеющейся в ликвидирующихся поселениях документации, не подлежащей передаче на архивное хранение</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0" name="Загнутый угол 19"/>
          <p:cNvSpPr/>
          <p:nvPr/>
        </p:nvSpPr>
        <p:spPr>
          <a:xfrm>
            <a:off x="729440" y="3462697"/>
            <a:ext cx="8182201" cy="997488"/>
          </a:xfrm>
          <a:prstGeom prst="foldedCorner">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Проведена работа по упорядочению, описанию </a:t>
            </a:r>
            <a:r>
              <a:rPr lang="ru-RU"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и </a:t>
            </a: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подготовке к передаче </a:t>
            </a:r>
          </a:p>
          <a:p>
            <a:pPr marL="285750" indent="-285750">
              <a:buFontTx/>
              <a:buChar char="-"/>
            </a:pP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документов </a:t>
            </a:r>
            <a:r>
              <a:rPr lang="ru-RU"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постоянного срока хранения ликвидирующихся </a:t>
            </a: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поселений на </a:t>
            </a:r>
            <a:r>
              <a:rPr lang="ru-RU"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архивное </a:t>
            </a: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хранение по 2018 год включительно </a:t>
            </a:r>
            <a:endParaRPr lang="ru-RU" dirty="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документов </a:t>
            </a:r>
            <a:r>
              <a:rPr lang="ru-RU"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временного и долговременного сроков хранения </a:t>
            </a: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вновь </a:t>
            </a:r>
            <a:r>
              <a:rPr lang="ru-RU"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образованным </a:t>
            </a:r>
            <a:r>
              <a:rPr lang="ru-RU"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поселениям</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278691" y="1689572"/>
            <a:ext cx="901498" cy="658879"/>
          </a:xfrm>
          <a:prstGeom prst="roundRect">
            <a:avLst/>
          </a:prstGeom>
          <a:solidFill>
            <a:schemeClr val="accent3">
              <a:lumMod val="20000"/>
              <a:lumOff val="80000"/>
            </a:schemeClr>
          </a:solidFill>
          <a:ln>
            <a:solidFill>
              <a:schemeClr val="accent3">
                <a:lumMod val="60000"/>
                <a:lumOff val="40000"/>
              </a:schemeClr>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2019 г.</a:t>
            </a:r>
            <a:endParaRPr lang="ru-RU" dirty="0">
              <a:latin typeface="Times New Roman" panose="02020603050405020304" pitchFamily="18" charset="0"/>
              <a:cs typeface="Times New Roman" panose="02020603050405020304" pitchFamily="18" charset="0"/>
            </a:endParaRPr>
          </a:p>
        </p:txBody>
      </p:sp>
      <p:sp>
        <p:nvSpPr>
          <p:cNvPr id="14" name="Объект 13"/>
          <p:cNvSpPr>
            <a:spLocks noGrp="1"/>
          </p:cNvSpPr>
          <p:nvPr>
            <p:ph idx="1"/>
          </p:nvPr>
        </p:nvSpPr>
        <p:spPr>
          <a:xfrm>
            <a:off x="783189" y="4795108"/>
            <a:ext cx="8074432" cy="338951"/>
          </a:xfrm>
          <a:prstGeom prst="foldedCorner">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ru-RU" sz="1400" b="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Повышена квалификация работников</a:t>
            </a:r>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4613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9" y="116633"/>
            <a:ext cx="7704856" cy="432047"/>
          </a:xfrm>
        </p:spPr>
        <p:txBody>
          <a:bodyPr>
            <a:noAutofit/>
          </a:bodyPr>
          <a:lstStyle/>
          <a:p>
            <a:r>
              <a:rPr lang="ru-RU" sz="2000" b="1" dirty="0">
                <a:solidFill>
                  <a:srgbClr val="0070C0"/>
                </a:solidFill>
                <a:latin typeface="Times New Roman" panose="02020603050405020304" pitchFamily="18" charset="0"/>
                <a:cs typeface="Times New Roman" panose="02020603050405020304" pitchFamily="18" charset="0"/>
              </a:rPr>
              <a:t>Организационно-методическое руководство </a:t>
            </a:r>
            <a:r>
              <a:rPr lang="ru-RU" sz="2000" b="1" dirty="0" smtClean="0">
                <a:solidFill>
                  <a:srgbClr val="0070C0"/>
                </a:solidFill>
                <a:latin typeface="Times New Roman" panose="02020603050405020304" pitchFamily="18" charset="0"/>
                <a:cs typeface="Times New Roman" panose="02020603050405020304" pitchFamily="18" charset="0"/>
              </a:rPr>
              <a:t>деятельностью </a:t>
            </a:r>
            <a:r>
              <a:rPr lang="ru-RU" sz="2000" b="1" dirty="0">
                <a:solidFill>
                  <a:srgbClr val="0070C0"/>
                </a:solidFill>
                <a:latin typeface="Times New Roman" panose="02020603050405020304" pitchFamily="18" charset="0"/>
                <a:cs typeface="Times New Roman" panose="02020603050405020304" pitchFamily="18" charset="0"/>
              </a:rPr>
              <a:t>архивов организаций</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31640" y="1468708"/>
            <a:ext cx="7838620" cy="3384375"/>
          </a:xfrm>
        </p:spPr>
        <p:txBody>
          <a:bodyPr>
            <a:noAutofit/>
          </a:bodyPr>
          <a:lstStyle/>
          <a:p>
            <a:pPr marL="0" indent="0">
              <a:buNone/>
            </a:pPr>
            <a:endParaRPr lang="ru-RU" sz="1400" b="1" dirty="0" smtClean="0">
              <a:ea typeface="Cambria" panose="02040503050406030204" pitchFamily="18" charset="0"/>
            </a:endParaRPr>
          </a:p>
        </p:txBody>
      </p:sp>
      <p:pic>
        <p:nvPicPr>
          <p:cNvPr id="6" name="Picture 2" descr="таблица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03425" y="4779360"/>
            <a:ext cx="4404879" cy="2078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Скругленный прямоугольник 4"/>
          <p:cNvSpPr/>
          <p:nvPr/>
        </p:nvSpPr>
        <p:spPr>
          <a:xfrm>
            <a:off x="1724050" y="764704"/>
            <a:ext cx="6416115" cy="432048"/>
          </a:xfrm>
          <a:prstGeom prst="roundRect">
            <a:avLst/>
          </a:prstGeom>
          <a:solidFill>
            <a:schemeClr val="accent3">
              <a:lumMod val="20000"/>
              <a:lumOff val="80000"/>
            </a:schemeClr>
          </a:solidFill>
          <a:ln>
            <a:solidFill>
              <a:schemeClr val="accent3">
                <a:lumMod val="5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Муниципальный архив Гагаринского района Смоленской области</a:t>
            </a:r>
            <a:endParaRPr lang="ru-RU" sz="1600" b="1"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922083" y="3578275"/>
            <a:ext cx="7488832" cy="528691"/>
          </a:xfrm>
          <a:prstGeom prst="roundRect">
            <a:avLst/>
          </a:prstGeom>
          <a:solidFill>
            <a:schemeClr val="accent3">
              <a:lumMod val="20000"/>
              <a:lumOff val="80000"/>
            </a:schemeClr>
          </a:solidFill>
          <a:ln>
            <a:solidFill>
              <a:schemeClr val="accent3">
                <a:lumMod val="50000"/>
              </a:schemeClr>
            </a:solidFill>
          </a:ln>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latin typeface="Times New Roman" panose="02020603050405020304" pitchFamily="18" charset="0"/>
                <a:ea typeface="Cambria" panose="02040503050406030204" pitchFamily="18" charset="0"/>
                <a:cs typeface="Times New Roman" panose="02020603050405020304" pitchFamily="18" charset="0"/>
              </a:rPr>
              <a:t>Ведомственные архивы организаций - источники  </a:t>
            </a:r>
            <a:r>
              <a:rPr lang="ru-RU" sz="1600" b="1" dirty="0">
                <a:latin typeface="Times New Roman" panose="02020603050405020304" pitchFamily="18" charset="0"/>
                <a:ea typeface="Cambria" panose="02040503050406030204" pitchFamily="18" charset="0"/>
                <a:cs typeface="Times New Roman" panose="02020603050405020304" pitchFamily="18" charset="0"/>
              </a:rPr>
              <a:t>комплектования архива</a:t>
            </a:r>
            <a:endParaRPr lang="ru-RU" sz="1600" dirty="0">
              <a:latin typeface="Times New Roman" panose="02020603050405020304" pitchFamily="18" charset="0"/>
              <a:cs typeface="Times New Roman" panose="02020603050405020304" pitchFamily="18" charset="0"/>
            </a:endParaRPr>
          </a:p>
        </p:txBody>
      </p:sp>
      <p:sp>
        <p:nvSpPr>
          <p:cNvPr id="10" name="Стрелка вниз 9"/>
          <p:cNvSpPr/>
          <p:nvPr/>
        </p:nvSpPr>
        <p:spPr>
          <a:xfrm>
            <a:off x="-108520" y="1894289"/>
            <a:ext cx="3312368" cy="1894751"/>
          </a:xfrm>
          <a:prstGeom prst="downArrow">
            <a:avLst/>
          </a:prstGeom>
          <a:solidFill>
            <a:schemeClr val="accent1">
              <a:lumMod val="20000"/>
              <a:lumOff val="80000"/>
            </a:schemeClr>
          </a:solidFill>
          <a:ln>
            <a:solidFill>
              <a:schemeClr val="accent3">
                <a:lumMod val="75000"/>
              </a:schemeClr>
            </a:solidFill>
          </a:ln>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контроль  </a:t>
            </a:r>
            <a:r>
              <a:rPr lang="ru-RU" b="1" dirty="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организации документов в делопроизводстве</a:t>
            </a:r>
            <a:endParaRPr lang="ru-RU"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2051720" y="1819387"/>
            <a:ext cx="4536504" cy="1894751"/>
          </a:xfrm>
          <a:prstGeom prst="downArrow">
            <a:avLst/>
          </a:prstGeom>
          <a:solidFill>
            <a:schemeClr val="accent1">
              <a:lumMod val="20000"/>
              <a:lumOff val="80000"/>
            </a:schemeClr>
          </a:solidFill>
          <a:ln>
            <a:solidFill>
              <a:schemeClr val="accent3">
                <a:lumMod val="75000"/>
              </a:schemeClr>
            </a:solidFill>
          </a:ln>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anose="02020603050405020304" pitchFamily="18" charset="0"/>
                <a:ea typeface="Cambria" panose="02040503050406030204" pitchFamily="18" charset="0"/>
                <a:cs typeface="Times New Roman" panose="02020603050405020304" pitchFamily="18" charset="0"/>
              </a:rPr>
              <a:t>контроль отбора документов и передача на постоянное хранение, упорядочение документов по личному составу, обеспечение их сохранности</a:t>
            </a:r>
            <a:endParaRPr lang="ru-RU"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608722" y="1290179"/>
            <a:ext cx="4589407" cy="529208"/>
          </a:xfrm>
          <a:prstGeom prst="rect">
            <a:avLst/>
          </a:prstGeom>
          <a:solidFill>
            <a:schemeClr val="bg2"/>
          </a:solidFill>
          <a:ln>
            <a:solidFill>
              <a:schemeClr val="accent3">
                <a:lumMod val="50000"/>
              </a:schemeClr>
            </a:solidFill>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latin typeface="Times New Roman" panose="02020603050405020304" pitchFamily="18" charset="0"/>
                <a:ea typeface="Cambria" panose="02040503050406030204" pitchFamily="18" charset="0"/>
                <a:cs typeface="Times New Roman" panose="02020603050405020304" pitchFamily="18" charset="0"/>
              </a:rPr>
              <a:t>Контроль работы </a:t>
            </a:r>
            <a:r>
              <a:rPr lang="ru-RU" sz="1600" b="1" dirty="0">
                <a:latin typeface="Times New Roman" panose="02020603050405020304" pitchFamily="18" charset="0"/>
                <a:ea typeface="Cambria" panose="02040503050406030204" pitchFamily="18" charset="0"/>
                <a:cs typeface="Times New Roman" panose="02020603050405020304" pitchFamily="18" charset="0"/>
              </a:rPr>
              <a:t>ведомственных архивов </a:t>
            </a:r>
            <a:r>
              <a:rPr lang="ru-RU" sz="1600" b="1" dirty="0" smtClean="0">
                <a:latin typeface="Times New Roman" panose="02020603050405020304" pitchFamily="18" charset="0"/>
                <a:ea typeface="Cambria" panose="02040503050406030204" pitchFamily="18" charset="0"/>
                <a:cs typeface="Times New Roman" panose="02020603050405020304" pitchFamily="18" charset="0"/>
              </a:rPr>
              <a:t>организаций</a:t>
            </a:r>
            <a:endParaRPr lang="ru-RU" sz="16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5436096" y="1318084"/>
            <a:ext cx="3312368" cy="789035"/>
          </a:xfrm>
          <a:prstGeom prst="rect">
            <a:avLst/>
          </a:prstGeom>
          <a:solidFill>
            <a:schemeClr val="bg2"/>
          </a:solidFill>
          <a:ln>
            <a:solidFill>
              <a:schemeClr val="accent3">
                <a:lumMod val="50000"/>
              </a:schemeClr>
            </a:solidFill>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latin typeface="Times New Roman" panose="02020603050405020304" pitchFamily="18" charset="0"/>
                <a:ea typeface="Cambria" panose="02040503050406030204" pitchFamily="18" charset="0"/>
                <a:cs typeface="Times New Roman" panose="02020603050405020304" pitchFamily="18" charset="0"/>
              </a:rPr>
              <a:t>Методическая помощь ведомственным архивам организаций</a:t>
            </a:r>
            <a:endParaRPr lang="ru-RU" sz="1600" dirty="0">
              <a:latin typeface="Times New Roman" panose="02020603050405020304" pitchFamily="18" charset="0"/>
              <a:cs typeface="Times New Roman" panose="02020603050405020304" pitchFamily="18" charset="0"/>
            </a:endParaRPr>
          </a:p>
        </p:txBody>
      </p:sp>
      <p:sp>
        <p:nvSpPr>
          <p:cNvPr id="15" name="Стрелка вниз 14"/>
          <p:cNvSpPr/>
          <p:nvPr/>
        </p:nvSpPr>
        <p:spPr>
          <a:xfrm>
            <a:off x="5724128" y="2107119"/>
            <a:ext cx="3539144" cy="1607019"/>
          </a:xfrm>
          <a:prstGeom prst="downArrow">
            <a:avLst>
              <a:gd name="adj1" fmla="val 50000"/>
              <a:gd name="adj2" fmla="val 55096"/>
            </a:avLst>
          </a:prstGeom>
          <a:solidFill>
            <a:schemeClr val="accent1">
              <a:lumMod val="20000"/>
              <a:lumOff val="80000"/>
            </a:schemeClr>
          </a:solidFill>
          <a:ln>
            <a:solidFill>
              <a:schemeClr val="accent3">
                <a:lumMod val="75000"/>
              </a:schemeClr>
            </a:solidFill>
          </a:ln>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anose="02020603050405020304" pitchFamily="18" charset="0"/>
                <a:ea typeface="Cambria" panose="02040503050406030204" pitchFamily="18" charset="0"/>
                <a:cs typeface="Times New Roman" panose="02020603050405020304" pitchFamily="18" charset="0"/>
              </a:rPr>
              <a:t>Консультирование работников организаций -источников комплектования </a:t>
            </a:r>
            <a:r>
              <a:rPr lang="ru-RU" b="1" dirty="0" smtClean="0">
                <a:latin typeface="Times New Roman" panose="02020603050405020304" pitchFamily="18" charset="0"/>
                <a:ea typeface="Cambria" panose="02040503050406030204" pitchFamily="18" charset="0"/>
                <a:cs typeface="Times New Roman" panose="02020603050405020304" pitchFamily="18" charset="0"/>
              </a:rPr>
              <a:t>архива  </a:t>
            </a:r>
            <a:endParaRPr lang="ru-RU" dirty="0">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922083" y="4307528"/>
            <a:ext cx="7605593" cy="471832"/>
          </a:xfrm>
          <a:prstGeom prst="roundRect">
            <a:avLst/>
          </a:prstGeom>
          <a:solidFill>
            <a:schemeClr val="accent3">
              <a:lumMod val="40000"/>
              <a:lumOff val="60000"/>
            </a:schemeClr>
          </a:solidFill>
          <a:ln>
            <a:solidFill>
              <a:schemeClr val="accent3">
                <a:lumMod val="50000"/>
              </a:schemeClr>
            </a:solidFill>
          </a:ln>
          <a:scene3d>
            <a:camera prst="orthographicFront"/>
            <a:lightRig rig="threePt" dir="t"/>
          </a:scene3d>
          <a:sp3d>
            <a:bevelT w="101600" prst="ribl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800" b="1" dirty="0" smtClean="0">
                <a:latin typeface="Times New Roman" panose="02020603050405020304" pitchFamily="18" charset="0"/>
                <a:ea typeface="Cambria" panose="02040503050406030204" pitchFamily="18" charset="0"/>
                <a:cs typeface="Times New Roman" panose="02020603050405020304" pitchFamily="18" charset="0"/>
              </a:rPr>
              <a:t>Увеличение фактического </a:t>
            </a:r>
            <a:r>
              <a:rPr lang="ru-RU" sz="1800" b="1" dirty="0">
                <a:latin typeface="Times New Roman" panose="02020603050405020304" pitchFamily="18" charset="0"/>
                <a:ea typeface="Cambria" panose="02040503050406030204" pitchFamily="18" charset="0"/>
                <a:cs typeface="Times New Roman" panose="02020603050405020304" pitchFamily="18" charset="0"/>
              </a:rPr>
              <a:t>количества описанных документов к плановым показателям</a:t>
            </a:r>
            <a:endParaRPr lang="ru-RU" sz="1800" dirty="0">
              <a:latin typeface="Times New Roman" panose="02020603050405020304" pitchFamily="18" charset="0"/>
              <a:cs typeface="Times New Roman" panose="02020603050405020304" pitchFamily="18" charset="0"/>
            </a:endParaRPr>
          </a:p>
        </p:txBody>
      </p:sp>
      <p:sp>
        <p:nvSpPr>
          <p:cNvPr id="16" name="Штриховая стрелка вправо 15"/>
          <p:cNvSpPr/>
          <p:nvPr/>
        </p:nvSpPr>
        <p:spPr>
          <a:xfrm rot="2157829">
            <a:off x="-135449" y="3461333"/>
            <a:ext cx="1488343" cy="1224136"/>
          </a:xfrm>
          <a:prstGeom prst="stripedRightArrow">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Результат</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2630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704857" cy="576063"/>
          </a:xfrm>
        </p:spPr>
        <p:txBody>
          <a:bodyPr>
            <a:noAutofit/>
          </a:bodyPr>
          <a:lstStyle/>
          <a:p>
            <a:r>
              <a:rPr lang="ru-RU" sz="2000" b="1" dirty="0">
                <a:solidFill>
                  <a:srgbClr val="0070C0"/>
                </a:solidFill>
                <a:latin typeface="Times New Roman" panose="02020603050405020304" pitchFamily="18" charset="0"/>
                <a:cs typeface="Times New Roman" panose="02020603050405020304" pitchFamily="18" charset="0"/>
              </a:rPr>
              <a:t>Организационно-методическое руководство </a:t>
            </a:r>
            <a:r>
              <a:rPr lang="ru-RU" sz="2000" b="1" dirty="0" smtClean="0">
                <a:solidFill>
                  <a:srgbClr val="0070C0"/>
                </a:solidFill>
                <a:latin typeface="Times New Roman" panose="02020603050405020304" pitchFamily="18" charset="0"/>
                <a:cs typeface="Times New Roman" panose="02020603050405020304" pitchFamily="18" charset="0"/>
              </a:rPr>
              <a:t> деятельностью </a:t>
            </a:r>
            <a:r>
              <a:rPr lang="ru-RU" sz="2000" b="1" dirty="0">
                <a:solidFill>
                  <a:srgbClr val="0070C0"/>
                </a:solidFill>
                <a:latin typeface="Times New Roman" panose="02020603050405020304" pitchFamily="18" charset="0"/>
                <a:cs typeface="Times New Roman" panose="02020603050405020304" pitchFamily="18" charset="0"/>
              </a:rPr>
              <a:t>архивов организаций</a:t>
            </a:r>
            <a:endParaRPr lang="ru-RU" sz="2000"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55576" y="908720"/>
            <a:ext cx="8064896" cy="2664297"/>
          </a:xfrm>
        </p:spPr>
        <p:txBody>
          <a:bodyPr>
            <a:normAutofit fontScale="70000" lnSpcReduction="20000"/>
          </a:bodyPr>
          <a:lstStyle/>
          <a:p>
            <a:r>
              <a:rPr lang="ru-RU" sz="1800" dirty="0" smtClean="0">
                <a:latin typeface="Times New Roman" panose="02020603050405020304" pitchFamily="18" charset="0"/>
                <a:ea typeface="Cambria" panose="02040503050406030204" pitchFamily="18" charset="0"/>
                <a:cs typeface="Times New Roman" panose="02020603050405020304" pitchFamily="18" charset="0"/>
              </a:rPr>
              <a:t>Осуществляется </a:t>
            </a:r>
            <a:r>
              <a:rPr lang="ru-RU" sz="2100" b="1" dirty="0" smtClean="0">
                <a:latin typeface="Times New Roman" panose="02020603050405020304" pitchFamily="18" charset="0"/>
                <a:ea typeface="Cambria" panose="02040503050406030204" pitchFamily="18" charset="0"/>
                <a:cs typeface="Times New Roman" panose="02020603050405020304" pitchFamily="18" charset="0"/>
              </a:rPr>
              <a:t>взаимодействие </a:t>
            </a:r>
            <a:r>
              <a:rPr lang="ru-RU" sz="2100" b="1" dirty="0">
                <a:latin typeface="Times New Roman" panose="02020603050405020304" pitchFamily="18" charset="0"/>
                <a:ea typeface="Cambria" panose="02040503050406030204" pitchFamily="18" charset="0"/>
                <a:cs typeface="Times New Roman" panose="02020603050405020304" pitchFamily="18" charset="0"/>
              </a:rPr>
              <a:t>с экспертными комиссиями </a:t>
            </a:r>
            <a:r>
              <a:rPr lang="ru-RU" sz="2100" b="1" dirty="0" smtClean="0">
                <a:latin typeface="Times New Roman" panose="02020603050405020304" pitchFamily="18" charset="0"/>
                <a:ea typeface="Cambria" panose="02040503050406030204" pitchFamily="18" charset="0"/>
                <a:cs typeface="Times New Roman" panose="02020603050405020304" pitchFamily="18" charset="0"/>
              </a:rPr>
              <a:t>организаций</a:t>
            </a:r>
            <a:r>
              <a:rPr lang="ru-RU" sz="1800" b="1" dirty="0" smtClean="0">
                <a:latin typeface="Times New Roman" panose="02020603050405020304" pitchFamily="18" charset="0"/>
                <a:ea typeface="Cambria" panose="02040503050406030204" pitchFamily="18" charset="0"/>
                <a:cs typeface="Times New Roman" panose="02020603050405020304" pitchFamily="18" charset="0"/>
              </a:rPr>
              <a:t> </a:t>
            </a:r>
            <a:r>
              <a:rPr lang="ru-RU" sz="1800" dirty="0" smtClean="0">
                <a:latin typeface="Times New Roman" panose="02020603050405020304" pitchFamily="18" charset="0"/>
                <a:ea typeface="Cambria" panose="02040503050406030204" pitchFamily="18" charset="0"/>
                <a:cs typeface="Times New Roman" panose="02020603050405020304" pitchFamily="18" charset="0"/>
              </a:rPr>
              <a:t>с целью проведения </a:t>
            </a:r>
            <a:r>
              <a:rPr lang="ru-RU" sz="2100" b="1" dirty="0" smtClean="0">
                <a:latin typeface="Times New Roman" panose="02020603050405020304" pitchFamily="18" charset="0"/>
                <a:ea typeface="Cambria" panose="02040503050406030204" pitchFamily="18" charset="0"/>
                <a:cs typeface="Times New Roman" panose="02020603050405020304" pitchFamily="18" charset="0"/>
              </a:rPr>
              <a:t>экспертизы ценности документов организаций и недопущению уничтожения документов постоянного срока хранения</a:t>
            </a:r>
            <a:r>
              <a:rPr lang="ru-RU" sz="1800" dirty="0" smtClean="0">
                <a:latin typeface="Times New Roman" panose="02020603050405020304" pitchFamily="18" charset="0"/>
                <a:ea typeface="Cambria" panose="02040503050406030204" pitchFamily="18" charset="0"/>
                <a:cs typeface="Times New Roman" panose="02020603050405020304" pitchFamily="18" charset="0"/>
              </a:rPr>
              <a:t>; </a:t>
            </a:r>
            <a:endParaRPr lang="ru-RU" sz="1800" dirty="0">
              <a:latin typeface="Times New Roman" panose="02020603050405020304" pitchFamily="18" charset="0"/>
              <a:ea typeface="Cambria" panose="02040503050406030204" pitchFamily="18" charset="0"/>
              <a:cs typeface="Times New Roman" panose="02020603050405020304" pitchFamily="18" charset="0"/>
            </a:endParaRPr>
          </a:p>
          <a:p>
            <a:r>
              <a:rPr lang="ru-RU" sz="1800" dirty="0" smtClean="0">
                <a:latin typeface="Times New Roman" panose="02020603050405020304" pitchFamily="18" charset="0"/>
                <a:ea typeface="Cambria" panose="02040503050406030204" pitchFamily="18" charset="0"/>
                <a:cs typeface="Times New Roman" panose="02020603050405020304" pitchFamily="18" charset="0"/>
              </a:rPr>
              <a:t>Проводится </a:t>
            </a:r>
            <a:r>
              <a:rPr lang="ru-RU" sz="2100" b="1" dirty="0" smtClean="0">
                <a:latin typeface="Times New Roman" panose="02020603050405020304" pitchFamily="18" charset="0"/>
                <a:ea typeface="Cambria" panose="02040503050406030204" pitchFamily="18" charset="0"/>
                <a:cs typeface="Times New Roman" panose="02020603050405020304" pitchFamily="18" charset="0"/>
              </a:rPr>
              <a:t>ежегодная </a:t>
            </a:r>
            <a:r>
              <a:rPr lang="ru-RU" sz="2100" b="1" dirty="0">
                <a:latin typeface="Times New Roman" panose="02020603050405020304" pitchFamily="18" charset="0"/>
                <a:ea typeface="Cambria" panose="02040503050406030204" pitchFamily="18" charset="0"/>
                <a:cs typeface="Times New Roman" panose="02020603050405020304" pitchFamily="18" charset="0"/>
              </a:rPr>
              <a:t>паспортизация архивов </a:t>
            </a:r>
            <a:r>
              <a:rPr lang="ru-RU" sz="2100" b="1" dirty="0" smtClean="0">
                <a:latin typeface="Times New Roman" panose="02020603050405020304" pitchFamily="18" charset="0"/>
                <a:ea typeface="Cambria" panose="02040503050406030204" pitchFamily="18" charset="0"/>
                <a:cs typeface="Times New Roman" panose="02020603050405020304" pitchFamily="18" charset="0"/>
              </a:rPr>
              <a:t>организаций - источников комплектования</a:t>
            </a:r>
            <a:endParaRPr lang="ru-RU" sz="1800" b="1" dirty="0" smtClean="0">
              <a:latin typeface="Times New Roman" panose="02020603050405020304" pitchFamily="18" charset="0"/>
              <a:ea typeface="Cambria" panose="02040503050406030204" pitchFamily="18" charset="0"/>
              <a:cs typeface="Times New Roman" panose="02020603050405020304" pitchFamily="18" charset="0"/>
            </a:endParaRPr>
          </a:p>
          <a:p>
            <a:pPr marL="0" indent="0">
              <a:buNone/>
            </a:pPr>
            <a:endParaRPr lang="ru-RU" sz="1800" b="1" dirty="0">
              <a:latin typeface="Times New Roman" panose="02020603050405020304" pitchFamily="18" charset="0"/>
              <a:ea typeface="Cambria" panose="02040503050406030204" pitchFamily="18" charset="0"/>
              <a:cs typeface="Times New Roman" panose="02020603050405020304" pitchFamily="18" charset="0"/>
            </a:endParaRPr>
          </a:p>
          <a:p>
            <a:pPr marL="0" indent="0">
              <a:buNone/>
            </a:pPr>
            <a:endParaRPr lang="ru-RU" sz="1800" b="1" dirty="0" smtClean="0">
              <a:latin typeface="Times New Roman" panose="02020603050405020304" pitchFamily="18" charset="0"/>
              <a:ea typeface="Cambria" panose="02040503050406030204" pitchFamily="18" charset="0"/>
              <a:cs typeface="Times New Roman" panose="02020603050405020304" pitchFamily="18" charset="0"/>
            </a:endParaRPr>
          </a:p>
          <a:p>
            <a:endParaRPr lang="ru-RU" sz="1800" dirty="0" smtClean="0">
              <a:latin typeface="Times New Roman" panose="02020603050405020304" pitchFamily="18" charset="0"/>
              <a:ea typeface="Cambria" panose="02040503050406030204" pitchFamily="18" charset="0"/>
              <a:cs typeface="Times New Roman" panose="02020603050405020304" pitchFamily="18" charset="0"/>
            </a:endParaRPr>
          </a:p>
          <a:p>
            <a:r>
              <a:rPr lang="ru-RU" sz="1800" b="1" dirty="0" smtClean="0">
                <a:latin typeface="Times New Roman" panose="02020603050405020304" pitchFamily="18" charset="0"/>
                <a:ea typeface="Cambria" panose="02040503050406030204" pitchFamily="18" charset="0"/>
                <a:cs typeface="Times New Roman" panose="02020603050405020304" pitchFamily="18" charset="0"/>
              </a:rPr>
              <a:t>Оказывается методическая </a:t>
            </a:r>
            <a:r>
              <a:rPr lang="ru-RU" sz="1800" b="1" dirty="0">
                <a:latin typeface="Times New Roman" panose="02020603050405020304" pitchFamily="18" charset="0"/>
                <a:ea typeface="Cambria" panose="02040503050406030204" pitchFamily="18" charset="0"/>
                <a:cs typeface="Times New Roman" panose="02020603050405020304" pitchFamily="18" charset="0"/>
              </a:rPr>
              <a:t>помощь и </a:t>
            </a:r>
            <a:r>
              <a:rPr lang="ru-RU" sz="1800" b="1" dirty="0" smtClean="0">
                <a:latin typeface="Times New Roman" panose="02020603050405020304" pitchFamily="18" charset="0"/>
                <a:ea typeface="Cambria" panose="02040503050406030204" pitchFamily="18" charset="0"/>
                <a:cs typeface="Times New Roman" panose="02020603050405020304" pitchFamily="18" charset="0"/>
              </a:rPr>
              <a:t>практическая подготовка </a:t>
            </a:r>
            <a:r>
              <a:rPr lang="ru-RU" sz="1800" b="1" dirty="0">
                <a:latin typeface="Times New Roman" panose="02020603050405020304" pitchFamily="18" charset="0"/>
                <a:ea typeface="Cambria" panose="02040503050406030204" pitchFamily="18" charset="0"/>
                <a:cs typeface="Times New Roman" panose="02020603050405020304" pitchFamily="18" charset="0"/>
              </a:rPr>
              <a:t>к утверждению ЭПК Департамента Смоленской области по культуре </a:t>
            </a:r>
            <a:r>
              <a:rPr lang="ru-RU" sz="1800" dirty="0" smtClean="0">
                <a:latin typeface="Times New Roman" panose="02020603050405020304" pitchFamily="18" charset="0"/>
                <a:ea typeface="Cambria" panose="02040503050406030204" pitchFamily="18" charset="0"/>
                <a:cs typeface="Times New Roman" panose="02020603050405020304" pitchFamily="18" charset="0"/>
              </a:rPr>
              <a:t>годовых разделов </a:t>
            </a:r>
            <a:r>
              <a:rPr lang="ru-RU" sz="1800" dirty="0">
                <a:latin typeface="Times New Roman" panose="02020603050405020304" pitchFamily="18" charset="0"/>
                <a:ea typeface="Cambria" panose="02040503050406030204" pitchFamily="18" charset="0"/>
                <a:cs typeface="Times New Roman" panose="02020603050405020304" pitchFamily="18" charset="0"/>
              </a:rPr>
              <a:t>описей дел, документов постоянного хранения, описей дел по личному </a:t>
            </a:r>
            <a:r>
              <a:rPr lang="ru-RU" sz="1800" dirty="0" smtClean="0">
                <a:latin typeface="Times New Roman" panose="02020603050405020304" pitchFamily="18" charset="0"/>
                <a:ea typeface="Cambria" panose="02040503050406030204" pitchFamily="18" charset="0"/>
                <a:cs typeface="Times New Roman" panose="02020603050405020304" pitchFamily="18" charset="0"/>
              </a:rPr>
              <a:t>составу, номенклатур дел.</a:t>
            </a:r>
            <a:endParaRPr lang="ru-RU" sz="1600" b="1" dirty="0" smtClean="0">
              <a:latin typeface="Cambria" panose="02040503050406030204" pitchFamily="18" charset="0"/>
              <a:ea typeface="Cambria" panose="02040503050406030204" pitchFamily="18" charset="0"/>
            </a:endParaRPr>
          </a:p>
        </p:txBody>
      </p:sp>
      <p:pic>
        <p:nvPicPr>
          <p:cNvPr id="5" name="Picture 2" descr="2 таблиц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3494714"/>
            <a:ext cx="4176464" cy="2781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Загнутый угол 3"/>
          <p:cNvSpPr/>
          <p:nvPr/>
        </p:nvSpPr>
        <p:spPr>
          <a:xfrm>
            <a:off x="2699792" y="1988840"/>
            <a:ext cx="5781308" cy="720080"/>
          </a:xfrm>
          <a:prstGeom prst="foldedCorner">
            <a:avLst/>
          </a:prstGeom>
          <a:solidFill>
            <a:schemeClr val="bg2"/>
          </a:solidFill>
          <a:ln>
            <a:solidFill>
              <a:schemeClr val="accent3">
                <a:lumMod val="50000"/>
              </a:schemeClr>
            </a:solidFill>
          </a:ln>
          <a:effectLst>
            <a:glow rad="63500">
              <a:schemeClr val="accent4">
                <a:satMod val="175000"/>
                <a:alpha val="40000"/>
              </a:schemeClr>
            </a:glow>
            <a:softEdge rad="12700"/>
          </a:effectLst>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latin typeface="Times New Roman" panose="02020603050405020304" pitchFamily="18" charset="0"/>
                <a:ea typeface="Cambria" panose="02040503050406030204" pitchFamily="18" charset="0"/>
                <a:cs typeface="Times New Roman" panose="02020603050405020304" pitchFamily="18" charset="0"/>
              </a:rPr>
              <a:t>По Памятке по </a:t>
            </a:r>
            <a:r>
              <a:rPr lang="ru-RU" b="1" dirty="0">
                <a:latin typeface="Times New Roman" panose="02020603050405020304" pitchFamily="18" charset="0"/>
                <a:ea typeface="Cambria" panose="02040503050406030204" pitchFamily="18" charset="0"/>
                <a:cs typeface="Times New Roman" panose="02020603050405020304" pitchFamily="18" charset="0"/>
              </a:rPr>
              <a:t>заполнению статистической формы паспорта ведомственного </a:t>
            </a:r>
            <a:r>
              <a:rPr lang="ru-RU" b="1" dirty="0" smtClean="0">
                <a:latin typeface="Times New Roman" panose="02020603050405020304" pitchFamily="18" charset="0"/>
                <a:ea typeface="Cambria" panose="02040503050406030204" pitchFamily="18" charset="0"/>
                <a:cs typeface="Times New Roman" panose="02020603050405020304" pitchFamily="18" charset="0"/>
              </a:rPr>
              <a:t>архива, разработанной </a:t>
            </a:r>
            <a:r>
              <a:rPr lang="ru-RU" dirty="0" smtClean="0">
                <a:latin typeface="Times New Roman" panose="02020603050405020304" pitchFamily="18" charset="0"/>
                <a:ea typeface="Cambria" panose="02040503050406030204" pitchFamily="18" charset="0"/>
                <a:cs typeface="Times New Roman" panose="02020603050405020304" pitchFamily="18" charset="0"/>
              </a:rPr>
              <a:t>Поповой </a:t>
            </a:r>
            <a:r>
              <a:rPr lang="ru-RU" dirty="0">
                <a:latin typeface="Times New Roman" panose="02020603050405020304" pitchFamily="18" charset="0"/>
                <a:ea typeface="Cambria" panose="02040503050406030204" pitchFamily="18" charset="0"/>
                <a:cs typeface="Times New Roman" panose="02020603050405020304" pitchFamily="18" charset="0"/>
              </a:rPr>
              <a:t>С.О. </a:t>
            </a:r>
            <a:endParaRPr lang="ru-RU"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 name="Содержимое 4" descr="IMG_4164.JPG"/>
          <p:cNvPicPr>
            <a:picLocks noChangeAspect="1"/>
          </p:cNvPicPr>
          <p:nvPr/>
        </p:nvPicPr>
        <p:blipFill>
          <a:blip r:embed="rId3" cstate="print"/>
          <a:srcRect/>
          <a:stretch>
            <a:fillRect/>
          </a:stretch>
        </p:blipFill>
        <p:spPr>
          <a:xfrm>
            <a:off x="449322" y="3862207"/>
            <a:ext cx="3757111" cy="2427848"/>
          </a:xfrm>
          <a:prstGeom prst="rect">
            <a:avLst/>
          </a:prstGeom>
        </p:spPr>
      </p:pic>
      <p:sp>
        <p:nvSpPr>
          <p:cNvPr id="6" name="TextBox 5"/>
          <p:cNvSpPr txBox="1"/>
          <p:nvPr/>
        </p:nvSpPr>
        <p:spPr>
          <a:xfrm>
            <a:off x="1835695" y="5871771"/>
            <a:ext cx="2200491" cy="246221"/>
          </a:xfrm>
          <a:prstGeom prst="rect">
            <a:avLst/>
          </a:prstGeom>
          <a:noFill/>
        </p:spPr>
        <p:txBody>
          <a:bodyPr wrap="square" rtlCol="0">
            <a:spAutoFit/>
          </a:bodyPr>
          <a:lstStyle/>
          <a:p>
            <a:pPr algn="r"/>
            <a:r>
              <a:rPr lang="ru-RU" sz="1000" b="1" dirty="0" smtClean="0">
                <a:solidFill>
                  <a:schemeClr val="accent4">
                    <a:lumMod val="75000"/>
                  </a:schemeClr>
                </a:solidFill>
                <a:latin typeface="Times New Roman" panose="02020603050405020304" pitchFamily="18" charset="0"/>
                <a:cs typeface="Times New Roman" panose="02020603050405020304" pitchFamily="18" charset="0"/>
              </a:rPr>
              <a:t>Клавдия Михайловна Осипова  </a:t>
            </a:r>
            <a:r>
              <a:rPr lang="ru-RU" sz="1000" b="1" dirty="0" smtClean="0">
                <a:latin typeface="Times New Roman" panose="02020603050405020304" pitchFamily="18" charset="0"/>
                <a:cs typeface="Times New Roman" panose="02020603050405020304" pitchFamily="18" charset="0"/>
              </a:rPr>
              <a:t>                                       </a:t>
            </a:r>
            <a:endParaRPr lang="ru-RU" sz="1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0736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5" y="332657"/>
            <a:ext cx="7632848" cy="576063"/>
          </a:xfrm>
        </p:spPr>
        <p:txBody>
          <a:bodyPr>
            <a:noAutofit/>
          </a:bodyPr>
          <a:lstStyle/>
          <a:p>
            <a:r>
              <a:rPr lang="ru-RU" sz="2000" b="1" dirty="0">
                <a:solidFill>
                  <a:srgbClr val="0070C0"/>
                </a:solidFill>
                <a:latin typeface="Times New Roman" panose="02020603050405020304" pitchFamily="18" charset="0"/>
                <a:cs typeface="Times New Roman" panose="02020603050405020304" pitchFamily="18" charset="0"/>
              </a:rPr>
              <a:t>Организационно-методическое руководство  деятельности архивов организаций</a:t>
            </a:r>
            <a:endParaRPr lang="ru-RU" sz="2000" dirty="0">
              <a:solidFill>
                <a:srgbClr val="0070C0"/>
              </a:solidFill>
            </a:endParaRPr>
          </a:p>
        </p:txBody>
      </p:sp>
      <p:sp>
        <p:nvSpPr>
          <p:cNvPr id="3" name="Объект 2"/>
          <p:cNvSpPr>
            <a:spLocks noGrp="1"/>
          </p:cNvSpPr>
          <p:nvPr>
            <p:ph idx="1"/>
          </p:nvPr>
        </p:nvSpPr>
        <p:spPr>
          <a:xfrm>
            <a:off x="890375" y="1880828"/>
            <a:ext cx="8001348" cy="2952328"/>
          </a:xfrm>
        </p:spPr>
        <p:txBody>
          <a:bodyPr>
            <a:normAutofit/>
          </a:bodyPr>
          <a:lstStyle/>
          <a:p>
            <a:endParaRPr lang="ru-RU" sz="18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074" name="Picture 2" descr="таблица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52635" y="4304802"/>
            <a:ext cx="3960440" cy="245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Скругленный прямоугольник 6"/>
          <p:cNvSpPr/>
          <p:nvPr/>
        </p:nvSpPr>
        <p:spPr>
          <a:xfrm>
            <a:off x="4902938" y="3570115"/>
            <a:ext cx="3960440" cy="660267"/>
          </a:xfrm>
          <a:prstGeom prst="roundRect">
            <a:avLst/>
          </a:prstGeom>
          <a:solidFill>
            <a:schemeClr val="accent3">
              <a:lumMod val="40000"/>
              <a:lumOff val="60000"/>
            </a:schemeClr>
          </a:solidFill>
          <a:ln>
            <a:solidFill>
              <a:schemeClr val="accent3">
                <a:lumMod val="50000"/>
              </a:schemeClr>
            </a:solidFill>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Стабильное превышение плановых показателей</a:t>
            </a:r>
            <a:endParaRPr lang="ru-RU" sz="1600" b="1"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267337" y="3011144"/>
            <a:ext cx="3224319" cy="2427139"/>
          </a:xfrm>
          <a:prstGeom prst="roundRect">
            <a:avLst/>
          </a:prstGeom>
          <a:solidFill>
            <a:schemeClr val="tx2">
              <a:lumMod val="10000"/>
              <a:lumOff val="90000"/>
            </a:schemeClr>
          </a:solidFill>
          <a:ln>
            <a:solidFill>
              <a:schemeClr val="accent3">
                <a:lumMod val="50000"/>
              </a:schemeClr>
            </a:solidFill>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latin typeface="Times New Roman" panose="02020603050405020304" pitchFamily="18" charset="0"/>
                <a:ea typeface="Cambria" panose="02040503050406030204" pitchFamily="18" charset="0"/>
                <a:cs typeface="Times New Roman" panose="02020603050405020304" pitchFamily="18" charset="0"/>
              </a:rPr>
              <a:t>В случае возникновения </a:t>
            </a:r>
            <a:r>
              <a:rPr lang="ru-RU" b="1" dirty="0" smtClean="0">
                <a:latin typeface="Times New Roman" panose="02020603050405020304" pitchFamily="18" charset="0"/>
                <a:ea typeface="Cambria" panose="02040503050406030204" pitchFamily="18" charset="0"/>
                <a:cs typeface="Times New Roman" panose="02020603050405020304" pitchFamily="18" charset="0"/>
              </a:rPr>
              <a:t>угрозы </a:t>
            </a:r>
            <a:r>
              <a:rPr lang="ru-RU" b="1" dirty="0">
                <a:latin typeface="Times New Roman" panose="02020603050405020304" pitchFamily="18" charset="0"/>
                <a:ea typeface="Cambria" panose="02040503050406030204" pitchFamily="18" charset="0"/>
                <a:cs typeface="Times New Roman" panose="02020603050405020304" pitchFamily="18" charset="0"/>
              </a:rPr>
              <a:t>утраты документов</a:t>
            </a:r>
            <a:r>
              <a:rPr lang="ru-RU" dirty="0">
                <a:latin typeface="Times New Roman" panose="02020603050405020304" pitchFamily="18" charset="0"/>
                <a:ea typeface="Cambria" panose="02040503050406030204" pitchFamily="18" charset="0"/>
                <a:cs typeface="Times New Roman" panose="02020603050405020304" pitchFamily="18" charset="0"/>
              </a:rPr>
              <a:t>, сотрудники архивного отдела </a:t>
            </a:r>
            <a:r>
              <a:rPr lang="ru-RU" b="1" dirty="0">
                <a:latin typeface="Times New Roman" panose="02020603050405020304" pitchFamily="18" charset="0"/>
                <a:ea typeface="Cambria" panose="02040503050406030204" pitchFamily="18" charset="0"/>
                <a:cs typeface="Times New Roman" panose="02020603050405020304" pitchFamily="18" charset="0"/>
              </a:rPr>
              <a:t>изымают</a:t>
            </a:r>
            <a:r>
              <a:rPr lang="ru-RU" dirty="0">
                <a:latin typeface="Times New Roman" panose="02020603050405020304" pitchFamily="18" charset="0"/>
                <a:ea typeface="Cambria" panose="02040503050406030204" pitchFamily="18" charset="0"/>
                <a:cs typeface="Times New Roman" panose="02020603050405020304" pitchFamily="18" charset="0"/>
              </a:rPr>
              <a:t> имеющуюся документацию </a:t>
            </a:r>
            <a:r>
              <a:rPr lang="ru-RU" b="1" dirty="0">
                <a:latin typeface="Times New Roman" panose="02020603050405020304" pitchFamily="18" charset="0"/>
                <a:ea typeface="Cambria" panose="02040503050406030204" pitchFamily="18" charset="0"/>
                <a:cs typeface="Times New Roman" panose="02020603050405020304" pitchFamily="18" charset="0"/>
              </a:rPr>
              <a:t>и проводят ее обработку, упорядочение и описание своими </a:t>
            </a:r>
            <a:r>
              <a:rPr lang="ru-RU" b="1" dirty="0" smtClean="0">
                <a:latin typeface="Times New Roman" panose="02020603050405020304" pitchFamily="18" charset="0"/>
                <a:ea typeface="Cambria" panose="02040503050406030204" pitchFamily="18" charset="0"/>
                <a:cs typeface="Times New Roman" panose="02020603050405020304" pitchFamily="18" charset="0"/>
              </a:rPr>
              <a:t>силами</a:t>
            </a:r>
            <a:r>
              <a:rPr lang="ru-RU" dirty="0" smtClean="0">
                <a:latin typeface="Times New Roman" panose="02020603050405020304" pitchFamily="18" charset="0"/>
                <a:ea typeface="Cambria" panose="02040503050406030204" pitchFamily="18" charset="0"/>
                <a:cs typeface="Times New Roman" panose="02020603050405020304" pitchFamily="18" charset="0"/>
              </a:rPr>
              <a:t> (</a:t>
            </a:r>
            <a:r>
              <a:rPr lang="ru-RU"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документация ОАО «Гагаринское управление механизации»  в 2019 </a:t>
            </a:r>
            <a:r>
              <a:rPr lang="ru-RU"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г.).</a:t>
            </a:r>
            <a:endParaRPr lang="ru-RU" dirty="0"/>
          </a:p>
        </p:txBody>
      </p:sp>
      <p:sp>
        <p:nvSpPr>
          <p:cNvPr id="9" name="Скругленный прямоугольник 8"/>
          <p:cNvSpPr/>
          <p:nvPr/>
        </p:nvSpPr>
        <p:spPr>
          <a:xfrm>
            <a:off x="475341" y="1880822"/>
            <a:ext cx="2808312" cy="1135360"/>
          </a:xfrm>
          <a:prstGeom prst="roundRect">
            <a:avLst/>
          </a:prstGeom>
          <a:solidFill>
            <a:schemeClr val="tx2">
              <a:lumMod val="10000"/>
              <a:lumOff val="90000"/>
            </a:schemeClr>
          </a:solidFill>
          <a:ln>
            <a:solidFill>
              <a:schemeClr val="accent3">
                <a:lumMod val="50000"/>
              </a:schemeClr>
            </a:solidFill>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anose="02020603050405020304" pitchFamily="18" charset="0"/>
                <a:ea typeface="Cambria" panose="02040503050406030204" pitchFamily="18" charset="0"/>
                <a:cs typeface="Times New Roman" panose="02020603050405020304" pitchFamily="18" charset="0"/>
              </a:rPr>
              <a:t>индивидуальные консультации </a:t>
            </a:r>
            <a:r>
              <a:rPr lang="ru-RU" dirty="0">
                <a:latin typeface="Times New Roman" panose="02020603050405020304" pitchFamily="18" charset="0"/>
                <a:ea typeface="Cambria" panose="02040503050406030204" pitchFamily="18" charset="0"/>
                <a:cs typeface="Times New Roman" panose="02020603050405020304" pitchFamily="18" charset="0"/>
              </a:rPr>
              <a:t>сотрудников ликвидирующихся </a:t>
            </a:r>
            <a:r>
              <a:rPr lang="ru-RU" dirty="0" smtClean="0">
                <a:latin typeface="Times New Roman" panose="02020603050405020304" pitchFamily="18" charset="0"/>
                <a:ea typeface="Cambria" panose="02040503050406030204" pitchFamily="18" charset="0"/>
                <a:cs typeface="Times New Roman" panose="02020603050405020304" pitchFamily="18" charset="0"/>
              </a:rPr>
              <a:t>организаций.</a:t>
            </a:r>
            <a:endParaRPr lang="ru-RU" dirty="0">
              <a:latin typeface="Times New Roman" panose="02020603050405020304" pitchFamily="18" charset="0"/>
              <a:ea typeface="Cambria" panose="02040503050406030204" pitchFamily="18" charset="0"/>
              <a:cs typeface="Times New Roman" panose="02020603050405020304" pitchFamily="18" charset="0"/>
            </a:endParaRPr>
          </a:p>
          <a:p>
            <a:pPr algn="ctr"/>
            <a:endParaRPr lang="ru-RU" dirty="0"/>
          </a:p>
        </p:txBody>
      </p:sp>
      <p:sp>
        <p:nvSpPr>
          <p:cNvPr id="10" name="Скругленный прямоугольник 9"/>
          <p:cNvSpPr/>
          <p:nvPr/>
        </p:nvSpPr>
        <p:spPr>
          <a:xfrm>
            <a:off x="6452005" y="2421032"/>
            <a:ext cx="2306085" cy="914400"/>
          </a:xfrm>
          <a:prstGeom prst="roundRect">
            <a:avLst/>
          </a:prstGeom>
          <a:solidFill>
            <a:schemeClr val="tx2">
              <a:lumMod val="10000"/>
              <a:lumOff val="90000"/>
            </a:schemeClr>
          </a:solidFill>
          <a:ln>
            <a:solidFill>
              <a:schemeClr val="accent3">
                <a:lumMod val="50000"/>
              </a:schemeClr>
            </a:solidFill>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anose="02020603050405020304" pitchFamily="18" charset="0"/>
                <a:ea typeface="Cambria" panose="02040503050406030204" pitchFamily="18" charset="0"/>
                <a:cs typeface="Times New Roman" panose="02020603050405020304" pitchFamily="18" charset="0"/>
              </a:rPr>
              <a:t>с Гагаринской межрайонной прокуратурой</a:t>
            </a:r>
            <a:endParaRPr lang="ru-RU" b="1" dirty="0"/>
          </a:p>
        </p:txBody>
      </p:sp>
      <p:sp>
        <p:nvSpPr>
          <p:cNvPr id="11" name="Скругленный прямоугольник 10"/>
          <p:cNvSpPr/>
          <p:nvPr/>
        </p:nvSpPr>
        <p:spPr>
          <a:xfrm>
            <a:off x="6443939" y="1933103"/>
            <a:ext cx="2314151" cy="375093"/>
          </a:xfrm>
          <a:prstGeom prst="roundRect">
            <a:avLst/>
          </a:prstGeom>
          <a:solidFill>
            <a:schemeClr val="tx2">
              <a:lumMod val="10000"/>
              <a:lumOff val="90000"/>
            </a:schemeClr>
          </a:solidFill>
          <a:ln>
            <a:solidFill>
              <a:schemeClr val="accent3">
                <a:lumMod val="50000"/>
              </a:schemeClr>
            </a:solidFill>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anose="02020603050405020304" pitchFamily="18" charset="0"/>
                <a:ea typeface="Cambria" panose="02040503050406030204" pitchFamily="18" charset="0"/>
                <a:cs typeface="Times New Roman" panose="02020603050405020304" pitchFamily="18" charset="0"/>
              </a:rPr>
              <a:t>с налоговыми </a:t>
            </a:r>
            <a:r>
              <a:rPr lang="ru-RU" b="1" dirty="0">
                <a:latin typeface="Times New Roman" panose="02020603050405020304" pitchFamily="18" charset="0"/>
                <a:ea typeface="Cambria" panose="02040503050406030204" pitchFamily="18" charset="0"/>
                <a:cs typeface="Times New Roman" panose="02020603050405020304" pitchFamily="18" charset="0"/>
              </a:rPr>
              <a:t>органами</a:t>
            </a:r>
            <a:endParaRPr lang="ru-RU" b="1" dirty="0"/>
          </a:p>
        </p:txBody>
      </p:sp>
      <p:sp>
        <p:nvSpPr>
          <p:cNvPr id="12" name="Скругленный прямоугольник 11"/>
          <p:cNvSpPr/>
          <p:nvPr/>
        </p:nvSpPr>
        <p:spPr>
          <a:xfrm>
            <a:off x="3283653" y="1772816"/>
            <a:ext cx="3168352" cy="1593670"/>
          </a:xfrm>
          <a:prstGeom prst="roundRect">
            <a:avLst/>
          </a:prstGeom>
          <a:solidFill>
            <a:schemeClr val="bg2">
              <a:lumMod val="90000"/>
            </a:schemeClr>
          </a:solidFill>
          <a:ln>
            <a:solidFill>
              <a:schemeClr val="accent3">
                <a:lumMod val="50000"/>
              </a:schemeClr>
            </a:solidFill>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Взаимодействие</a:t>
            </a:r>
            <a:r>
              <a:rPr lang="ru-RU"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ea typeface="Cambria" panose="02040503050406030204" pitchFamily="18" charset="0"/>
                <a:cs typeface="Times New Roman" panose="02020603050405020304" pitchFamily="18" charset="0"/>
              </a:rPr>
              <a:t>по </a:t>
            </a:r>
            <a:r>
              <a:rPr lang="ru-RU" dirty="0">
                <a:latin typeface="Times New Roman" panose="02020603050405020304" pitchFamily="18" charset="0"/>
                <a:ea typeface="Cambria" panose="02040503050406030204" pitchFamily="18" charset="0"/>
                <a:cs typeface="Times New Roman" panose="02020603050405020304" pitchFamily="18" charset="0"/>
              </a:rPr>
              <a:t>вопросу сохранности этих документов, своевременному упорядочению, описанию и передаче их на архивное хранение, а так же побуждению конкурсных управляющих к организации данного вида работ.</a:t>
            </a:r>
            <a:endParaRPr lang="ru-RU"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1331640" y="1002432"/>
            <a:ext cx="7128792" cy="770384"/>
          </a:xfrm>
          <a:prstGeom prst="roundRect">
            <a:avLst/>
          </a:prstGeom>
          <a:solidFill>
            <a:schemeClr val="accent3">
              <a:lumMod val="20000"/>
              <a:lumOff val="80000"/>
            </a:schemeClr>
          </a:solidFill>
          <a:ln>
            <a:solidFill>
              <a:schemeClr val="accent3">
                <a:lumMod val="50000"/>
              </a:schemeClr>
            </a:solidFill>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latin typeface="Times New Roman" panose="02020603050405020304" pitchFamily="18" charset="0"/>
                <a:ea typeface="Cambria" panose="02040503050406030204" pitchFamily="18" charset="0"/>
                <a:cs typeface="Times New Roman" panose="02020603050405020304" pitchFamily="18" charset="0"/>
              </a:rPr>
              <a:t>Недопущение утраты </a:t>
            </a:r>
            <a:r>
              <a:rPr lang="ru-RU" sz="1600" b="1" dirty="0">
                <a:latin typeface="Times New Roman" panose="02020603050405020304" pitchFamily="18" charset="0"/>
                <a:ea typeface="Cambria" panose="02040503050406030204" pitchFamily="18" charset="0"/>
                <a:cs typeface="Times New Roman" panose="02020603050405020304" pitchFamily="18" charset="0"/>
              </a:rPr>
              <a:t>документов по личному составу ликвидирующихся организаций и организаций, находящихся в стадии банкротства</a:t>
            </a:r>
            <a:endParaRPr lang="ru-RU" sz="1600" dirty="0"/>
          </a:p>
        </p:txBody>
      </p:sp>
      <p:sp>
        <p:nvSpPr>
          <p:cNvPr id="15" name="Штриховая стрелка вправо 14"/>
          <p:cNvSpPr/>
          <p:nvPr/>
        </p:nvSpPr>
        <p:spPr>
          <a:xfrm rot="1174160">
            <a:off x="3533345" y="3324474"/>
            <a:ext cx="1438580" cy="687747"/>
          </a:xfrm>
          <a:prstGeom prst="stripedRightArrow">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Результат</a:t>
            </a:r>
            <a:endParaRPr lang="ru-RU"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7" y="5271519"/>
            <a:ext cx="2576247" cy="14847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043607" y="6466836"/>
            <a:ext cx="2272089" cy="246221"/>
          </a:xfrm>
          <a:prstGeom prst="rect">
            <a:avLst/>
          </a:prstGeom>
          <a:noFill/>
        </p:spPr>
        <p:txBody>
          <a:bodyPr wrap="square" rtlCol="0">
            <a:spAutoFit/>
          </a:bodyPr>
          <a:lstStyle/>
          <a:p>
            <a:r>
              <a:rPr lang="ru-RU" sz="1000" b="1" dirty="0" smtClean="0">
                <a:solidFill>
                  <a:schemeClr val="accent4">
                    <a:lumMod val="75000"/>
                  </a:schemeClr>
                </a:solidFill>
                <a:latin typeface="Times New Roman" panose="02020603050405020304" pitchFamily="18" charset="0"/>
                <a:cs typeface="Times New Roman" panose="02020603050405020304" pitchFamily="18" charset="0"/>
              </a:rPr>
              <a:t>Елена Леонидовна Новохатская</a:t>
            </a:r>
            <a:endParaRPr lang="ru-RU" sz="10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2721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7776863" cy="792087"/>
          </a:xfrm>
        </p:spPr>
        <p:txBody>
          <a:bodyPr>
            <a:noAutofit/>
          </a:bodyPr>
          <a:lstStyle/>
          <a:p>
            <a:r>
              <a:rPr lang="ru-RU" sz="2000" b="1" dirty="0" smtClean="0">
                <a:solidFill>
                  <a:srgbClr val="0070C0"/>
                </a:solidFill>
              </a:rPr>
              <a:t>Предоставление гражданам и организациям архивной информации</a:t>
            </a:r>
            <a:endParaRPr lang="ru-RU" sz="2000" dirty="0">
              <a:solidFill>
                <a:srgbClr val="0070C0"/>
              </a:solidFill>
            </a:endParaRPr>
          </a:p>
        </p:txBody>
      </p:sp>
      <p:sp>
        <p:nvSpPr>
          <p:cNvPr id="3" name="Объект 2"/>
          <p:cNvSpPr>
            <a:spLocks noGrp="1"/>
          </p:cNvSpPr>
          <p:nvPr>
            <p:ph idx="1"/>
          </p:nvPr>
        </p:nvSpPr>
        <p:spPr>
          <a:xfrm>
            <a:off x="1547664" y="1395860"/>
            <a:ext cx="4392488" cy="1656184"/>
          </a:xfrm>
        </p:spPr>
        <p:txBody>
          <a:bodyPr>
            <a:noAutofit/>
          </a:bodyPr>
          <a:lstStyle/>
          <a:p>
            <a:pPr marL="0" indent="0">
              <a:spcBef>
                <a:spcPts val="0"/>
              </a:spcBef>
              <a:spcAft>
                <a:spcPts val="0"/>
              </a:spcAft>
              <a:buNone/>
            </a:pPr>
            <a:endParaRPr lang="ru-RU" sz="1200" b="1" dirty="0">
              <a:latin typeface="Times New Roman" pitchFamily="18" charset="0"/>
              <a:ea typeface="Cambria" panose="02040503050406030204" pitchFamily="18" charset="0"/>
              <a:cs typeface="Times New Roman" pitchFamily="18" charset="0"/>
            </a:endParaRPr>
          </a:p>
        </p:txBody>
      </p:sp>
      <p:pic>
        <p:nvPicPr>
          <p:cNvPr id="5" name="Содержимое 4" descr="IMG_4122.JPG"/>
          <p:cNvPicPr>
            <a:picLocks noChangeAspect="1"/>
          </p:cNvPicPr>
          <p:nvPr/>
        </p:nvPicPr>
        <p:blipFill>
          <a:blip r:embed="rId2" cstate="print"/>
          <a:stretch>
            <a:fillRect/>
          </a:stretch>
        </p:blipFill>
        <p:spPr>
          <a:xfrm>
            <a:off x="5508104" y="4153164"/>
            <a:ext cx="3168352" cy="2362981"/>
          </a:xfrm>
          <a:prstGeom prst="rect">
            <a:avLst/>
          </a:prstGeom>
        </p:spPr>
      </p:pic>
      <p:sp>
        <p:nvSpPr>
          <p:cNvPr id="4" name="Скругленный прямоугольник 3"/>
          <p:cNvSpPr/>
          <p:nvPr/>
        </p:nvSpPr>
        <p:spPr>
          <a:xfrm>
            <a:off x="2195736" y="729349"/>
            <a:ext cx="5472608" cy="457200"/>
          </a:xfrm>
          <a:prstGeom prst="roundRect">
            <a:avLst/>
          </a:prstGeom>
          <a:solidFill>
            <a:schemeClr val="accent3">
              <a:lumMod val="20000"/>
              <a:lumOff val="80000"/>
            </a:schemeClr>
          </a:solidFill>
          <a:ln>
            <a:solidFill>
              <a:schemeClr val="accent3">
                <a:lumMod val="50000"/>
              </a:schemeClr>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Использование электронных ресурсов</a:t>
            </a:r>
            <a:endParaRPr lang="ru-RU" sz="1600" b="1"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99554" y="1316760"/>
            <a:ext cx="8496944" cy="576064"/>
          </a:xfrm>
          <a:prstGeom prst="roundRect">
            <a:avLst/>
          </a:prstGeom>
          <a:solidFill>
            <a:schemeClr val="bg2"/>
          </a:solidFill>
          <a:ln>
            <a:solidFill>
              <a:schemeClr val="accent3">
                <a:lumMod val="50000"/>
              </a:schemeClr>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latin typeface="Times New Roman" pitchFamily="18" charset="0"/>
                <a:ea typeface="Cambria" panose="02040503050406030204" pitchFamily="18" charset="0"/>
                <a:cs typeface="Times New Roman" pitchFamily="18" charset="0"/>
              </a:rPr>
              <a:t>С 2017 года в рамках реализации муниципальной программы   осуществляется </a:t>
            </a:r>
            <a:r>
              <a:rPr lang="ru-RU" b="1" dirty="0">
                <a:latin typeface="Times New Roman" pitchFamily="18" charset="0"/>
                <a:ea typeface="Cambria" panose="02040503050406030204" pitchFamily="18" charset="0"/>
                <a:cs typeface="Times New Roman" pitchFamily="18" charset="0"/>
              </a:rPr>
              <a:t>электронное взаимодействие с  отделением Пенсионного фонда  в Гагаринском районе</a:t>
            </a:r>
            <a:r>
              <a:rPr lang="ru-RU" dirty="0">
                <a:latin typeface="Times New Roman" pitchFamily="18" charset="0"/>
                <a:ea typeface="Cambria" panose="02040503050406030204" pitchFamily="18" charset="0"/>
                <a:cs typeface="Times New Roman" pitchFamily="18" charset="0"/>
              </a:rPr>
              <a:t>. </a:t>
            </a:r>
            <a:endParaRPr lang="ru-RU" dirty="0"/>
          </a:p>
        </p:txBody>
      </p:sp>
      <p:sp>
        <p:nvSpPr>
          <p:cNvPr id="9" name="Скругленный прямоугольник 8"/>
          <p:cNvSpPr/>
          <p:nvPr/>
        </p:nvSpPr>
        <p:spPr>
          <a:xfrm>
            <a:off x="431530" y="4028555"/>
            <a:ext cx="4824536" cy="2612198"/>
          </a:xfrm>
          <a:prstGeom prst="roundRect">
            <a:avLst/>
          </a:prstGeom>
          <a:solidFill>
            <a:schemeClr val="accent3">
              <a:lumMod val="40000"/>
              <a:lumOff val="60000"/>
            </a:schemeClr>
          </a:solidFill>
          <a:ln>
            <a:solidFill>
              <a:schemeClr val="accent3">
                <a:lumMod val="50000"/>
              </a:schemeClr>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Arial" panose="020B0604020202020204" pitchFamily="34" charset="0"/>
              <a:buChar char="•"/>
            </a:pPr>
            <a:r>
              <a:rPr lang="ru-RU" sz="1600" b="1" dirty="0" smtClean="0">
                <a:solidFill>
                  <a:schemeClr val="tx1">
                    <a:lumMod val="95000"/>
                    <a:lumOff val="5000"/>
                  </a:schemeClr>
                </a:solidFill>
                <a:latin typeface="Times New Roman" pitchFamily="18" charset="0"/>
                <a:ea typeface="Cambria" panose="02040503050406030204" pitchFamily="18" charset="0"/>
                <a:cs typeface="Times New Roman" pitchFamily="18" charset="0"/>
              </a:rPr>
              <a:t>Сокращены сроки </a:t>
            </a:r>
            <a:r>
              <a:rPr lang="ru-RU" sz="1600" b="1" dirty="0">
                <a:solidFill>
                  <a:schemeClr val="tx1">
                    <a:lumMod val="95000"/>
                    <a:lumOff val="5000"/>
                  </a:schemeClr>
                </a:solidFill>
                <a:latin typeface="Times New Roman" pitchFamily="18" charset="0"/>
                <a:ea typeface="Cambria" panose="02040503050406030204" pitchFamily="18" charset="0"/>
                <a:cs typeface="Times New Roman" pitchFamily="18" charset="0"/>
              </a:rPr>
              <a:t>предоставления  </a:t>
            </a:r>
            <a:r>
              <a:rPr lang="ru-RU" sz="1600" b="1" dirty="0" smtClean="0">
                <a:solidFill>
                  <a:schemeClr val="tx1">
                    <a:lumMod val="95000"/>
                    <a:lumOff val="5000"/>
                  </a:schemeClr>
                </a:solidFill>
                <a:latin typeface="Times New Roman" pitchFamily="18" charset="0"/>
                <a:ea typeface="Cambria" panose="02040503050406030204" pitchFamily="18" charset="0"/>
                <a:cs typeface="Times New Roman" pitchFamily="18" charset="0"/>
              </a:rPr>
              <a:t>информации, </a:t>
            </a:r>
            <a:r>
              <a:rPr lang="ru-RU" sz="1600" b="1" dirty="0" smtClean="0">
                <a:solidFill>
                  <a:schemeClr val="tx1">
                    <a:lumMod val="95000"/>
                    <a:lumOff val="5000"/>
                  </a:schemeClr>
                </a:solidFill>
                <a:latin typeface="Times New Roman" panose="02020603050405020304" pitchFamily="18" charset="0"/>
                <a:cs typeface="Times New Roman" pitchFamily="18" charset="0"/>
              </a:rPr>
              <a:t>время </a:t>
            </a:r>
            <a:r>
              <a:rPr lang="ru-RU" sz="1600" b="1" dirty="0">
                <a:solidFill>
                  <a:schemeClr val="tx1">
                    <a:lumMod val="95000"/>
                    <a:lumOff val="5000"/>
                  </a:schemeClr>
                </a:solidFill>
                <a:latin typeface="Times New Roman" panose="02020603050405020304" pitchFamily="18" charset="0"/>
                <a:cs typeface="Times New Roman" pitchFamily="18" charset="0"/>
              </a:rPr>
              <a:t>исполнения запросов</a:t>
            </a:r>
            <a:r>
              <a:rPr lang="ru-RU" sz="1600" b="1" dirty="0" smtClean="0">
                <a:solidFill>
                  <a:schemeClr val="tx1">
                    <a:lumMod val="95000"/>
                    <a:lumOff val="5000"/>
                  </a:schemeClr>
                </a:solidFill>
                <a:latin typeface="Times New Roman" pitchFamily="18" charset="0"/>
                <a:ea typeface="Cambria" panose="02040503050406030204" pitchFamily="18" charset="0"/>
                <a:cs typeface="Times New Roman" pitchFamily="18" charset="0"/>
              </a:rPr>
              <a:t>.</a:t>
            </a:r>
          </a:p>
          <a:p>
            <a:pPr marL="285750" indent="-285750">
              <a:buFont typeface="Arial" panose="020B0604020202020204" pitchFamily="34" charset="0"/>
              <a:buChar char="•"/>
            </a:pPr>
            <a:r>
              <a:rPr lang="ru-RU" sz="1600" b="1" dirty="0">
                <a:solidFill>
                  <a:schemeClr val="tx1">
                    <a:lumMod val="95000"/>
                    <a:lumOff val="5000"/>
                  </a:schemeClr>
                </a:solidFill>
                <a:latin typeface="Times New Roman" pitchFamily="18" charset="0"/>
                <a:cs typeface="Times New Roman" pitchFamily="18" charset="0"/>
              </a:rPr>
              <a:t>Информационные потребности граждан исполняются  непосредственно на приеме.</a:t>
            </a:r>
          </a:p>
          <a:p>
            <a:pPr marL="285750" indent="-285750">
              <a:buFont typeface="Arial" panose="020B0604020202020204" pitchFamily="34" charset="0"/>
              <a:buChar char="•"/>
            </a:pPr>
            <a:r>
              <a:rPr lang="ru-RU" sz="1600" b="1" dirty="0" smtClean="0">
                <a:solidFill>
                  <a:schemeClr val="tx1">
                    <a:lumMod val="95000"/>
                    <a:lumOff val="5000"/>
                  </a:schemeClr>
                </a:solidFill>
                <a:latin typeface="Times New Roman" pitchFamily="18" charset="0"/>
                <a:ea typeface="Cambria" panose="02040503050406030204" pitchFamily="18" charset="0"/>
                <a:cs typeface="Times New Roman" pitchFamily="18" charset="0"/>
              </a:rPr>
              <a:t>Освободило граждан </a:t>
            </a:r>
            <a:r>
              <a:rPr lang="ru-RU" sz="1600" b="1" dirty="0">
                <a:solidFill>
                  <a:schemeClr val="tx1">
                    <a:lumMod val="95000"/>
                    <a:lumOff val="5000"/>
                  </a:schemeClr>
                </a:solidFill>
                <a:latin typeface="Times New Roman" pitchFamily="18" charset="0"/>
                <a:ea typeface="Cambria" panose="02040503050406030204" pitchFamily="18" charset="0"/>
                <a:cs typeface="Times New Roman" pitchFamily="18" charset="0"/>
              </a:rPr>
              <a:t>от необходимости запрашивать сведения для оформления пенсий непосредственно в архивном </a:t>
            </a:r>
            <a:r>
              <a:rPr lang="ru-RU" sz="1600" b="1" dirty="0" smtClean="0">
                <a:solidFill>
                  <a:schemeClr val="tx1">
                    <a:lumMod val="95000"/>
                    <a:lumOff val="5000"/>
                  </a:schemeClr>
                </a:solidFill>
                <a:latin typeface="Times New Roman" pitchFamily="18" charset="0"/>
                <a:ea typeface="Cambria" panose="02040503050406030204" pitchFamily="18" charset="0"/>
                <a:cs typeface="Times New Roman" pitchFamily="18" charset="0"/>
              </a:rPr>
              <a:t>отделе.</a:t>
            </a:r>
          </a:p>
          <a:p>
            <a:pPr marL="285750" indent="-285750">
              <a:buFont typeface="Arial" panose="020B0604020202020204" pitchFamily="34" charset="0"/>
              <a:buChar char="•"/>
            </a:pPr>
            <a:endParaRPr lang="ru-RU" sz="1600" dirty="0"/>
          </a:p>
        </p:txBody>
      </p:sp>
      <p:sp>
        <p:nvSpPr>
          <p:cNvPr id="10" name="Скругленный прямоугольник 9"/>
          <p:cNvSpPr/>
          <p:nvPr/>
        </p:nvSpPr>
        <p:spPr>
          <a:xfrm>
            <a:off x="323528" y="1892824"/>
            <a:ext cx="8568952" cy="1176136"/>
          </a:xfrm>
          <a:prstGeom prst="roundRect">
            <a:avLst/>
          </a:prstGeom>
          <a:solidFill>
            <a:schemeClr val="bg2"/>
          </a:solidFill>
          <a:ln>
            <a:solidFill>
              <a:schemeClr val="accent3">
                <a:lumMod val="50000"/>
              </a:schemeClr>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itchFamily="18" charset="0"/>
                <a:cs typeface="Times New Roman" pitchFamily="18" charset="0"/>
              </a:rPr>
              <a:t>Созданы базы данных и поиска  </a:t>
            </a:r>
            <a:r>
              <a:rPr lang="ru-RU" b="1" dirty="0">
                <a:latin typeface="Times New Roman" pitchFamily="18" charset="0"/>
                <a:cs typeface="Times New Roman" pitchFamily="18" charset="0"/>
              </a:rPr>
              <a:t>документов по темам</a:t>
            </a:r>
            <a:r>
              <a:rPr lang="ru-RU" dirty="0">
                <a:latin typeface="Times New Roman" pitchFamily="18" charset="0"/>
                <a:cs typeface="Times New Roman" pitchFamily="18" charset="0"/>
              </a:rPr>
              <a:t>: «представление земельных паев», «выделение участков под строительство гаражей», «переименование улиц», «</a:t>
            </a:r>
            <a:r>
              <a:rPr lang="ru-RU" dirty="0" err="1">
                <a:latin typeface="Times New Roman" pitchFamily="18" charset="0"/>
                <a:cs typeface="Times New Roman" pitchFamily="18" charset="0"/>
              </a:rPr>
              <a:t>перенумерация</a:t>
            </a:r>
            <a:r>
              <a:rPr lang="ru-RU" dirty="0">
                <a:latin typeface="Times New Roman" pitchFamily="18" charset="0"/>
                <a:cs typeface="Times New Roman" pitchFamily="18" charset="0"/>
              </a:rPr>
              <a:t> домов</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В стадии активизации –  база данных о земельных участках, предоставленных гражданам под индивидуальное жилищное строительство в границах современного Гагаринского района, начиная с 1943 года.</a:t>
            </a:r>
          </a:p>
          <a:p>
            <a:pPr algn="ctr"/>
            <a:endParaRPr lang="ru-RU" dirty="0"/>
          </a:p>
        </p:txBody>
      </p:sp>
      <p:sp>
        <p:nvSpPr>
          <p:cNvPr id="11" name="Скругленный прямоугольник 10"/>
          <p:cNvSpPr/>
          <p:nvPr/>
        </p:nvSpPr>
        <p:spPr>
          <a:xfrm>
            <a:off x="323528" y="3141504"/>
            <a:ext cx="8568952" cy="719008"/>
          </a:xfrm>
          <a:prstGeom prst="roundRect">
            <a:avLst/>
          </a:prstGeom>
          <a:solidFill>
            <a:schemeClr val="bg2"/>
          </a:solidFill>
          <a:ln>
            <a:solidFill>
              <a:schemeClr val="accent3">
                <a:lumMod val="50000"/>
              </a:schemeClr>
            </a:solid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cs typeface="Times New Roman" pitchFamily="18" charset="0"/>
              </a:rPr>
              <a:t>На сайте </a:t>
            </a:r>
            <a:r>
              <a:rPr lang="ru-RU" dirty="0">
                <a:latin typeface="Times New Roman" pitchFamily="18" charset="0"/>
                <a:cs typeface="Times New Roman" pitchFamily="18" charset="0"/>
              </a:rPr>
              <a:t>муниципального образования «Гагаринский район Смоленской области, на страничке архивного отдела </a:t>
            </a:r>
            <a:r>
              <a:rPr lang="ru-RU" b="1" dirty="0">
                <a:latin typeface="Times New Roman" pitchFamily="18" charset="0"/>
                <a:cs typeface="Times New Roman" pitchFamily="18" charset="0"/>
              </a:rPr>
              <a:t>размещены  список фондов, имеющихся в отделе, реестр описей документов.</a:t>
            </a:r>
            <a:r>
              <a:rPr lang="ru-RU" dirty="0">
                <a:latin typeface="Times New Roman" pitchFamily="18" charset="0"/>
                <a:cs typeface="Times New Roman" pitchFamily="18" charset="0"/>
              </a:rPr>
              <a:t> </a:t>
            </a:r>
          </a:p>
          <a:p>
            <a:pPr algn="ctr"/>
            <a:endParaRPr lang="ru-RU" dirty="0"/>
          </a:p>
        </p:txBody>
      </p:sp>
      <p:sp>
        <p:nvSpPr>
          <p:cNvPr id="7" name="Штриховая стрелка вправо 6"/>
          <p:cNvSpPr/>
          <p:nvPr/>
        </p:nvSpPr>
        <p:spPr>
          <a:xfrm rot="1174160">
            <a:off x="683525" y="3516638"/>
            <a:ext cx="1438580" cy="687747"/>
          </a:xfrm>
          <a:prstGeom prst="stripedRightArrow">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Результат</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44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1713" y="260648"/>
            <a:ext cx="7766331" cy="451519"/>
          </a:xfrm>
        </p:spPr>
        <p:txBody>
          <a:bodyPr>
            <a:normAutofit/>
          </a:bodyPr>
          <a:lstStyle/>
          <a:p>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Распространение опыта</a:t>
            </a:r>
            <a:endParaRPr lang="ru-RU"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250733" y="894151"/>
            <a:ext cx="7056784" cy="1440160"/>
          </a:xfrm>
          <a:prstGeom prst="roundRect">
            <a:avLst/>
          </a:prstGeom>
          <a:solidFill>
            <a:schemeClr val="bg2"/>
          </a:solidFill>
          <a:ln>
            <a:solidFill>
              <a:schemeClr val="accent3">
                <a:lumMod val="75000"/>
              </a:schemeClr>
            </a:solidFill>
          </a:ln>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rtlCol="0" anchor="ctr">
            <a:normAutofit fontScale="92500"/>
          </a:bodyPr>
          <a:lstStyle/>
          <a:p>
            <a:r>
              <a:rPr lang="ru-RU" sz="1600" b="1" dirty="0">
                <a:latin typeface="Times New Roman" panose="02020603050405020304" pitchFamily="18" charset="0"/>
                <a:ea typeface="Cambria" panose="02040503050406030204" pitchFamily="18" charset="0"/>
                <a:cs typeface="Times New Roman" panose="02020603050405020304" pitchFamily="18" charset="0"/>
              </a:rPr>
              <a:t>Начальник отдела </a:t>
            </a:r>
            <a:r>
              <a:rPr lang="ru-RU" sz="1600" b="1" dirty="0" smtClean="0">
                <a:latin typeface="Times New Roman" panose="02020603050405020304" pitchFamily="18" charset="0"/>
                <a:ea typeface="Cambria" panose="02040503050406030204" pitchFamily="18" charset="0"/>
                <a:cs typeface="Times New Roman" panose="02020603050405020304" pitchFamily="18" charset="0"/>
              </a:rPr>
              <a:t>Попова Светлана Олеговна выступает </a:t>
            </a:r>
            <a:r>
              <a:rPr lang="ru-RU" sz="1600" b="1" dirty="0">
                <a:latin typeface="Times New Roman" panose="02020603050405020304" pitchFamily="18" charset="0"/>
                <a:ea typeface="Cambria" panose="02040503050406030204" pitchFamily="18" charset="0"/>
                <a:cs typeface="Times New Roman" panose="02020603050405020304" pitchFamily="18" charset="0"/>
              </a:rPr>
              <a:t>на районных и областных семинарах , организованных органами власти, по вопросам делопроизводства и ведения ведомственных архивов перед </a:t>
            </a:r>
            <a:r>
              <a:rPr lang="ru-RU" sz="1600" b="1" dirty="0" smtClean="0">
                <a:latin typeface="Times New Roman" panose="02020603050405020304" pitchFamily="18" charset="0"/>
                <a:ea typeface="Cambria" panose="02040503050406030204" pitchFamily="18" charset="0"/>
                <a:cs typeface="Times New Roman" panose="02020603050405020304" pitchFamily="18" charset="0"/>
              </a:rPr>
              <a:t>главами муниципальных </a:t>
            </a:r>
            <a:r>
              <a:rPr lang="ru-RU" sz="1600" b="1" dirty="0">
                <a:latin typeface="Times New Roman" panose="02020603050405020304" pitchFamily="18" charset="0"/>
                <a:ea typeface="Cambria" panose="02040503050406030204" pitchFamily="18" charset="0"/>
                <a:cs typeface="Times New Roman" panose="02020603050405020304" pitchFamily="18" charset="0"/>
              </a:rPr>
              <a:t>образований и специалистами администраций сельских поселений и </a:t>
            </a:r>
            <a:r>
              <a:rPr lang="ru-RU" sz="1600" b="1" dirty="0" smtClean="0">
                <a:latin typeface="Times New Roman" panose="02020603050405020304" pitchFamily="18" charset="0"/>
                <a:ea typeface="Cambria" panose="02040503050406030204" pitchFamily="18" charset="0"/>
                <a:cs typeface="Times New Roman" panose="02020603050405020304" pitchFamily="18" charset="0"/>
              </a:rPr>
              <a:t>муниципальных районов Смоленской </a:t>
            </a:r>
            <a:r>
              <a:rPr lang="ru-RU" sz="1600" b="1" dirty="0">
                <a:latin typeface="Times New Roman" panose="02020603050405020304" pitchFamily="18" charset="0"/>
                <a:ea typeface="Cambria" panose="02040503050406030204" pitchFamily="18" charset="0"/>
                <a:cs typeface="Times New Roman" panose="02020603050405020304" pitchFamily="18" charset="0"/>
              </a:rPr>
              <a:t>области. </a:t>
            </a:r>
          </a:p>
        </p:txBody>
      </p:sp>
      <p:sp>
        <p:nvSpPr>
          <p:cNvPr id="5" name="Объект 3"/>
          <p:cNvSpPr txBox="1">
            <a:spLocks/>
          </p:cNvSpPr>
          <p:nvPr/>
        </p:nvSpPr>
        <p:spPr>
          <a:xfrm>
            <a:off x="251520" y="5229200"/>
            <a:ext cx="8488903" cy="1008111"/>
          </a:xfrm>
          <a:prstGeom prst="roundRect">
            <a:avLst/>
          </a:prstGeom>
          <a:solidFill>
            <a:schemeClr val="bg2"/>
          </a:solidFill>
          <a:ln w="9525" cap="rnd" cmpd="sng" algn="ctr">
            <a:solidFill>
              <a:schemeClr val="accent3">
                <a:lumMod val="75000"/>
              </a:schemeClr>
            </a:solidFill>
            <a:prstDash val="solid"/>
          </a:ln>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9pPr>
          </a:lstStyle>
          <a:p>
            <a:r>
              <a:rPr lang="ru-RU" sz="1600" b="1" dirty="0" smtClean="0">
                <a:latin typeface="Times New Roman" panose="02020603050405020304" pitchFamily="18" charset="0"/>
                <a:ea typeface="Cambria" panose="02040503050406030204" pitchFamily="18" charset="0"/>
                <a:cs typeface="Times New Roman" panose="02020603050405020304" pitchFamily="18" charset="0"/>
              </a:rPr>
              <a:t>Памятка </a:t>
            </a:r>
            <a:r>
              <a:rPr lang="ru-RU" sz="1600" b="1" dirty="0">
                <a:latin typeface="Times New Roman" panose="02020603050405020304" pitchFamily="18" charset="0"/>
                <a:ea typeface="Cambria" panose="02040503050406030204" pitchFamily="18" charset="0"/>
                <a:cs typeface="Times New Roman" panose="02020603050405020304" pitchFamily="18" charset="0"/>
              </a:rPr>
              <a:t>по заполнению статистической формы паспорта ведомственного архива, разработанной Поповой С.О. применяется на практике по всей  Смоленской области</a:t>
            </a:r>
          </a:p>
        </p:txBody>
      </p:sp>
      <p:sp>
        <p:nvSpPr>
          <p:cNvPr id="7" name="Объект 3"/>
          <p:cNvSpPr txBox="1">
            <a:spLocks/>
          </p:cNvSpPr>
          <p:nvPr/>
        </p:nvSpPr>
        <p:spPr>
          <a:xfrm>
            <a:off x="283497" y="3995290"/>
            <a:ext cx="8456926" cy="1238358"/>
          </a:xfrm>
          <a:prstGeom prst="roundRect">
            <a:avLst/>
          </a:prstGeom>
          <a:solidFill>
            <a:schemeClr val="bg2"/>
          </a:solidFill>
          <a:ln w="9525" cap="rnd" cmpd="sng" algn="ctr">
            <a:solidFill>
              <a:schemeClr val="accent3">
                <a:lumMod val="75000"/>
              </a:schemeClr>
            </a:solidFill>
            <a:prstDash val="solid"/>
          </a:ln>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9pPr>
          </a:lstStyle>
          <a:p>
            <a:r>
              <a:rPr lang="ru-RU" sz="1600" b="1" dirty="0" smtClean="0">
                <a:latin typeface="Times New Roman" pitchFamily="18" charset="0"/>
                <a:cs typeface="Times New Roman" pitchFamily="18" charset="0"/>
              </a:rPr>
              <a:t>С методикой передачи </a:t>
            </a:r>
            <a:r>
              <a:rPr lang="ru-RU" sz="1600" b="1" dirty="0">
                <a:latin typeface="Times New Roman" pitchFamily="18" charset="0"/>
                <a:cs typeface="Times New Roman" pitchFamily="18" charset="0"/>
              </a:rPr>
              <a:t>документации от </a:t>
            </a:r>
            <a:r>
              <a:rPr lang="ru-RU" sz="1600" b="1" dirty="0" smtClean="0">
                <a:latin typeface="Times New Roman" pitchFamily="18" charset="0"/>
                <a:cs typeface="Times New Roman" pitchFamily="18" charset="0"/>
              </a:rPr>
              <a:t>органов местного самоуправления ликвидирующихся </a:t>
            </a:r>
            <a:r>
              <a:rPr lang="ru-RU" sz="1600" b="1" dirty="0">
                <a:latin typeface="Times New Roman" pitchFamily="18" charset="0"/>
                <a:cs typeface="Times New Roman" pitchFamily="18" charset="0"/>
              </a:rPr>
              <a:t>сельских поселений </a:t>
            </a:r>
            <a:r>
              <a:rPr lang="ru-RU" sz="1600" b="1" dirty="0" smtClean="0">
                <a:latin typeface="Times New Roman" pitchFamily="18" charset="0"/>
                <a:cs typeface="Times New Roman" pitchFamily="18" charset="0"/>
              </a:rPr>
              <a:t>района ознакомлены главы муниципальных образований, специалисты сельских поселений, образованных в результате объединения на областном семинаре в 2019 году.</a:t>
            </a:r>
            <a:endParaRPr lang="ru-RU" sz="16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Объект 3"/>
          <p:cNvSpPr txBox="1">
            <a:spLocks/>
          </p:cNvSpPr>
          <p:nvPr/>
        </p:nvSpPr>
        <p:spPr>
          <a:xfrm>
            <a:off x="251520" y="2334311"/>
            <a:ext cx="7056784" cy="1656531"/>
          </a:xfrm>
          <a:prstGeom prst="roundRect">
            <a:avLst/>
          </a:prstGeom>
          <a:solidFill>
            <a:schemeClr val="bg2"/>
          </a:solidFill>
          <a:ln w="9525" cap="rnd" cmpd="sng" algn="ctr">
            <a:solidFill>
              <a:schemeClr val="accent3">
                <a:lumMod val="75000"/>
              </a:schemeClr>
            </a:solidFill>
            <a:prstDash val="solid"/>
          </a:ln>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9pPr>
          </a:lstStyle>
          <a:p>
            <a:pPr marL="0" indent="0">
              <a:spcBef>
                <a:spcPct val="0"/>
              </a:spcBef>
            </a:pPr>
            <a:r>
              <a:rPr lang="ru-RU" sz="1600" b="1" dirty="0">
                <a:latin typeface="Times New Roman" pitchFamily="18" charset="0"/>
                <a:cs typeface="Times New Roman" pitchFamily="18" charset="0"/>
              </a:rPr>
              <a:t>Доклад  Поповой С.О. на научной конференции, посвященной 95-летию архивной службы Смоленской области по теме « Работа муниципальной архивной службы на примере архивного отдела Администрации муниципального образования «Гагаринский район» Смоленской области» </a:t>
            </a:r>
            <a:r>
              <a:rPr lang="ru-RU" sz="1600" b="1" dirty="0" smtClean="0">
                <a:latin typeface="Times New Roman" pitchFamily="18" charset="0"/>
                <a:cs typeface="Times New Roman" pitchFamily="18" charset="0"/>
              </a:rPr>
              <a:t>опубликован </a:t>
            </a:r>
            <a:r>
              <a:rPr lang="ru-RU" sz="1600" b="1" dirty="0">
                <a:latin typeface="Times New Roman" pitchFamily="18" charset="0"/>
                <a:cs typeface="Times New Roman" pitchFamily="18" charset="0"/>
              </a:rPr>
              <a:t>в журнале «Край Смоленский» в июне 2013 года</a:t>
            </a:r>
            <a:endParaRPr lang="ru-RU" sz="1600" dirty="0">
              <a:latin typeface="Times New Roman" pitchFamily="18" charset="0"/>
              <a:cs typeface="Times New Roman" pitchFamily="18" charset="0"/>
            </a:endParaRPr>
          </a:p>
        </p:txBody>
      </p:sp>
      <p:pic>
        <p:nvPicPr>
          <p:cNvPr id="9" name="Содержимое 4" descr="IMG_4209.JPG"/>
          <p:cNvPicPr>
            <a:picLocks noChangeAspect="1"/>
          </p:cNvPicPr>
          <p:nvPr/>
        </p:nvPicPr>
        <p:blipFill>
          <a:blip r:embed="rId2" cstate="print"/>
          <a:stretch>
            <a:fillRect/>
          </a:stretch>
        </p:blipFill>
        <p:spPr>
          <a:xfrm>
            <a:off x="7094584" y="1099931"/>
            <a:ext cx="1645839" cy="2468759"/>
          </a:xfrm>
          <a:prstGeom prst="rect">
            <a:avLst/>
          </a:prstGeom>
        </p:spPr>
      </p:pic>
    </p:spTree>
    <p:extLst>
      <p:ext uri="{BB962C8B-B14F-4D97-AF65-F5344CB8AC3E}">
        <p14:creationId xmlns="" xmlns:p14="http://schemas.microsoft.com/office/powerpoint/2010/main" val="328869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896" y="729361"/>
            <a:ext cx="2219325" cy="14755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39407" y="3645024"/>
            <a:ext cx="3328641" cy="2554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7801" y="2884529"/>
            <a:ext cx="2480453" cy="1953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title"/>
          </p:nvPr>
        </p:nvSpPr>
        <p:spPr/>
        <p:txBody>
          <a:bodyPr/>
          <a:lstStyle/>
          <a:p>
            <a:endParaRPr lang="ru-RU" dirty="0"/>
          </a:p>
        </p:txBody>
      </p:sp>
      <p:pic>
        <p:nvPicPr>
          <p:cNvPr id="4103"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39408" y="669599"/>
            <a:ext cx="3305663" cy="24713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80" name="Содержимое 4" descr="IMG_4087.JPG"/>
          <p:cNvPicPr>
            <a:picLocks noChangeAspect="1"/>
          </p:cNvPicPr>
          <p:nvPr/>
        </p:nvPicPr>
        <p:blipFill>
          <a:blip r:embed="rId6" cstate="print"/>
          <a:srcRect/>
          <a:stretch>
            <a:fillRect/>
          </a:stretch>
        </p:blipFill>
        <p:spPr bwMode="auto">
          <a:xfrm>
            <a:off x="507801" y="4723243"/>
            <a:ext cx="2322513" cy="1506538"/>
          </a:xfrm>
          <a:prstGeom prst="rect">
            <a:avLst/>
          </a:prstGeom>
          <a:noFill/>
          <a:ln w="9525">
            <a:noFill/>
            <a:miter lim="800000"/>
            <a:headEnd/>
            <a:tailEnd/>
          </a:ln>
        </p:spPr>
      </p:pic>
      <p:sp>
        <p:nvSpPr>
          <p:cNvPr id="5" name="Объект 4"/>
          <p:cNvSpPr>
            <a:spLocks noGrp="1"/>
          </p:cNvSpPr>
          <p:nvPr>
            <p:ph sz="half" idx="2"/>
          </p:nvPr>
        </p:nvSpPr>
        <p:spPr>
          <a:xfrm>
            <a:off x="5105175" y="2856846"/>
            <a:ext cx="3739896" cy="3346824"/>
          </a:xfrm>
        </p:spPr>
        <p:txBody>
          <a:bodyPr/>
          <a:lstStyle/>
          <a:p>
            <a:endParaRPr lang="ru-RU" dirty="0"/>
          </a:p>
        </p:txBody>
      </p:sp>
      <p:pic>
        <p:nvPicPr>
          <p:cNvPr id="24581" name="Содержимое 4" descr="IMG_4087.JPG"/>
          <p:cNvPicPr>
            <a:picLocks noChangeAspect="1"/>
          </p:cNvPicPr>
          <p:nvPr/>
        </p:nvPicPr>
        <p:blipFill>
          <a:blip r:embed="rId7" cstate="print"/>
          <a:srcRect/>
          <a:stretch>
            <a:fillRect/>
          </a:stretch>
        </p:blipFill>
        <p:spPr bwMode="auto">
          <a:xfrm>
            <a:off x="2830314" y="4502302"/>
            <a:ext cx="2709094" cy="1701368"/>
          </a:xfrm>
          <a:prstGeom prst="rect">
            <a:avLst/>
          </a:prstGeom>
          <a:noFill/>
          <a:ln w="9525">
            <a:noFill/>
            <a:miter lim="800000"/>
            <a:headEnd/>
            <a:tailEnd/>
          </a:ln>
        </p:spPr>
      </p:pic>
      <p:pic>
        <p:nvPicPr>
          <p:cNvPr id="4098"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941170" y="2204864"/>
            <a:ext cx="3993207" cy="23014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78" name="Содержимое 4" descr="IMG_4164.JPG"/>
          <p:cNvPicPr>
            <a:picLocks noGrp="1" noChangeAspect="1"/>
          </p:cNvPicPr>
          <p:nvPr>
            <p:ph sz="half" idx="1"/>
          </p:nvPr>
        </p:nvPicPr>
        <p:blipFill>
          <a:blip r:embed="rId9" cstate="print"/>
          <a:srcRect/>
          <a:stretch>
            <a:fillRect/>
          </a:stretch>
        </p:blipFill>
        <p:spPr>
          <a:xfrm>
            <a:off x="467544" y="669599"/>
            <a:ext cx="3407635" cy="220201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2656"/>
            <a:ext cx="7499176" cy="379511"/>
          </a:xfrm>
        </p:spPr>
        <p:txBody>
          <a:bodyPr>
            <a:normAutofit fontScale="90000"/>
          </a:bodyPr>
          <a:lstStyle/>
          <a:p>
            <a:r>
              <a:rPr lang="ru-RU" sz="2400" b="1" dirty="0" smtClean="0">
                <a:solidFill>
                  <a:schemeClr val="accent1">
                    <a:lumMod val="75000"/>
                  </a:schemeClr>
                </a:solidFill>
                <a:ea typeface="Cambria" panose="02040503050406030204" pitchFamily="18" charset="0"/>
              </a:rPr>
              <a:t>Краткие сведения об отделе</a:t>
            </a:r>
            <a:endParaRPr lang="ru-RU" sz="2400" b="1" dirty="0">
              <a:solidFill>
                <a:schemeClr val="accent1">
                  <a:lumMod val="75000"/>
                </a:schemeClr>
              </a:solidFill>
              <a:ea typeface="Cambria" panose="02040503050406030204" pitchFamily="18" charset="0"/>
            </a:endParaRPr>
          </a:p>
        </p:txBody>
      </p:sp>
      <p:sp>
        <p:nvSpPr>
          <p:cNvPr id="3" name="Объект 2"/>
          <p:cNvSpPr>
            <a:spLocks noGrp="1"/>
          </p:cNvSpPr>
          <p:nvPr>
            <p:ph idx="1"/>
          </p:nvPr>
        </p:nvSpPr>
        <p:spPr>
          <a:xfrm>
            <a:off x="827584" y="908720"/>
            <a:ext cx="7992888" cy="3240360"/>
          </a:xfrm>
        </p:spPr>
        <p:txBody>
          <a:bodyPr>
            <a:normAutofit fontScale="92500"/>
          </a:bodyPr>
          <a:lstStyle/>
          <a:p>
            <a:pPr algn="just"/>
            <a:r>
              <a:rPr lang="ru-RU" sz="1800" b="1" dirty="0" smtClean="0"/>
              <a:t>Архивный отдел Администрации муниципального образования «Гагаринский район» Смоленской области располагается </a:t>
            </a:r>
            <a:r>
              <a:rPr lang="ru-RU" sz="1800" b="1" dirty="0"/>
              <a:t>в </a:t>
            </a:r>
            <a:r>
              <a:rPr lang="ru-RU" sz="1800" b="1" dirty="0" smtClean="0"/>
              <a:t>помещениях двух зданий в г. Гагарине (по </a:t>
            </a:r>
            <a:r>
              <a:rPr lang="ru-RU" sz="1800" b="1" dirty="0"/>
              <a:t>улице Стройотрядовской и переулку </a:t>
            </a:r>
            <a:r>
              <a:rPr lang="ru-RU" sz="1800" b="1" dirty="0" smtClean="0"/>
              <a:t>Пушкина). </a:t>
            </a:r>
          </a:p>
          <a:p>
            <a:pPr algn="just"/>
            <a:r>
              <a:rPr lang="ru-RU" sz="1800" b="1" dirty="0" smtClean="0"/>
              <a:t>Общая </a:t>
            </a:r>
            <a:r>
              <a:rPr lang="ru-RU" sz="1800" b="1" dirty="0"/>
              <a:t>площадь архивохранилищ – </a:t>
            </a:r>
            <a:r>
              <a:rPr lang="ru-RU" sz="1800" b="1" dirty="0">
                <a:solidFill>
                  <a:schemeClr val="accent1">
                    <a:lumMod val="75000"/>
                  </a:schemeClr>
                </a:solidFill>
              </a:rPr>
              <a:t>220 квадратных метров</a:t>
            </a:r>
            <a:r>
              <a:rPr lang="ru-RU" sz="1800" b="1" dirty="0" smtClean="0"/>
              <a:t>,</a:t>
            </a:r>
          </a:p>
          <a:p>
            <a:pPr algn="just"/>
            <a:r>
              <a:rPr lang="ru-RU" sz="1800" b="1" dirty="0" smtClean="0"/>
              <a:t> </a:t>
            </a:r>
            <a:r>
              <a:rPr lang="ru-RU" sz="1800" b="1" dirty="0"/>
              <a:t>протяженность архивных полок – </a:t>
            </a:r>
            <a:r>
              <a:rPr lang="ru-RU" sz="1800" b="1" dirty="0">
                <a:solidFill>
                  <a:schemeClr val="accent1">
                    <a:lumMod val="75000"/>
                  </a:schemeClr>
                </a:solidFill>
              </a:rPr>
              <a:t>795 погонных метров</a:t>
            </a:r>
            <a:r>
              <a:rPr lang="ru-RU" sz="1800" b="1" dirty="0"/>
              <a:t>. </a:t>
            </a:r>
            <a:endParaRPr lang="ru-RU" sz="1800" b="1" dirty="0" smtClean="0"/>
          </a:p>
          <a:p>
            <a:pPr algn="just"/>
            <a:r>
              <a:rPr lang="ru-RU" sz="1800" b="1" dirty="0" smtClean="0"/>
              <a:t>Загруженность </a:t>
            </a:r>
            <a:r>
              <a:rPr lang="ru-RU" sz="1800" b="1" dirty="0"/>
              <a:t>архивохранилищ – </a:t>
            </a:r>
            <a:r>
              <a:rPr lang="ru-RU" sz="1800" b="1" dirty="0">
                <a:solidFill>
                  <a:schemeClr val="accent1">
                    <a:lumMod val="75000"/>
                  </a:schemeClr>
                </a:solidFill>
              </a:rPr>
              <a:t>70%.</a:t>
            </a:r>
          </a:p>
          <a:p>
            <a:pPr algn="just"/>
            <a:r>
              <a:rPr lang="ru-RU" sz="1800" b="1" dirty="0"/>
              <a:t> Сформировано</a:t>
            </a:r>
            <a:r>
              <a:rPr lang="ru-RU" sz="1800" b="1" dirty="0">
                <a:solidFill>
                  <a:schemeClr val="accent1">
                    <a:lumMod val="75000"/>
                  </a:schemeClr>
                </a:solidFill>
              </a:rPr>
              <a:t> 238 фондов, </a:t>
            </a:r>
            <a:endParaRPr lang="ru-RU" sz="1800" b="1" dirty="0" smtClean="0">
              <a:solidFill>
                <a:schemeClr val="accent1">
                  <a:lumMod val="75000"/>
                </a:schemeClr>
              </a:solidFill>
            </a:endParaRPr>
          </a:p>
          <a:p>
            <a:pPr algn="just"/>
            <a:r>
              <a:rPr lang="ru-RU" sz="1800" b="1" dirty="0" smtClean="0">
                <a:solidFill>
                  <a:schemeClr val="accent1">
                    <a:lumMod val="75000"/>
                  </a:schemeClr>
                </a:solidFill>
              </a:rPr>
              <a:t>45478 </a:t>
            </a:r>
            <a:r>
              <a:rPr lang="ru-RU" sz="1800" b="1" dirty="0">
                <a:solidFill>
                  <a:schemeClr val="accent1">
                    <a:lumMod val="75000"/>
                  </a:schemeClr>
                </a:solidFill>
              </a:rPr>
              <a:t>единиц документов: 35776 единиц управленческой документации, 9702 – </a:t>
            </a:r>
            <a:r>
              <a:rPr lang="ru-RU" sz="1800" b="1" dirty="0" smtClean="0">
                <a:solidFill>
                  <a:schemeClr val="accent1">
                    <a:lumMod val="75000"/>
                  </a:schemeClr>
                </a:solidFill>
              </a:rPr>
              <a:t>единицы документов </a:t>
            </a:r>
            <a:r>
              <a:rPr lang="ru-RU" sz="1800" b="1" dirty="0">
                <a:solidFill>
                  <a:schemeClr val="accent1">
                    <a:lumMod val="75000"/>
                  </a:schemeClr>
                </a:solidFill>
              </a:rPr>
              <a:t>по личному составу.</a:t>
            </a:r>
          </a:p>
          <a:p>
            <a:pPr algn="just"/>
            <a:endParaRPr lang="ru-RU" sz="1600" dirty="0" smtClean="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15816" y="4293096"/>
            <a:ext cx="3923928" cy="2447933"/>
          </a:xfrm>
          <a:prstGeom prst="rect">
            <a:avLst/>
          </a:prstGeom>
        </p:spPr>
      </p:pic>
    </p:spTree>
    <p:extLst>
      <p:ext uri="{BB962C8B-B14F-4D97-AF65-F5344CB8AC3E}">
        <p14:creationId xmlns="" xmlns:p14="http://schemas.microsoft.com/office/powerpoint/2010/main" val="941806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32656"/>
            <a:ext cx="7704667" cy="523527"/>
          </a:xfrm>
        </p:spPr>
        <p:txBody>
          <a:bodyPr>
            <a:normAutofit/>
          </a:bodyPr>
          <a:lstStyle/>
          <a:p>
            <a:endParaRPr lang="ru-RU" sz="2400" b="1" dirty="0">
              <a:solidFill>
                <a:schemeClr val="accent1">
                  <a:lumMod val="75000"/>
                </a:schemeClr>
              </a:solidFill>
            </a:endParaRPr>
          </a:p>
        </p:txBody>
      </p:sp>
      <p:sp>
        <p:nvSpPr>
          <p:cNvPr id="3" name="Объект 2"/>
          <p:cNvSpPr>
            <a:spLocks noGrp="1"/>
          </p:cNvSpPr>
          <p:nvPr>
            <p:ph idx="1"/>
          </p:nvPr>
        </p:nvSpPr>
        <p:spPr>
          <a:xfrm>
            <a:off x="827584" y="1341808"/>
            <a:ext cx="7776864" cy="4608512"/>
          </a:xfrm>
        </p:spPr>
        <p:style>
          <a:lnRef idx="1">
            <a:schemeClr val="accent3"/>
          </a:lnRef>
          <a:fillRef idx="2">
            <a:schemeClr val="accent3"/>
          </a:fillRef>
          <a:effectRef idx="1">
            <a:schemeClr val="accent3"/>
          </a:effectRef>
          <a:fontRef idx="minor">
            <a:schemeClr val="dk1"/>
          </a:fontRef>
        </p:style>
        <p:txBody>
          <a:bodyPr>
            <a:normAutofit/>
          </a:bodyPr>
          <a:lstStyle/>
          <a:p>
            <a:pPr marL="0"/>
            <a:endParaRPr lang="ru-RU" sz="1700" b="1" dirty="0" smtClean="0"/>
          </a:p>
          <a:p>
            <a:pPr marL="0"/>
            <a:endParaRPr lang="ru-RU" sz="1700" b="1" dirty="0"/>
          </a:p>
          <a:p>
            <a:pPr algn="just"/>
            <a:endParaRPr lang="ru-RU" sz="1600" dirty="0" smtClean="0"/>
          </a:p>
        </p:txBody>
      </p:sp>
      <p:sp>
        <p:nvSpPr>
          <p:cNvPr id="5" name="Горизонтальный свиток 4"/>
          <p:cNvSpPr/>
          <p:nvPr/>
        </p:nvSpPr>
        <p:spPr>
          <a:xfrm>
            <a:off x="1197118" y="172170"/>
            <a:ext cx="7488833" cy="1872208"/>
          </a:xfrm>
          <a:prstGeom prst="horizontalScroll">
            <a:avLst/>
          </a:prstGeom>
          <a:scene3d>
            <a:camera prst="obliqueBottomLeft"/>
            <a:lightRig rig="threePt" dir="t"/>
          </a:scene3d>
        </p:spPr>
        <p:style>
          <a:lnRef idx="2">
            <a:schemeClr val="accent3"/>
          </a:lnRef>
          <a:fillRef idx="1">
            <a:schemeClr val="lt1"/>
          </a:fillRef>
          <a:effectRef idx="0">
            <a:schemeClr val="accent3"/>
          </a:effectRef>
          <a:fontRef idx="minor">
            <a:schemeClr val="dk1"/>
          </a:fontRef>
        </p:style>
        <p:txBody>
          <a:bodyPr rtlCol="0" anchor="ctr"/>
          <a:lstStyle/>
          <a:p>
            <a:pPr marL="0"/>
            <a:r>
              <a:rPr lang="ru-RU" b="1" dirty="0"/>
              <a:t> </a:t>
            </a:r>
            <a:r>
              <a:rPr lang="ru-RU" b="1" dirty="0">
                <a:latin typeface="Times New Roman" panose="02020603050405020304" pitchFamily="18" charset="0"/>
                <a:cs typeface="Times New Roman" panose="02020603050405020304" pitchFamily="18" charset="0"/>
              </a:rPr>
              <a:t>Муниципальный архив - структурное подразделение органа местного самоуправления или муниципальное учреждение, создаваемое муниципальным образованием, которые осуществляют хранение, комплектование, учет и использование документов Архивного фонда Российской Федерации, а также других архивных документов.</a:t>
            </a:r>
          </a:p>
          <a:p>
            <a:pPr marL="0" algn="r"/>
            <a:r>
              <a:rPr lang="ru-RU" sz="1200" b="1" dirty="0">
                <a:latin typeface="Times New Roman" panose="02020603050405020304" pitchFamily="18" charset="0"/>
                <a:cs typeface="Times New Roman" panose="02020603050405020304" pitchFamily="18" charset="0"/>
              </a:rPr>
              <a:t>Федеральный закон от 22.10.2004 N 125-ФЗ </a:t>
            </a:r>
            <a:endParaRPr lang="ru-RU" sz="1200" b="1" dirty="0" smtClean="0">
              <a:latin typeface="Times New Roman" panose="02020603050405020304" pitchFamily="18" charset="0"/>
              <a:cs typeface="Times New Roman" panose="02020603050405020304" pitchFamily="18" charset="0"/>
            </a:endParaRPr>
          </a:p>
          <a:p>
            <a:pPr marL="0" algn="r"/>
            <a:r>
              <a:rPr lang="ru-RU" sz="1200" b="1" dirty="0" smtClean="0">
                <a:latin typeface="Times New Roman" panose="02020603050405020304" pitchFamily="18" charset="0"/>
                <a:cs typeface="Times New Roman" panose="02020603050405020304" pitchFamily="18" charset="0"/>
              </a:rPr>
              <a:t>«</a:t>
            </a:r>
            <a:r>
              <a:rPr lang="ru-RU" sz="1200" b="1" dirty="0">
                <a:latin typeface="Times New Roman" panose="02020603050405020304" pitchFamily="18" charset="0"/>
                <a:cs typeface="Times New Roman" panose="02020603050405020304" pitchFamily="18" charset="0"/>
              </a:rPr>
              <a:t>Об архивном деле в Российской Федерации»</a:t>
            </a:r>
          </a:p>
        </p:txBody>
      </p:sp>
      <p:sp>
        <p:nvSpPr>
          <p:cNvPr id="7" name="Горизонтальный свиток 6"/>
          <p:cNvSpPr/>
          <p:nvPr/>
        </p:nvSpPr>
        <p:spPr>
          <a:xfrm>
            <a:off x="908310" y="1357402"/>
            <a:ext cx="8045906" cy="4981132"/>
          </a:xfrm>
          <a:prstGeom prst="horizontalScroll">
            <a:avLst/>
          </a:prstGeom>
          <a:ln>
            <a:solidFill>
              <a:schemeClr val="accent1"/>
            </a:solidFill>
          </a:ln>
          <a:scene3d>
            <a:camera prst="obliqueTopLeft"/>
            <a:lightRig rig="threePt" dir="t"/>
          </a:scene3d>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rPr>
              <a:t>Основные задачи и функции отдела</a:t>
            </a:r>
          </a:p>
          <a:p>
            <a:pPr marL="0"/>
            <a:r>
              <a:rPr lang="ru-RU" b="1" dirty="0" smtClean="0">
                <a:latin typeface="Times New Roman" panose="02020603050405020304" pitchFamily="18" charset="0"/>
                <a:cs typeface="Times New Roman" panose="02020603050405020304" pitchFamily="18" charset="0"/>
              </a:rPr>
              <a:t>Обеспечение </a:t>
            </a:r>
            <a:r>
              <a:rPr lang="ru-RU" b="1" dirty="0">
                <a:latin typeface="Times New Roman" panose="02020603050405020304" pitchFamily="18" charset="0"/>
                <a:cs typeface="Times New Roman" panose="02020603050405020304" pitchFamily="18" charset="0"/>
              </a:rPr>
              <a:t>сохранности и учет архивных документов, подлежащих постоянному и длительному хранению,</a:t>
            </a:r>
          </a:p>
          <a:p>
            <a:pPr marL="0"/>
            <a:r>
              <a:rPr lang="ru-RU" b="1" dirty="0">
                <a:latin typeface="Times New Roman" panose="02020603050405020304" pitchFamily="18" charset="0"/>
                <a:cs typeface="Times New Roman" panose="02020603050405020304" pitchFamily="18" charset="0"/>
              </a:rPr>
              <a:t>Комплектование отдела документами, имеющими историческое, научное, социальное, экономическое, политическое или культурное значение для муниципального образования</a:t>
            </a:r>
          </a:p>
          <a:p>
            <a:pPr marL="0"/>
            <a:r>
              <a:rPr lang="ru-RU" b="1" dirty="0">
                <a:latin typeface="Times New Roman" panose="02020603050405020304" pitchFamily="18" charset="0"/>
                <a:cs typeface="Times New Roman" panose="02020603050405020304" pitchFamily="18" charset="0"/>
              </a:rPr>
              <a:t> Организационно-методическое руководство деятельностью  архивов организаций, организацией документов в делопроизводстве органов местного самоуправления,  их структурных подразделений, муниципальных организаций; содействие организациям других форм собственности в порядке реализации отдельных государственных полномочий Администрации в сохранении, комплектовании и использовании их архивов,</a:t>
            </a:r>
          </a:p>
          <a:p>
            <a:pPr marL="0"/>
            <a:r>
              <a:rPr lang="ru-RU" b="1" dirty="0">
                <a:latin typeface="Times New Roman" panose="02020603050405020304" pitchFamily="18" charset="0"/>
                <a:cs typeface="Times New Roman" panose="02020603050405020304" pitchFamily="18" charset="0"/>
              </a:rPr>
              <a:t> Информационное обеспечение органов управления муниципального образования, организация использования архивных документов, удовлетворение прав граждан на архивную информацию.</a:t>
            </a:r>
          </a:p>
        </p:txBody>
      </p:sp>
      <p:pic>
        <p:nvPicPr>
          <p:cNvPr id="6" name="Содержимое 6" descr="arhiv 32.jpg"/>
          <p:cNvPicPr>
            <a:picLocks noChangeAspect="1"/>
          </p:cNvPicPr>
          <p:nvPr/>
        </p:nvPicPr>
        <p:blipFill>
          <a:blip r:embed="rId3" cstate="print"/>
          <a:srcRect/>
          <a:stretch>
            <a:fillRect/>
          </a:stretch>
        </p:blipFill>
        <p:spPr bwMode="auto">
          <a:xfrm>
            <a:off x="6228184" y="5445224"/>
            <a:ext cx="2218612" cy="1306339"/>
          </a:xfrm>
          <a:prstGeom prst="rect">
            <a:avLst/>
          </a:prstGeom>
          <a:noFill/>
          <a:ln w="9525">
            <a:noFill/>
            <a:miter lim="800000"/>
            <a:headEnd/>
            <a:tailEnd/>
          </a:ln>
        </p:spPr>
      </p:pic>
    </p:spTree>
    <p:extLst>
      <p:ext uri="{BB962C8B-B14F-4D97-AF65-F5344CB8AC3E}">
        <p14:creationId xmlns="" xmlns:p14="http://schemas.microsoft.com/office/powerpoint/2010/main" val="2367723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457201"/>
            <a:ext cx="7715200" cy="523527"/>
          </a:xfrm>
        </p:spPr>
        <p:txBody>
          <a:bodyPr>
            <a:normAutofit/>
          </a:bodyPr>
          <a:lstStyle/>
          <a:p>
            <a:r>
              <a:rPr lang="ru-RU" sz="2400" b="1" dirty="0" smtClean="0">
                <a:solidFill>
                  <a:srgbClr val="00B0F0"/>
                </a:solidFill>
              </a:rPr>
              <a:t>Схема взаимодействия отдела</a:t>
            </a:r>
            <a:endParaRPr lang="ru-RU" sz="2400" b="1" dirty="0">
              <a:solidFill>
                <a:srgbClr val="00B0F0"/>
              </a:solidFill>
            </a:endParaRPr>
          </a:p>
        </p:txBody>
      </p:sp>
      <p:graphicFrame>
        <p:nvGraphicFramePr>
          <p:cNvPr id="4" name="Содержимое 3"/>
          <p:cNvGraphicFramePr>
            <a:graphicFrameLocks noGrp="1"/>
          </p:cNvGraphicFramePr>
          <p:nvPr>
            <p:ph idx="1"/>
          </p:nvPr>
        </p:nvGraphicFramePr>
        <p:xfrm>
          <a:off x="755576" y="908720"/>
          <a:ext cx="813690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971601" y="404664"/>
            <a:ext cx="7704855" cy="52537"/>
          </a:xfrm>
        </p:spPr>
        <p:txBody>
          <a:bodyPr>
            <a:normAutofit fontScale="90000"/>
          </a:bodyPr>
          <a:lstStyle/>
          <a:p>
            <a:endParaRPr lang="ru-RU" dirty="0"/>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977016950"/>
              </p:ext>
            </p:extLst>
          </p:nvPr>
        </p:nvGraphicFramePr>
        <p:xfrm>
          <a:off x="971600" y="188640"/>
          <a:ext cx="792088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17375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7694323" cy="739551"/>
          </a:xfrm>
        </p:spPr>
        <p:txBody>
          <a:bodyPr>
            <a:normAutofit fontScale="90000"/>
          </a:bodyPr>
          <a:lstStyle/>
          <a:p>
            <a:r>
              <a:rPr lang="ru-RU" sz="2200" b="1" dirty="0">
                <a:solidFill>
                  <a:schemeClr val="accent1">
                    <a:lumMod val="75000"/>
                  </a:schemeClr>
                </a:solidFill>
              </a:rPr>
              <a:t>Основные проблемы, возникающие при реализации задач, возложенных на муниципальные архивы и пути их решения</a:t>
            </a:r>
            <a:endParaRPr lang="ru-RU" sz="2200" dirty="0">
              <a:solidFill>
                <a:schemeClr val="accent1">
                  <a:lumMod val="75000"/>
                </a:schemeClr>
              </a:solidFill>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1235336044"/>
              </p:ext>
            </p:extLst>
          </p:nvPr>
        </p:nvGraphicFramePr>
        <p:xfrm>
          <a:off x="1115616" y="1111840"/>
          <a:ext cx="7776863" cy="5669280"/>
        </p:xfrm>
        <a:graphic>
          <a:graphicData uri="http://schemas.openxmlformats.org/drawingml/2006/table">
            <a:tbl>
              <a:tblPr firstRow="1" bandRow="1">
                <a:tableStyleId>{F5AB1C69-6EDB-4FF4-983F-18BD219EF322}</a:tableStyleId>
              </a:tblPr>
              <a:tblGrid>
                <a:gridCol w="2354462"/>
                <a:gridCol w="3924109"/>
                <a:gridCol w="1498292"/>
              </a:tblGrid>
              <a:tr h="41658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b="1" u="none" dirty="0" smtClean="0">
                          <a:solidFill>
                            <a:schemeClr val="tx1">
                              <a:lumMod val="50000"/>
                              <a:lumOff val="50000"/>
                            </a:schemeClr>
                          </a:solidFill>
                          <a:latin typeface="Times New Roman" panose="02020603050405020304" pitchFamily="18" charset="0"/>
                          <a:cs typeface="Times New Roman" panose="02020603050405020304" pitchFamily="18" charset="0"/>
                        </a:rPr>
                        <a:t>Проблемы</a:t>
                      </a:r>
                      <a:endParaRPr lang="ru-RU" sz="1200" u="none"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algn="ctr"/>
                      <a:endParaRPr lang="ru-RU" sz="1200"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algn="ctr"/>
                      <a:r>
                        <a:rPr lang="ru-RU" sz="1200" b="1" u="none" dirty="0" smtClean="0">
                          <a:solidFill>
                            <a:schemeClr val="tx1">
                              <a:lumMod val="50000"/>
                              <a:lumOff val="50000"/>
                            </a:schemeClr>
                          </a:solidFill>
                          <a:latin typeface="Times New Roman" panose="02020603050405020304" pitchFamily="18" charset="0"/>
                          <a:cs typeface="Times New Roman" panose="02020603050405020304" pitchFamily="18" charset="0"/>
                        </a:rPr>
                        <a:t>Пути решения возникающих проблем</a:t>
                      </a:r>
                      <a:endParaRPr lang="ru-RU" sz="1200" u="none"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algn="ctr"/>
                      <a:r>
                        <a:rPr lang="ru-RU" sz="1200" b="1" dirty="0" smtClean="0">
                          <a:solidFill>
                            <a:schemeClr val="tx1">
                              <a:lumMod val="50000"/>
                              <a:lumOff val="50000"/>
                            </a:schemeClr>
                          </a:solidFill>
                          <a:latin typeface="Times New Roman" panose="02020603050405020304" pitchFamily="18" charset="0"/>
                          <a:cs typeface="Times New Roman" panose="02020603050405020304" pitchFamily="18" charset="0"/>
                        </a:rPr>
                        <a:t>Реализация во времени </a:t>
                      </a:r>
                      <a:endParaRPr lang="ru-RU" sz="1200"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r>
              <a:tr h="7679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Слабая материальная база, которая не позволяет обеспечить необходимые условия хранения документов</a:t>
                      </a:r>
                      <a:endParaRPr lang="ru-RU" sz="1200" b="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rowSpan="7">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cs typeface="Times New Roman" panose="02020603050405020304" pitchFamily="18" charset="0"/>
                        </a:rPr>
                        <a:t>Разработка муниципальных программ, направленных на:</a:t>
                      </a:r>
                    </a:p>
                    <a:p>
                      <a:pPr marL="0" marR="0" indent="0" algn="l" defTabSz="4572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cs typeface="Times New Roman" panose="02020603050405020304" pitchFamily="18" charset="0"/>
                        </a:rPr>
                        <a:t>  </a:t>
                      </a:r>
                      <a:r>
                        <a:rPr lang="ru-RU" sz="1200" b="0" dirty="0" smtClean="0">
                          <a:latin typeface="Times New Roman" panose="02020603050405020304" pitchFamily="18" charset="0"/>
                          <a:cs typeface="Times New Roman" panose="02020603050405020304" pitchFamily="18" charset="0"/>
                        </a:rPr>
                        <a:t>улучшения материально-технической базы муниципального архива;</a:t>
                      </a:r>
                    </a:p>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  увеличение финансирования муниципального архива;</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b="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  оснащение архива новейшими техническими комплексами, позволяющими  ускорить рабочие процессы;</a:t>
                      </a:r>
                      <a:endParaRPr lang="ru-RU" sz="1200"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t> создание электронных баз данных, ускоряющих процессы поиска необходимой информации;</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b="1"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обеспечение архивного отдела  людскими ресурсами, имеющими специальные компетенции;</a:t>
                      </a:r>
                    </a:p>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  обеспечение своевременного повышения квалификации имеющихся работников</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b="1"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200" b="1" smtClean="0">
                          <a:latin typeface="Times New Roman" panose="02020603050405020304" pitchFamily="18" charset="0"/>
                          <a:cs typeface="Times New Roman" panose="02020603050405020304" pitchFamily="18" charset="0"/>
                        </a:rPr>
                        <a:t>Взаимодействие </a:t>
                      </a:r>
                      <a:r>
                        <a:rPr lang="ru-RU" sz="1200" b="1" dirty="0" smtClean="0">
                          <a:latin typeface="Times New Roman" panose="02020603050405020304" pitchFamily="18" charset="0"/>
                          <a:cs typeface="Times New Roman" panose="02020603050405020304" pitchFamily="18" charset="0"/>
                        </a:rPr>
                        <a:t>с налоговыми органами и работниками прокуратуры по вопросам сохранности документов по личному составу ликвидирующихся</a:t>
                      </a:r>
                      <a:r>
                        <a:rPr lang="ru-RU" sz="1200" b="1" baseline="0" dirty="0" smtClean="0">
                          <a:latin typeface="Times New Roman" panose="02020603050405020304" pitchFamily="18" charset="0"/>
                          <a:cs typeface="Times New Roman" panose="02020603050405020304" pitchFamily="18" charset="0"/>
                        </a:rPr>
                        <a:t> организаций</a:t>
                      </a:r>
                      <a:endParaRPr lang="ru-RU" sz="1200" b="1"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b="1"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cs typeface="Times New Roman" panose="02020603050405020304" pitchFamily="18" charset="0"/>
                        </a:rPr>
                        <a:t>Консультирование сотрудников ликвидирующихся организаций по вопросам  передачи документов по личному составу в упорядоченном виде на архивное хранение</a:t>
                      </a:r>
                      <a:endParaRPr lang="ru-RU" sz="1200" b="1"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1 месяц</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b="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поэтапно</a:t>
                      </a:r>
                    </a:p>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8 лет</a:t>
                      </a:r>
                    </a:p>
                    <a:p>
                      <a:endParaRPr lang="ru-RU" sz="1200" b="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r>
              <a:tr h="6640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Устаревшее оборудование, на котором работают сотрудники архивных отделов</a:t>
                      </a:r>
                      <a:endParaRPr lang="ru-RU" sz="1200" b="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vMerge="1">
                  <a:txBody>
                    <a:bodyPr/>
                    <a:lstStyle/>
                    <a:p>
                      <a:endParaRPr lang="ru-RU" sz="1400" dirty="0">
                        <a:latin typeface="Times New Roman" panose="02020603050405020304" pitchFamily="18" charset="0"/>
                        <a:cs typeface="Times New Roman" panose="02020603050405020304" pitchFamily="18" charset="0"/>
                      </a:endParaRPr>
                    </a:p>
                  </a:txBody>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поэтапно</a:t>
                      </a:r>
                    </a:p>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8 лет</a:t>
                      </a:r>
                    </a:p>
                    <a:p>
                      <a:endParaRPr lang="ru-RU" sz="1200" b="0" baseline="0" dirty="0" smtClean="0">
                        <a:latin typeface="Times New Roman" panose="02020603050405020304" pitchFamily="18" charset="0"/>
                        <a:cs typeface="Times New Roman" panose="02020603050405020304" pitchFamily="18" charset="0"/>
                      </a:endParaRPr>
                    </a:p>
                    <a:p>
                      <a:r>
                        <a:rPr lang="ru-RU" sz="1200" b="0" baseline="0" dirty="0" smtClean="0">
                          <a:latin typeface="Times New Roman" panose="02020603050405020304" pitchFamily="18" charset="0"/>
                          <a:cs typeface="Times New Roman" panose="02020603050405020304" pitchFamily="18" charset="0"/>
                        </a:rPr>
                        <a:t>3 года</a:t>
                      </a:r>
                      <a:endParaRPr lang="ru-RU" sz="1200" b="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r>
              <a:tr h="0">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Трудоемкость  и длительность поиска необходимой информации</a:t>
                      </a:r>
                      <a:endParaRPr lang="ru-RU" sz="1200" b="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vMerge="1">
                  <a:txBody>
                    <a:bodyPr/>
                    <a:lstStyle/>
                    <a:p>
                      <a:endParaRPr lang="ru-RU"/>
                    </a:p>
                  </a:txBody>
                  <a:tcPr/>
                </a:tc>
                <a:tc vMerge="1">
                  <a:txBody>
                    <a:bodyPr/>
                    <a:lstStyle/>
                    <a:p>
                      <a:endParaRPr lang="ru-RU"/>
                    </a:p>
                  </a:txBody>
                  <a:tcPr/>
                </a:tc>
              </a:tr>
              <a:tr h="522312">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ru-RU" sz="1200" b="0" dirty="0">
                        <a:latin typeface="Times New Roman" panose="02020603050405020304" pitchFamily="18" charset="0"/>
                        <a:cs typeface="Times New Roman" panose="02020603050405020304" pitchFamily="18" charset="0"/>
                      </a:endParaRPr>
                    </a:p>
                  </a:txBody>
                  <a:tcPr/>
                </a:tc>
                <a:tc vMerge="1">
                  <a:txBody>
                    <a:bodyPr/>
                    <a:lstStyle/>
                    <a:p>
                      <a:endParaRPr lang="ru-RU" sz="14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поэтапно</a:t>
                      </a:r>
                    </a:p>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8 лет</a:t>
                      </a:r>
                    </a:p>
                    <a:p>
                      <a:r>
                        <a:rPr lang="ru-RU" sz="1200" b="0" dirty="0" smtClean="0">
                          <a:latin typeface="Times New Roman" panose="02020603050405020304" pitchFamily="18" charset="0"/>
                          <a:cs typeface="Times New Roman" panose="02020603050405020304" pitchFamily="18" charset="0"/>
                        </a:rPr>
                        <a:t>3 года</a:t>
                      </a:r>
                      <a:endParaRPr lang="ru-RU" sz="1200" b="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r>
              <a:tr h="0">
                <a:tc vMerge="1">
                  <a:txBody>
                    <a:bodyPr/>
                    <a:lstStyle/>
                    <a:p>
                      <a:endParaRPr lang="ru-RU"/>
                    </a:p>
                  </a:txBody>
                  <a:tcPr/>
                </a:tc>
                <a:tc vMerge="1">
                  <a:txBody>
                    <a:bodyPr/>
                    <a:lstStyle/>
                    <a:p>
                      <a:endParaRPr lang="ru-RU"/>
                    </a:p>
                  </a:txBody>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постоянно</a:t>
                      </a:r>
                    </a:p>
                    <a:p>
                      <a:endParaRPr lang="ru-RU" sz="120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r>
              <a:tr h="822960">
                <a:tc>
                  <a:txBody>
                    <a:bodyPr/>
                    <a:lstStyle/>
                    <a:p>
                      <a:r>
                        <a:rPr lang="ru-RU" sz="1200" b="0" dirty="0" smtClean="0">
                          <a:latin typeface="Times New Roman" panose="02020603050405020304" pitchFamily="18" charset="0"/>
                          <a:cs typeface="Times New Roman" panose="02020603050405020304" pitchFamily="18" charset="0"/>
                        </a:rPr>
                        <a:t>Ограниченное</a:t>
                      </a:r>
                      <a:r>
                        <a:rPr lang="ru-RU" sz="1200" b="0" baseline="0" dirty="0" smtClean="0">
                          <a:latin typeface="Times New Roman" panose="02020603050405020304" pitchFamily="18" charset="0"/>
                          <a:cs typeface="Times New Roman" panose="02020603050405020304" pitchFamily="18" charset="0"/>
                        </a:rPr>
                        <a:t> количество</a:t>
                      </a:r>
                      <a:r>
                        <a:rPr lang="ru-RU" sz="1200" b="0" dirty="0" smtClean="0">
                          <a:latin typeface="Times New Roman" panose="02020603050405020304" pitchFamily="18" charset="0"/>
                          <a:cs typeface="Times New Roman" panose="02020603050405020304" pitchFamily="18" charset="0"/>
                        </a:rPr>
                        <a:t> человеческих ресурсов, обладающих необходимыми компетенциями</a:t>
                      </a:r>
                      <a:endParaRPr lang="ru-RU" sz="1200" b="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vMerge="1">
                  <a:txBody>
                    <a:bodyPr/>
                    <a:lstStyle/>
                    <a:p>
                      <a:endParaRPr lang="ru-RU" sz="1400" dirty="0">
                        <a:latin typeface="Times New Roman" panose="02020603050405020304" pitchFamily="18" charset="0"/>
                        <a:cs typeface="Times New Roman" panose="02020603050405020304" pitchFamily="18" charset="0"/>
                      </a:endParaRPr>
                    </a:p>
                  </a:txBody>
                  <a:tcPr/>
                </a:tc>
                <a:tc vMerge="1">
                  <a:txBody>
                    <a:bodyPr/>
                    <a:lstStyle/>
                    <a:p>
                      <a:endParaRPr lang="ru-RU" sz="120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r>
              <a:tr h="17244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b="0" dirty="0" smtClean="0">
                          <a:latin typeface="Times New Roman" panose="02020603050405020304" pitchFamily="18" charset="0"/>
                          <a:cs typeface="Times New Roman" panose="02020603050405020304" pitchFamily="18" charset="0"/>
                        </a:rPr>
                        <a:t>Утрата документов по личному составу ликвидирующихся организаций на стадии ведомственного хранения, нежелание конкурсных управляющих заниматься вопросом обработки, описания и передачи этих документов на архивное хранение</a:t>
                      </a:r>
                      <a:endParaRPr lang="ru-RU" sz="1200" b="0" dirty="0">
                        <a:latin typeface="Times New Roman" panose="02020603050405020304" pitchFamily="18" charset="0"/>
                        <a:cs typeface="Times New Roman" panose="02020603050405020304" pitchFamily="18" charset="0"/>
                      </a:endParaRPr>
                    </a:p>
                  </a:txBody>
                  <a:tcPr/>
                </a:tc>
                <a:tc vMerge="1">
                  <a:txBody>
                    <a:bodyPr/>
                    <a:lstStyle/>
                    <a:p>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постоянно</a:t>
                      </a:r>
                      <a:endParaRPr lang="ru-RU" sz="12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 xmlns:p14="http://schemas.microsoft.com/office/powerpoint/2010/main" val="413506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709" y="188640"/>
            <a:ext cx="8409942" cy="360039"/>
          </a:xfrm>
        </p:spPr>
        <p:txBody>
          <a:bodyPr>
            <a:noAutofit/>
          </a:bodyPr>
          <a:lstStyle/>
          <a:p>
            <a:r>
              <a:rPr lang="ru-RU" sz="2400" b="1" dirty="0">
                <a:solidFill>
                  <a:srgbClr val="0070C0"/>
                </a:solidFill>
              </a:rPr>
              <a:t>Обеспечение сохранности и учет архивных документов</a:t>
            </a:r>
            <a:endParaRPr lang="ru-RU" sz="2400" dirty="0">
              <a:solidFill>
                <a:srgbClr val="0070C0"/>
              </a:solidFill>
            </a:endParaRPr>
          </a:p>
        </p:txBody>
      </p:sp>
      <p:sp>
        <p:nvSpPr>
          <p:cNvPr id="3" name="Объект 2"/>
          <p:cNvSpPr>
            <a:spLocks noGrp="1"/>
          </p:cNvSpPr>
          <p:nvPr>
            <p:ph idx="1"/>
          </p:nvPr>
        </p:nvSpPr>
        <p:spPr>
          <a:xfrm>
            <a:off x="954783" y="620688"/>
            <a:ext cx="7922702" cy="5006880"/>
          </a:xfrm>
        </p:spPr>
        <p:txBody>
          <a:bodyPr>
            <a:normAutofit/>
          </a:bodyPr>
          <a:lstStyle/>
          <a:p>
            <a:pPr algn="just"/>
            <a:r>
              <a:rPr lang="ru-RU" sz="1800" b="1" dirty="0" smtClean="0">
                <a:latin typeface="Times New Roman" panose="02020603050405020304" pitchFamily="18" charset="0"/>
                <a:ea typeface="Cambria" panose="02040503050406030204" pitchFamily="18" charset="0"/>
                <a:cs typeface="Times New Roman" panose="02020603050405020304" pitchFamily="18" charset="0"/>
              </a:rPr>
              <a:t>.</a:t>
            </a:r>
          </a:p>
          <a:p>
            <a:pPr algn="just"/>
            <a:endParaRPr lang="ru-RU" sz="1600" b="1" dirty="0" smtClean="0">
              <a:latin typeface="Bookman Old Style" pitchFamily="18" charset="0"/>
            </a:endParaRPr>
          </a:p>
          <a:p>
            <a:pPr marL="0" indent="0" algn="just">
              <a:buNone/>
            </a:pPr>
            <a:r>
              <a:rPr lang="ru-RU" sz="2800" b="1" dirty="0" smtClean="0"/>
              <a:t>										</a:t>
            </a:r>
            <a:endParaRPr lang="ru-RU" dirty="0" smtClean="0"/>
          </a:p>
        </p:txBody>
      </p:sp>
      <p:sp>
        <p:nvSpPr>
          <p:cNvPr id="4" name="Скругленный прямоугольник 3"/>
          <p:cNvSpPr/>
          <p:nvPr/>
        </p:nvSpPr>
        <p:spPr>
          <a:xfrm>
            <a:off x="573121" y="566366"/>
            <a:ext cx="7787654" cy="1150466"/>
          </a:xfrm>
          <a:prstGeom prst="roundRect">
            <a:avLst/>
          </a:prstGeom>
          <a:solidFill>
            <a:schemeClr val="accent3">
              <a:lumMod val="40000"/>
              <a:lumOff val="60000"/>
            </a:schemeClr>
          </a:solidFill>
          <a:ln>
            <a:solidFill>
              <a:schemeClr val="accent3">
                <a:lumMod val="75000"/>
              </a:schemeClr>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b="1" dirty="0">
                <a:latin typeface="Times New Roman" panose="02020603050405020304" pitchFamily="18" charset="0"/>
                <a:ea typeface="Cambria" panose="02040503050406030204" pitchFamily="18" charset="0"/>
                <a:cs typeface="Times New Roman" panose="02020603050405020304" pitchFamily="18" charset="0"/>
              </a:rPr>
              <a:t>В Гагаринском районе с 2012 года действует муниципальная программа «Обеспечение сохранности документов архивного фонда Российской Федерации на территории муниципального образования «Гагаринский район» Смоленской области</a:t>
            </a:r>
          </a:p>
        </p:txBody>
      </p:sp>
      <p:sp>
        <p:nvSpPr>
          <p:cNvPr id="5" name="Блок-схема: несколько документов 4"/>
          <p:cNvSpPr/>
          <p:nvPr/>
        </p:nvSpPr>
        <p:spPr>
          <a:xfrm>
            <a:off x="1244637" y="1484784"/>
            <a:ext cx="7776864" cy="974976"/>
          </a:xfrm>
          <a:prstGeom prst="flowChartMultidocument">
            <a:avLst/>
          </a:prstGeom>
          <a:solidFill>
            <a:schemeClr val="accent3">
              <a:lumMod val="20000"/>
              <a:lumOff val="80000"/>
            </a:schemeClr>
          </a:solidFill>
          <a:ln>
            <a:solidFill>
              <a:schemeClr val="accent3">
                <a:lumMod val="75000"/>
              </a:schemeClr>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just"/>
            <a:r>
              <a:rPr lang="ru-RU" b="1" dirty="0">
                <a:latin typeface="Times New Roman" panose="02020603050405020304" pitchFamily="18" charset="0"/>
                <a:ea typeface="Cambria" panose="02040503050406030204" pitchFamily="18" charset="0"/>
                <a:cs typeface="Times New Roman" panose="02020603050405020304" pitchFamily="18" charset="0"/>
              </a:rPr>
              <a:t>В период с 2012 по 2019 год </a:t>
            </a:r>
            <a:r>
              <a:rPr lang="ru-RU" b="1" dirty="0" smtClean="0">
                <a:latin typeface="Times New Roman" panose="02020603050405020304" pitchFamily="18" charset="0"/>
                <a:ea typeface="Cambria" panose="02040503050406030204" pitchFamily="18" charset="0"/>
                <a:cs typeface="Times New Roman" panose="02020603050405020304" pitchFamily="18" charset="0"/>
              </a:rPr>
              <a:t>по Программе </a:t>
            </a:r>
            <a:r>
              <a:rPr lang="ru-RU" b="1" dirty="0">
                <a:latin typeface="Times New Roman" panose="02020603050405020304" pitchFamily="18" charset="0"/>
                <a:ea typeface="Cambria" panose="02040503050406030204" pitchFamily="18" charset="0"/>
                <a:cs typeface="Times New Roman" panose="02020603050405020304" pitchFamily="18" charset="0"/>
              </a:rPr>
              <a:t>на развитие материально-технической базы архивного отдела муниципального образования «Гагаринский район» Смоленской области </a:t>
            </a:r>
            <a:r>
              <a:rPr lang="ru-RU" b="1" dirty="0" smtClean="0">
                <a:latin typeface="Times New Roman" panose="02020603050405020304" pitchFamily="18" charset="0"/>
                <a:ea typeface="Cambria" panose="02040503050406030204" pitchFamily="18" charset="0"/>
                <a:cs typeface="Times New Roman" panose="02020603050405020304" pitchFamily="18" charset="0"/>
              </a:rPr>
              <a:t>б </a:t>
            </a:r>
            <a:r>
              <a:rPr lang="ru-RU" b="1" dirty="0">
                <a:latin typeface="Times New Roman" panose="02020603050405020304" pitchFamily="18" charset="0"/>
                <a:ea typeface="Cambria" panose="02040503050406030204" pitchFamily="18" charset="0"/>
                <a:cs typeface="Times New Roman" panose="02020603050405020304" pitchFamily="18" charset="0"/>
              </a:rPr>
              <a:t>выделено </a:t>
            </a:r>
            <a:r>
              <a:rPr lang="ru-RU"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2328,5 тысяч рублей</a:t>
            </a:r>
            <a:r>
              <a:rPr lang="ru-RU" b="1" dirty="0">
                <a:latin typeface="Times New Roman" panose="02020603050405020304" pitchFamily="18" charset="0"/>
                <a:ea typeface="Cambria" panose="02040503050406030204" pitchFamily="18" charset="0"/>
                <a:cs typeface="Times New Roman" panose="02020603050405020304" pitchFamily="18" charset="0"/>
              </a:rPr>
              <a:t>.</a:t>
            </a:r>
            <a:r>
              <a:rPr lang="ru-RU"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6" name="Блок-схема: несколько документов 5"/>
          <p:cNvSpPr/>
          <p:nvPr/>
        </p:nvSpPr>
        <p:spPr>
          <a:xfrm>
            <a:off x="1316645" y="2459760"/>
            <a:ext cx="7632848" cy="974976"/>
          </a:xfrm>
          <a:prstGeom prst="flowChartMultidocument">
            <a:avLst/>
          </a:prstGeom>
          <a:solidFill>
            <a:schemeClr val="accent3">
              <a:lumMod val="20000"/>
              <a:lumOff val="8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r>
              <a:rPr lang="ru-RU" b="1" dirty="0">
                <a:solidFill>
                  <a:schemeClr val="tx1">
                    <a:lumMod val="85000"/>
                    <a:lumOff val="15000"/>
                  </a:schemeClr>
                </a:solidFill>
                <a:latin typeface="Times New Roman" panose="02020603050405020304" pitchFamily="18" charset="0"/>
                <a:ea typeface="Cambria" panose="02040503050406030204" pitchFamily="18" charset="0"/>
                <a:cs typeface="Times New Roman" panose="02020603050405020304" pitchFamily="18" charset="0"/>
              </a:rPr>
              <a:t>заменены оконные блоки в помещении по ул. Стройотрядовская, д.10; проведен частичный ремонт помещений отдела;</a:t>
            </a:r>
          </a:p>
          <a:p>
            <a:pPr marL="0"/>
            <a:r>
              <a:rPr lang="ru-RU" b="1" dirty="0">
                <a:solidFill>
                  <a:schemeClr val="tx1">
                    <a:lumMod val="85000"/>
                    <a:lumOff val="15000"/>
                  </a:schemeClr>
                </a:solidFill>
                <a:latin typeface="Times New Roman" panose="02020603050405020304" pitchFamily="18" charset="0"/>
                <a:ea typeface="Cambria" panose="02040503050406030204" pitchFamily="18" charset="0"/>
                <a:cs typeface="Times New Roman" panose="02020603050405020304" pitchFamily="18" charset="0"/>
              </a:rPr>
              <a:t>проведен ремонт мягкой кровли над помещением отдела по адресу: ул. Пушкина,д.5;</a:t>
            </a:r>
          </a:p>
        </p:txBody>
      </p:sp>
      <p:sp>
        <p:nvSpPr>
          <p:cNvPr id="7" name="Блок-схема: процесс 6"/>
          <p:cNvSpPr/>
          <p:nvPr/>
        </p:nvSpPr>
        <p:spPr>
          <a:xfrm>
            <a:off x="603917" y="4509120"/>
            <a:ext cx="1281441" cy="720080"/>
          </a:xfrm>
          <a:prstGeom prst="flowChart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smtClean="0">
              <a:solidFill>
                <a:schemeClr val="tx1">
                  <a:lumMod val="85000"/>
                  <a:lumOff val="15000"/>
                </a:schemeClr>
              </a:solidFill>
            </a:endParaRPr>
          </a:p>
          <a:p>
            <a:pPr algn="ctr"/>
            <a:r>
              <a:rPr lang="ru-RU" sz="1600" b="1" dirty="0" smtClean="0">
                <a:solidFill>
                  <a:schemeClr val="tx1">
                    <a:lumMod val="85000"/>
                    <a:lumOff val="15000"/>
                  </a:schemeClr>
                </a:solidFill>
              </a:rPr>
              <a:t>БЫЛО</a:t>
            </a:r>
            <a:r>
              <a:rPr lang="ru-RU" b="1" dirty="0"/>
              <a:t>		</a:t>
            </a:r>
            <a:endParaRPr lang="ru-RU" dirty="0"/>
          </a:p>
        </p:txBody>
      </p:sp>
      <p:sp>
        <p:nvSpPr>
          <p:cNvPr id="8" name="Блок-схема: процесс 7"/>
          <p:cNvSpPr/>
          <p:nvPr/>
        </p:nvSpPr>
        <p:spPr>
          <a:xfrm>
            <a:off x="7347548" y="4549830"/>
            <a:ext cx="1296144" cy="751931"/>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marL="0" indent="0" algn="ctr">
              <a:buNone/>
            </a:pPr>
            <a:r>
              <a:rPr lang="ru-RU" sz="1600" b="1" dirty="0">
                <a:solidFill>
                  <a:schemeClr val="tx1">
                    <a:lumMod val="85000"/>
                    <a:lumOff val="15000"/>
                  </a:schemeClr>
                </a:solidFill>
              </a:rPr>
              <a:t>СТАЛО</a:t>
            </a:r>
            <a:endParaRPr lang="ru-RU" sz="1600" dirty="0">
              <a:solidFill>
                <a:schemeClr val="tx1">
                  <a:lumMod val="85000"/>
                  <a:lumOff val="15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4693292"/>
            <a:ext cx="2376030" cy="19196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63622" y="4647128"/>
            <a:ext cx="2416689" cy="1967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Блок-схема: несколько документов 8"/>
          <p:cNvSpPr/>
          <p:nvPr/>
        </p:nvSpPr>
        <p:spPr>
          <a:xfrm>
            <a:off x="1268121" y="3434736"/>
            <a:ext cx="7575835" cy="758952"/>
          </a:xfrm>
          <a:prstGeom prst="flowChartMultidocument">
            <a:avLst/>
          </a:prstGeom>
          <a:solidFill>
            <a:schemeClr val="accent3">
              <a:lumMod val="20000"/>
              <a:lumOff val="80000"/>
            </a:schemeClr>
          </a:solidFill>
          <a:ln>
            <a:solidFill>
              <a:schemeClr val="accent3">
                <a:lumMod val="75000"/>
              </a:schemeClr>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marL="0"/>
            <a:r>
              <a:rPr lang="ru-RU" b="1" dirty="0">
                <a:latin typeface="Times New Roman" panose="02020603050405020304" pitchFamily="18" charset="0"/>
                <a:ea typeface="Cambria" panose="02040503050406030204" pitchFamily="18" charset="0"/>
                <a:cs typeface="Times New Roman" panose="02020603050405020304" pitchFamily="18" charset="0"/>
              </a:rPr>
              <a:t>приобретены 2 компьютера, копировальный аппарат формата А3, металлические стеллажи для хранилищ, мобильные архивные стеллажи;</a:t>
            </a:r>
          </a:p>
        </p:txBody>
      </p:sp>
    </p:spTree>
    <p:extLst>
      <p:ext uri="{BB962C8B-B14F-4D97-AF65-F5344CB8AC3E}">
        <p14:creationId xmlns="" xmlns:p14="http://schemas.microsoft.com/office/powerpoint/2010/main" val="1090241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7"/>
            <a:ext cx="8352927" cy="576063"/>
          </a:xfrm>
        </p:spPr>
        <p:txBody>
          <a:bodyPr>
            <a:noAutofit/>
          </a:bodyPr>
          <a:lstStyle/>
          <a:p>
            <a:r>
              <a:rPr lang="ru-RU" sz="2500" b="1" dirty="0">
                <a:solidFill>
                  <a:srgbClr val="0070C0"/>
                </a:solidFill>
              </a:rPr>
              <a:t>Обеспечение сохранности и учет архивных документов</a:t>
            </a:r>
            <a:endParaRPr lang="ru-RU" sz="2500" dirty="0">
              <a:solidFill>
                <a:srgbClr val="0070C0"/>
              </a:solidFill>
            </a:endParaRPr>
          </a:p>
        </p:txBody>
      </p:sp>
      <p:pic>
        <p:nvPicPr>
          <p:cNvPr id="6" name="Picture 2" descr="IMG_402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2" y="4509120"/>
            <a:ext cx="24384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4525786"/>
            <a:ext cx="2322513"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Блок-схема: несколько документов 3"/>
          <p:cNvSpPr/>
          <p:nvPr/>
        </p:nvSpPr>
        <p:spPr>
          <a:xfrm>
            <a:off x="1043608" y="952951"/>
            <a:ext cx="7803160" cy="902968"/>
          </a:xfrm>
          <a:prstGeom prst="flowChartMultidocument">
            <a:avLst/>
          </a:prstGeom>
          <a:solidFill>
            <a:schemeClr val="accent3">
              <a:lumMod val="20000"/>
              <a:lumOff val="80000"/>
            </a:schemeClr>
          </a:solidFill>
          <a:ln>
            <a:solidFill>
              <a:schemeClr val="accent3">
                <a:lumMod val="75000"/>
              </a:schemeClr>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marL="0"/>
            <a:r>
              <a:rPr lang="ru-RU" b="1" dirty="0">
                <a:latin typeface="Times New Roman" panose="02020603050405020304" pitchFamily="18" charset="0"/>
                <a:ea typeface="Cambria" panose="02040503050406030204" pitchFamily="18" charset="0"/>
                <a:cs typeface="Times New Roman" panose="02020603050405020304" pitchFamily="18" charset="0"/>
              </a:rPr>
              <a:t>смонтирована и введена в эксплуатацию система пожаротушения в помещении по адресам ул. Пушкина,д.5  и Стройотрядовская, д.10 , а также приобретены порошковые огнетушители;</a:t>
            </a:r>
          </a:p>
        </p:txBody>
      </p:sp>
      <p:sp>
        <p:nvSpPr>
          <p:cNvPr id="5" name="Блок-схема: несколько документов 4"/>
          <p:cNvSpPr/>
          <p:nvPr/>
        </p:nvSpPr>
        <p:spPr>
          <a:xfrm>
            <a:off x="1043608" y="1902578"/>
            <a:ext cx="7754008" cy="590318"/>
          </a:xfrm>
          <a:prstGeom prst="flowChartMultidocument">
            <a:avLst/>
          </a:prstGeom>
          <a:solidFill>
            <a:schemeClr val="accent3">
              <a:lumMod val="20000"/>
              <a:lumOff val="80000"/>
            </a:schemeClr>
          </a:solidFill>
          <a:ln>
            <a:solidFill>
              <a:schemeClr val="accent3">
                <a:lumMod val="75000"/>
              </a:schemeClr>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marL="0"/>
            <a:r>
              <a:rPr lang="ru-RU" b="1" dirty="0">
                <a:latin typeface="Times New Roman" panose="02020603050405020304" pitchFamily="18" charset="0"/>
                <a:ea typeface="Cambria" panose="02040503050406030204" pitchFamily="18" charset="0"/>
                <a:cs typeface="Times New Roman" panose="02020603050405020304" pitchFamily="18" charset="0"/>
              </a:rPr>
              <a:t>приобретена мебель в помещение для приема посетителей;</a:t>
            </a:r>
          </a:p>
        </p:txBody>
      </p:sp>
      <p:sp>
        <p:nvSpPr>
          <p:cNvPr id="7" name="Блок-схема: несколько документов 6"/>
          <p:cNvSpPr/>
          <p:nvPr/>
        </p:nvSpPr>
        <p:spPr>
          <a:xfrm>
            <a:off x="1151621" y="2636912"/>
            <a:ext cx="7704854" cy="1368152"/>
          </a:xfrm>
          <a:prstGeom prst="flowChartMultidocument">
            <a:avLst/>
          </a:prstGeom>
          <a:solidFill>
            <a:schemeClr val="accent3">
              <a:lumMod val="20000"/>
              <a:lumOff val="80000"/>
            </a:schemeClr>
          </a:solidFill>
          <a:ln>
            <a:solidFill>
              <a:schemeClr val="accent3">
                <a:lumMod val="75000"/>
              </a:schemeClr>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marL="0"/>
            <a:r>
              <a:rPr lang="ru-RU" b="1" dirty="0">
                <a:latin typeface="Times New Roman" panose="02020603050405020304" pitchFamily="18" charset="0"/>
                <a:ea typeface="Cambria" panose="02040503050406030204" pitchFamily="18" charset="0"/>
                <a:cs typeface="Times New Roman" panose="02020603050405020304" pitchFamily="18" charset="0"/>
              </a:rPr>
              <a:t>ежегодно приобретаются картонные короба для </a:t>
            </a:r>
            <a:r>
              <a:rPr lang="ru-RU" b="1" dirty="0" err="1">
                <a:latin typeface="Times New Roman" panose="02020603050405020304" pitchFamily="18" charset="0"/>
                <a:ea typeface="Cambria" panose="02040503050406030204" pitchFamily="18" charset="0"/>
                <a:cs typeface="Times New Roman" panose="02020603050405020304" pitchFamily="18" charset="0"/>
              </a:rPr>
              <a:t>катронирования</a:t>
            </a:r>
            <a:r>
              <a:rPr lang="ru-RU" b="1" dirty="0">
                <a:latin typeface="Times New Roman" panose="02020603050405020304" pitchFamily="18" charset="0"/>
                <a:ea typeface="Cambria" panose="02040503050406030204" pitchFamily="18" charset="0"/>
                <a:cs typeface="Times New Roman" panose="02020603050405020304" pitchFamily="18" charset="0"/>
              </a:rPr>
              <a:t> документов закрытых фондов</a:t>
            </a:r>
          </a:p>
          <a:p>
            <a:pPr marL="0"/>
            <a:r>
              <a:rPr lang="ru-RU" b="1" dirty="0">
                <a:latin typeface="Times New Roman" panose="02020603050405020304" pitchFamily="18" charset="0"/>
                <a:ea typeface="Cambria" panose="02040503050406030204" pitchFamily="18" charset="0"/>
                <a:cs typeface="Times New Roman" panose="02020603050405020304" pitchFamily="18" charset="0"/>
              </a:rPr>
              <a:t>За 8 лет </a:t>
            </a:r>
            <a:r>
              <a:rPr lang="ru-RU" b="1" dirty="0" err="1">
                <a:latin typeface="Times New Roman" panose="02020603050405020304" pitchFamily="18" charset="0"/>
                <a:ea typeface="Cambria" panose="02040503050406030204" pitchFamily="18" charset="0"/>
                <a:cs typeface="Times New Roman" panose="02020603050405020304" pitchFamily="18" charset="0"/>
              </a:rPr>
              <a:t>закартонировано</a:t>
            </a:r>
            <a:r>
              <a:rPr lang="ru-RU" b="1" dirty="0">
                <a:latin typeface="Times New Roman" panose="02020603050405020304" pitchFamily="18" charset="0"/>
                <a:ea typeface="Cambria" panose="02040503050406030204" pitchFamily="18" charset="0"/>
                <a:cs typeface="Times New Roman" panose="02020603050405020304" pitchFamily="18" charset="0"/>
              </a:rPr>
              <a:t> в специальные архивные короба  </a:t>
            </a:r>
            <a:r>
              <a:rPr lang="ru-RU"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24789 единиц хранения</a:t>
            </a:r>
            <a:r>
              <a:rPr lang="ru-RU" b="1" dirty="0">
                <a:latin typeface="Times New Roman" panose="02020603050405020304" pitchFamily="18" charset="0"/>
                <a:ea typeface="Cambria" panose="02040503050406030204" pitchFamily="18" charset="0"/>
                <a:cs typeface="Times New Roman" panose="02020603050405020304" pitchFamily="18" charset="0"/>
              </a:rPr>
              <a:t>, что составляет более 50% находящихся на постоянном хранении документов</a:t>
            </a:r>
          </a:p>
        </p:txBody>
      </p:sp>
      <p:sp>
        <p:nvSpPr>
          <p:cNvPr id="12" name="Блок-схема: процесс 11"/>
          <p:cNvSpPr/>
          <p:nvPr/>
        </p:nvSpPr>
        <p:spPr>
          <a:xfrm>
            <a:off x="698271" y="4365104"/>
            <a:ext cx="1281441" cy="720080"/>
          </a:xfrm>
          <a:prstGeom prst="flowChart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smtClean="0">
              <a:solidFill>
                <a:schemeClr val="tx1">
                  <a:lumMod val="85000"/>
                  <a:lumOff val="15000"/>
                </a:schemeClr>
              </a:solidFill>
            </a:endParaRPr>
          </a:p>
          <a:p>
            <a:pPr algn="ctr"/>
            <a:r>
              <a:rPr lang="ru-RU" sz="1600" b="1" dirty="0" smtClean="0">
                <a:solidFill>
                  <a:schemeClr val="tx1">
                    <a:lumMod val="85000"/>
                    <a:lumOff val="15000"/>
                  </a:schemeClr>
                </a:solidFill>
              </a:rPr>
              <a:t>БЫЛО</a:t>
            </a:r>
            <a:r>
              <a:rPr lang="ru-RU" b="1" dirty="0"/>
              <a:t>		</a:t>
            </a:r>
            <a:endParaRPr lang="ru-RU" dirty="0"/>
          </a:p>
        </p:txBody>
      </p:sp>
      <p:pic>
        <p:nvPicPr>
          <p:cNvPr id="3075" name="Picture 3"/>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26561" y="4370463"/>
            <a:ext cx="1316850" cy="7742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2459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Выноска со стрелкой вверх 14"/>
          <p:cNvSpPr/>
          <p:nvPr/>
        </p:nvSpPr>
        <p:spPr>
          <a:xfrm>
            <a:off x="5587289" y="1628800"/>
            <a:ext cx="2039582" cy="2746133"/>
          </a:xfrm>
          <a:prstGeom prst="upArrowCallout">
            <a:avLst/>
          </a:prstGeom>
          <a:solidFill>
            <a:schemeClr val="bg2"/>
          </a:solidFill>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solidFill>
                  <a:schemeClr val="accent3">
                    <a:lumMod val="50000"/>
                  </a:schemeClr>
                </a:solidFill>
                <a:latin typeface="Times New Roman" panose="02020603050405020304" pitchFamily="18" charset="0"/>
                <a:ea typeface="Cambria" panose="02040503050406030204" pitchFamily="18" charset="0"/>
                <a:cs typeface="Times New Roman" panose="02020603050405020304" pitchFamily="18" charset="0"/>
              </a:rPr>
              <a:t>помощь в проведении экспертизы ценности документов, систематизации, упорядочению, описанию документов </a:t>
            </a:r>
            <a:endParaRPr lang="ru-RU" dirty="0">
              <a:solidFill>
                <a:schemeClr val="accent3">
                  <a:lumMod val="50000"/>
                </a:schemeClr>
              </a:solidFill>
            </a:endParaRPr>
          </a:p>
        </p:txBody>
      </p:sp>
      <p:sp>
        <p:nvSpPr>
          <p:cNvPr id="2" name="Заголовок 1"/>
          <p:cNvSpPr>
            <a:spLocks noGrp="1"/>
          </p:cNvSpPr>
          <p:nvPr>
            <p:ph type="title"/>
          </p:nvPr>
        </p:nvSpPr>
        <p:spPr>
          <a:xfrm>
            <a:off x="619742" y="217338"/>
            <a:ext cx="8352927" cy="360039"/>
          </a:xfrm>
        </p:spPr>
        <p:txBody>
          <a:bodyPr>
            <a:noAutofit/>
          </a:bodyPr>
          <a:lstStyle/>
          <a:p>
            <a:r>
              <a:rPr lang="ru-RU" sz="2000" b="1" dirty="0">
                <a:solidFill>
                  <a:srgbClr val="0070C0"/>
                </a:solidFill>
              </a:rPr>
              <a:t>Комплектование отдела документами</a:t>
            </a:r>
            <a:endParaRPr lang="ru-RU" sz="2000" dirty="0">
              <a:solidFill>
                <a:srgbClr val="0070C0"/>
              </a:solidFill>
            </a:endParaRPr>
          </a:p>
        </p:txBody>
      </p:sp>
      <p:sp>
        <p:nvSpPr>
          <p:cNvPr id="3" name="Объект 2"/>
          <p:cNvSpPr>
            <a:spLocks noGrp="1"/>
          </p:cNvSpPr>
          <p:nvPr>
            <p:ph idx="1"/>
          </p:nvPr>
        </p:nvSpPr>
        <p:spPr>
          <a:xfrm>
            <a:off x="899592" y="551776"/>
            <a:ext cx="7056784" cy="6120680"/>
          </a:xfrm>
        </p:spPr>
        <p:txBody>
          <a:bodyPr>
            <a:normAutofit/>
          </a:bodyPr>
          <a:lstStyle/>
          <a:p>
            <a:pPr marL="0" indent="0">
              <a:buNone/>
            </a:pPr>
            <a:endParaRPr lang="ru-RU" sz="2300" b="1" dirty="0" smtClean="0">
              <a:latin typeface="Times New Roman" pitchFamily="18" charset="0"/>
              <a:ea typeface="Cambria" panose="02040503050406030204" pitchFamily="18" charset="0"/>
              <a:cs typeface="Times New Roman" pitchFamily="18" charset="0"/>
            </a:endParaRPr>
          </a:p>
          <a:p>
            <a:pPr marL="0"/>
            <a:endParaRPr lang="ru-RU" sz="2300" b="1" dirty="0" smtClean="0">
              <a:latin typeface="Times New Roman" pitchFamily="18" charset="0"/>
              <a:ea typeface="Cambria" panose="02040503050406030204" pitchFamily="18" charset="0"/>
              <a:cs typeface="Times New Roman" pitchFamily="18" charset="0"/>
            </a:endParaRPr>
          </a:p>
          <a:p>
            <a:pPr marL="0"/>
            <a:endParaRPr lang="ru-RU" sz="2300" b="1" dirty="0" smtClean="0">
              <a:latin typeface="Times New Roman" pitchFamily="18" charset="0"/>
              <a:ea typeface="Cambria" panose="02040503050406030204" pitchFamily="18" charset="0"/>
              <a:cs typeface="Times New Roman" pitchFamily="18" charset="0"/>
            </a:endParaRPr>
          </a:p>
          <a:p>
            <a:pPr marL="0" indent="0">
              <a:buNone/>
            </a:pPr>
            <a:endParaRPr lang="ru-RU" sz="2100" dirty="0" smtClean="0">
              <a:latin typeface="Times New Roman" panose="02020603050405020304" pitchFamily="18" charset="0"/>
              <a:ea typeface="Cambria" panose="02040503050406030204" pitchFamily="18" charset="0"/>
              <a:cs typeface="Times New Roman" panose="02020603050405020304" pitchFamily="18" charset="0"/>
            </a:endParaRPr>
          </a:p>
          <a:p>
            <a:pPr marL="0"/>
            <a:endParaRPr lang="ru-RU" sz="2100" dirty="0" smtClean="0">
              <a:latin typeface="Times New Roman" panose="02020603050405020304" pitchFamily="18" charset="0"/>
              <a:ea typeface="Cambria" panose="02040503050406030204" pitchFamily="18" charset="0"/>
              <a:cs typeface="Times New Roman" panose="02020603050405020304" pitchFamily="18" charset="0"/>
            </a:endParaRPr>
          </a:p>
          <a:p>
            <a:pPr marL="0"/>
            <a:endParaRPr lang="ru-RU" sz="1400" b="1" dirty="0" smtClean="0">
              <a:latin typeface="Times New Roman" pitchFamily="18" charset="0"/>
              <a:ea typeface="Cambria" panose="02040503050406030204" pitchFamily="18" charset="0"/>
              <a:cs typeface="Times New Roman" pitchFamily="18" charset="0"/>
            </a:endParaRPr>
          </a:p>
          <a:p>
            <a:pPr marL="0"/>
            <a:endParaRPr lang="ru-RU" sz="1400" b="1" dirty="0">
              <a:latin typeface="Times New Roman" pitchFamily="18" charset="0"/>
              <a:ea typeface="Cambria" panose="02040503050406030204" pitchFamily="18" charset="0"/>
              <a:cs typeface="Times New Roman" pitchFamily="18" charset="0"/>
            </a:endParaRPr>
          </a:p>
        </p:txBody>
      </p:sp>
      <p:pic>
        <p:nvPicPr>
          <p:cNvPr id="1026" name="Picture 2" descr="C:\Users\Архив\Desktop\12.png"/>
          <p:cNvPicPr>
            <a:picLocks noChangeAspect="1" noChangeArrowheads="1"/>
          </p:cNvPicPr>
          <p:nvPr/>
        </p:nvPicPr>
        <p:blipFill>
          <a:blip r:embed="rId2" cstate="print"/>
          <a:srcRect/>
          <a:stretch>
            <a:fillRect/>
          </a:stretch>
        </p:blipFill>
        <p:spPr bwMode="auto">
          <a:xfrm>
            <a:off x="3584004" y="4429684"/>
            <a:ext cx="4536504" cy="2160240"/>
          </a:xfrm>
          <a:prstGeom prst="rect">
            <a:avLst/>
          </a:prstGeom>
          <a:noFill/>
        </p:spPr>
      </p:pic>
      <p:sp>
        <p:nvSpPr>
          <p:cNvPr id="4" name="Загнутый угол 3"/>
          <p:cNvSpPr/>
          <p:nvPr/>
        </p:nvSpPr>
        <p:spPr>
          <a:xfrm>
            <a:off x="527215" y="1085541"/>
            <a:ext cx="2779194" cy="717999"/>
          </a:xfrm>
          <a:prstGeom prst="foldedCorner">
            <a:avLst/>
          </a:prstGeom>
          <a:solidFill>
            <a:schemeClr val="bg1">
              <a:lumMod val="85000"/>
            </a:schemeClr>
          </a:solidFill>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itchFamily="18" charset="0"/>
                <a:ea typeface="Cambria" panose="02040503050406030204" pitchFamily="18" charset="0"/>
                <a:cs typeface="Times New Roman" pitchFamily="18" charset="0"/>
              </a:rPr>
              <a:t>Документы муниципальных организаций</a:t>
            </a:r>
            <a:endParaRPr lang="ru-RU" dirty="0"/>
          </a:p>
        </p:txBody>
      </p:sp>
      <p:sp>
        <p:nvSpPr>
          <p:cNvPr id="5" name="Овал 4"/>
          <p:cNvSpPr/>
          <p:nvPr/>
        </p:nvSpPr>
        <p:spPr>
          <a:xfrm>
            <a:off x="2204826" y="625958"/>
            <a:ext cx="5422045" cy="457200"/>
          </a:xfrm>
          <a:prstGeom prst="ellipse">
            <a:avLst/>
          </a:prstGeom>
          <a:solidFill>
            <a:schemeClr val="accent3">
              <a:lumMod val="20000"/>
              <a:lumOff val="80000"/>
            </a:schemeClr>
          </a:solidFill>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ea typeface="Cambria" panose="02040503050406030204" pitchFamily="18" charset="0"/>
                <a:cs typeface="Times New Roman" pitchFamily="18" charset="0"/>
              </a:rPr>
              <a:t>49 организаций-источников комплектования</a:t>
            </a:r>
            <a:endParaRPr lang="ru-RU" dirty="0"/>
          </a:p>
        </p:txBody>
      </p:sp>
      <p:sp>
        <p:nvSpPr>
          <p:cNvPr id="12" name="Овал 11"/>
          <p:cNvSpPr/>
          <p:nvPr/>
        </p:nvSpPr>
        <p:spPr>
          <a:xfrm>
            <a:off x="2316686" y="3213776"/>
            <a:ext cx="3535570" cy="602807"/>
          </a:xfrm>
          <a:prstGeom prst="ellipse">
            <a:avLst/>
          </a:prstGeom>
          <a:solidFill>
            <a:schemeClr val="accent3">
              <a:lumMod val="20000"/>
              <a:lumOff val="80000"/>
            </a:schemeClr>
          </a:solidFill>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itchFamily="18" charset="0"/>
                <a:ea typeface="Cambria" panose="02040503050406030204" pitchFamily="18" charset="0"/>
                <a:cs typeface="Times New Roman" pitchFamily="18" charset="0"/>
              </a:rPr>
              <a:t>МУНИЦИПАЛЬНЫЙ АРХИВ</a:t>
            </a:r>
            <a:endParaRPr lang="ru-RU" dirty="0"/>
          </a:p>
        </p:txBody>
      </p:sp>
      <p:sp>
        <p:nvSpPr>
          <p:cNvPr id="10" name="Выгнутая влево стрелка 9"/>
          <p:cNvSpPr/>
          <p:nvPr/>
        </p:nvSpPr>
        <p:spPr>
          <a:xfrm>
            <a:off x="527215" y="1748892"/>
            <a:ext cx="731520" cy="1674240"/>
          </a:xfrm>
          <a:prstGeom prst="curv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Выгнутая вправо стрелка 10"/>
          <p:cNvSpPr/>
          <p:nvPr/>
        </p:nvSpPr>
        <p:spPr>
          <a:xfrm>
            <a:off x="7238504" y="2047450"/>
            <a:ext cx="731520" cy="1216152"/>
          </a:xfrm>
          <a:prstGeom prst="curved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Стрелка вниз 12"/>
          <p:cNvSpPr/>
          <p:nvPr/>
        </p:nvSpPr>
        <p:spPr>
          <a:xfrm>
            <a:off x="4282568" y="1788062"/>
            <a:ext cx="484632" cy="1277727"/>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нутый угол 7"/>
          <p:cNvSpPr/>
          <p:nvPr/>
        </p:nvSpPr>
        <p:spPr>
          <a:xfrm>
            <a:off x="3387343" y="1083157"/>
            <a:ext cx="2852651" cy="720383"/>
          </a:xfrm>
          <a:prstGeom prst="foldedCorner">
            <a:avLst/>
          </a:prstGeom>
          <a:solidFill>
            <a:schemeClr val="bg1">
              <a:lumMod val="85000"/>
            </a:schemeClr>
          </a:solidFill>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itchFamily="18" charset="0"/>
                <a:ea typeface="Cambria" panose="02040503050406030204" pitchFamily="18" charset="0"/>
                <a:cs typeface="Times New Roman" pitchFamily="18" charset="0"/>
              </a:rPr>
              <a:t>Документы федеральных </a:t>
            </a:r>
            <a:r>
              <a:rPr lang="ru-RU" b="1" dirty="0">
                <a:latin typeface="Times New Roman" pitchFamily="18" charset="0"/>
                <a:ea typeface="Cambria" panose="02040503050406030204" pitchFamily="18" charset="0"/>
                <a:cs typeface="Times New Roman" pitchFamily="18" charset="0"/>
              </a:rPr>
              <a:t>организациях, расположенных на территории </a:t>
            </a:r>
            <a:r>
              <a:rPr lang="ru-RU" b="1" dirty="0" smtClean="0">
                <a:latin typeface="Times New Roman" pitchFamily="18" charset="0"/>
                <a:ea typeface="Cambria" panose="02040503050406030204" pitchFamily="18" charset="0"/>
                <a:cs typeface="Times New Roman" pitchFamily="18" charset="0"/>
              </a:rPr>
              <a:t>района</a:t>
            </a:r>
            <a:endParaRPr lang="ru-RU" dirty="0"/>
          </a:p>
        </p:txBody>
      </p:sp>
      <p:sp>
        <p:nvSpPr>
          <p:cNvPr id="14" name="Скругленный прямоугольник 13"/>
          <p:cNvSpPr/>
          <p:nvPr/>
        </p:nvSpPr>
        <p:spPr>
          <a:xfrm>
            <a:off x="7956376" y="2047450"/>
            <a:ext cx="1142151" cy="1749889"/>
          </a:xfrm>
          <a:prstGeom prst="roundRect">
            <a:avLst/>
          </a:prstGeom>
          <a:solidFill>
            <a:schemeClr val="tx2">
              <a:lumMod val="10000"/>
              <a:lumOff val="90000"/>
            </a:schemeClr>
          </a:solidFill>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solidFill>
                  <a:schemeClr val="tx1">
                    <a:lumMod val="85000"/>
                    <a:lumOff val="15000"/>
                  </a:schemeClr>
                </a:solidFill>
                <a:latin typeface="Times New Roman" panose="02020603050405020304" pitchFamily="18" charset="0"/>
                <a:ea typeface="Cambria" panose="02040503050406030204" pitchFamily="18" charset="0"/>
                <a:cs typeface="Times New Roman" panose="02020603050405020304" pitchFamily="18" charset="0"/>
              </a:rPr>
              <a:t>2012 </a:t>
            </a:r>
            <a:r>
              <a:rPr lang="ru-RU" b="1" dirty="0">
                <a:solidFill>
                  <a:schemeClr val="tx1">
                    <a:lumMod val="85000"/>
                    <a:lumOff val="15000"/>
                  </a:schemeClr>
                </a:solidFill>
                <a:latin typeface="Times New Roman" panose="02020603050405020304" pitchFamily="18" charset="0"/>
                <a:ea typeface="Cambria" panose="02040503050406030204" pitchFamily="18" charset="0"/>
                <a:cs typeface="Times New Roman" panose="02020603050405020304" pitchFamily="18" charset="0"/>
              </a:rPr>
              <a:t>-2019 </a:t>
            </a:r>
            <a:r>
              <a:rPr lang="ru-RU" b="1" dirty="0" smtClean="0">
                <a:solidFill>
                  <a:schemeClr val="tx1">
                    <a:lumMod val="85000"/>
                    <a:lumOff val="15000"/>
                  </a:schemeClr>
                </a:solidFill>
                <a:latin typeface="Times New Roman" panose="02020603050405020304" pitchFamily="18" charset="0"/>
                <a:ea typeface="Cambria" panose="02040503050406030204" pitchFamily="18" charset="0"/>
                <a:cs typeface="Times New Roman" panose="02020603050405020304" pitchFamily="18" charset="0"/>
              </a:rPr>
              <a:t>гг. – </a:t>
            </a:r>
          </a:p>
          <a:p>
            <a:pPr algn="ctr"/>
            <a:r>
              <a:rPr lang="ru-RU" b="1" dirty="0" smtClean="0">
                <a:solidFill>
                  <a:schemeClr val="tx1">
                    <a:lumMod val="85000"/>
                    <a:lumOff val="15000"/>
                  </a:schemeClr>
                </a:solidFill>
                <a:latin typeface="Times New Roman" panose="02020603050405020304" pitchFamily="18" charset="0"/>
                <a:ea typeface="Cambria" panose="02040503050406030204" pitchFamily="18" charset="0"/>
                <a:cs typeface="Times New Roman" panose="02020603050405020304" pitchFamily="18" charset="0"/>
              </a:rPr>
              <a:t>18 </a:t>
            </a:r>
            <a:r>
              <a:rPr lang="ru-RU" b="1" dirty="0">
                <a:solidFill>
                  <a:schemeClr val="tx1">
                    <a:lumMod val="85000"/>
                    <a:lumOff val="15000"/>
                  </a:schemeClr>
                </a:solidFill>
                <a:latin typeface="Times New Roman" panose="02020603050405020304" pitchFamily="18" charset="0"/>
                <a:ea typeface="Cambria" panose="02040503050406030204" pitchFamily="18" charset="0"/>
                <a:cs typeface="Times New Roman" panose="02020603050405020304" pitchFamily="18" charset="0"/>
              </a:rPr>
              <a:t>новых </a:t>
            </a:r>
            <a:r>
              <a:rPr lang="ru-RU" b="1" dirty="0" smtClean="0">
                <a:solidFill>
                  <a:schemeClr val="tx1">
                    <a:lumMod val="85000"/>
                    <a:lumOff val="15000"/>
                  </a:schemeClr>
                </a:solidFill>
                <a:latin typeface="Times New Roman" panose="02020603050405020304" pitchFamily="18" charset="0"/>
                <a:ea typeface="Cambria" panose="02040503050406030204" pitchFamily="18" charset="0"/>
                <a:cs typeface="Times New Roman" panose="02020603050405020304" pitchFamily="18" charset="0"/>
              </a:rPr>
              <a:t>фондов </a:t>
            </a:r>
          </a:p>
          <a:p>
            <a:pPr algn="ctr"/>
            <a:r>
              <a:rPr lang="ru-RU" b="1" dirty="0" smtClean="0">
                <a:solidFill>
                  <a:schemeClr val="tx1">
                    <a:lumMod val="85000"/>
                    <a:lumOff val="15000"/>
                  </a:schemeClr>
                </a:solidFill>
                <a:latin typeface="Times New Roman" panose="02020603050405020304" pitchFamily="18" charset="0"/>
                <a:ea typeface="Cambria" panose="02040503050406030204" pitchFamily="18" charset="0"/>
                <a:cs typeface="Times New Roman" panose="02020603050405020304" pitchFamily="18" charset="0"/>
              </a:rPr>
              <a:t> (1671 </a:t>
            </a:r>
            <a:r>
              <a:rPr lang="ru-RU" b="1" dirty="0">
                <a:solidFill>
                  <a:schemeClr val="tx1">
                    <a:lumMod val="85000"/>
                    <a:lumOff val="15000"/>
                  </a:schemeClr>
                </a:solidFill>
                <a:latin typeface="Times New Roman" panose="02020603050405020304" pitchFamily="18" charset="0"/>
                <a:ea typeface="Cambria" panose="02040503050406030204" pitchFamily="18" charset="0"/>
                <a:cs typeface="Times New Roman" panose="02020603050405020304" pitchFamily="18" charset="0"/>
              </a:rPr>
              <a:t>единица </a:t>
            </a:r>
            <a:r>
              <a:rPr lang="ru-RU" b="1" dirty="0" smtClean="0">
                <a:solidFill>
                  <a:schemeClr val="tx1">
                    <a:lumMod val="85000"/>
                    <a:lumOff val="15000"/>
                  </a:schemeClr>
                </a:solidFill>
                <a:latin typeface="Times New Roman" panose="02020603050405020304" pitchFamily="18" charset="0"/>
                <a:ea typeface="Cambria" panose="02040503050406030204" pitchFamily="18" charset="0"/>
                <a:cs typeface="Times New Roman" panose="02020603050405020304" pitchFamily="18" charset="0"/>
              </a:rPr>
              <a:t>хранения</a:t>
            </a:r>
            <a:r>
              <a:rPr lang="ru-RU"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r>
              <a:rPr lang="ru-RU" b="1" dirty="0" smtClean="0">
                <a:latin typeface="Times New Roman" panose="02020603050405020304" pitchFamily="18" charset="0"/>
                <a:ea typeface="Cambria" panose="02040503050406030204" pitchFamily="18" charset="0"/>
                <a:cs typeface="Times New Roman" panose="02020603050405020304" pitchFamily="18" charset="0"/>
              </a:rPr>
              <a:t>  </a:t>
            </a:r>
            <a:endParaRPr lang="ru-RU" b="1" dirty="0">
              <a:latin typeface="Times New Roman" panose="02020603050405020304" pitchFamily="18" charset="0"/>
              <a:ea typeface="Cambria" panose="02040503050406030204" pitchFamily="18" charset="0"/>
              <a:cs typeface="Times New Roman" panose="02020603050405020304" pitchFamily="18" charset="0"/>
            </a:endParaRPr>
          </a:p>
          <a:p>
            <a:pPr algn="ctr"/>
            <a:endParaRPr lang="ru-RU" dirty="0"/>
          </a:p>
        </p:txBody>
      </p:sp>
      <p:sp>
        <p:nvSpPr>
          <p:cNvPr id="9" name="Загнутый угол 8"/>
          <p:cNvSpPr/>
          <p:nvPr/>
        </p:nvSpPr>
        <p:spPr>
          <a:xfrm>
            <a:off x="6556680" y="980728"/>
            <a:ext cx="2407807" cy="1066722"/>
          </a:xfrm>
          <a:prstGeom prst="foldedCorner">
            <a:avLst/>
          </a:prstGeom>
          <a:solidFill>
            <a:schemeClr val="bg1">
              <a:lumMod val="85000"/>
            </a:schemeClr>
          </a:solidFill>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ea typeface="Cambria" panose="02040503050406030204" pitchFamily="18" charset="0"/>
                <a:cs typeface="Times New Roman" pitchFamily="18" charset="0"/>
              </a:rPr>
              <a:t> </a:t>
            </a:r>
            <a:r>
              <a:rPr lang="ru-RU" b="1" dirty="0" smtClean="0">
                <a:latin typeface="Times New Roman" pitchFamily="18" charset="0"/>
                <a:ea typeface="Cambria" panose="02040503050406030204" pitchFamily="18" charset="0"/>
                <a:cs typeface="Times New Roman" pitchFamily="18" charset="0"/>
              </a:rPr>
              <a:t>Документы по </a:t>
            </a:r>
            <a:r>
              <a:rPr lang="ru-RU" b="1" dirty="0">
                <a:latin typeface="Times New Roman" pitchFamily="18" charset="0"/>
                <a:ea typeface="Cambria" panose="02040503050406030204" pitchFamily="18" charset="0"/>
                <a:cs typeface="Times New Roman" pitchFamily="18" charset="0"/>
              </a:rPr>
              <a:t>личному составу ликвидированных организаций </a:t>
            </a:r>
            <a:r>
              <a:rPr lang="ru-RU" b="1" dirty="0" smtClean="0">
                <a:latin typeface="Times New Roman" pitchFamily="18" charset="0"/>
                <a:ea typeface="Cambria" panose="02040503050406030204" pitchFamily="18" charset="0"/>
                <a:cs typeface="Times New Roman" pitchFamily="18" charset="0"/>
              </a:rPr>
              <a:t>района, </a:t>
            </a:r>
            <a:r>
              <a:rPr lang="ru-RU" b="1" dirty="0">
                <a:latin typeface="Times New Roman" panose="02020603050405020304" pitchFamily="18" charset="0"/>
                <a:ea typeface="Cambria" panose="02040503050406030204" pitchFamily="18" charset="0"/>
                <a:cs typeface="Times New Roman" panose="02020603050405020304" pitchFamily="18" charset="0"/>
              </a:rPr>
              <a:t>в том числе, находящихся в стадии банкротства</a:t>
            </a:r>
            <a:endParaRPr lang="ru-RU" dirty="0"/>
          </a:p>
        </p:txBody>
      </p:sp>
      <p:sp>
        <p:nvSpPr>
          <p:cNvPr id="7" name="Скругленный прямоугольник 6"/>
          <p:cNvSpPr/>
          <p:nvPr/>
        </p:nvSpPr>
        <p:spPr>
          <a:xfrm>
            <a:off x="892975" y="2198326"/>
            <a:ext cx="7077049" cy="457200"/>
          </a:xfrm>
          <a:prstGeom prst="roundRect">
            <a:avLst/>
          </a:prstGeom>
          <a:solidFill>
            <a:schemeClr val="tx2">
              <a:lumMod val="10000"/>
              <a:lumOff val="90000"/>
            </a:schemeClr>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ea typeface="Cambria" panose="02040503050406030204" pitchFamily="18" charset="0"/>
                <a:cs typeface="Times New Roman" pitchFamily="18" charset="0"/>
              </a:rPr>
              <a:t>в упорядоченном, описанном состоянии ежегодно, согласно утвержденному графику. </a:t>
            </a:r>
            <a:endParaRPr lang="ru-RU" dirty="0"/>
          </a:p>
        </p:txBody>
      </p:sp>
      <p:sp>
        <p:nvSpPr>
          <p:cNvPr id="17" name="Блок-схема: процесс 16"/>
          <p:cNvSpPr/>
          <p:nvPr/>
        </p:nvSpPr>
        <p:spPr>
          <a:xfrm>
            <a:off x="323528" y="4452459"/>
            <a:ext cx="2982881" cy="1424813"/>
          </a:xfrm>
          <a:prstGeom prst="flowChartProcess">
            <a:avLst/>
          </a:prstGeom>
          <a:solidFill>
            <a:schemeClr val="accent3">
              <a:lumMod val="40000"/>
              <a:lumOff val="60000"/>
            </a:schemeClr>
          </a:solidFill>
          <a:ln>
            <a:solidFill>
              <a:schemeClr val="tx2">
                <a:lumMod val="25000"/>
                <a:lumOff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a:latin typeface="Times New Roman" pitchFamily="18" charset="0"/>
                <a:ea typeface="Cambria" panose="02040503050406030204" pitchFamily="18" charset="0"/>
                <a:cs typeface="Times New Roman" pitchFamily="18" charset="0"/>
              </a:rPr>
              <a:t>Фактический прием документов </a:t>
            </a:r>
            <a:r>
              <a:rPr lang="ru-RU" sz="1600" b="1" dirty="0" smtClean="0">
                <a:latin typeface="Times New Roman" pitchFamily="18" charset="0"/>
                <a:ea typeface="Cambria" panose="02040503050406030204" pitchFamily="18" charset="0"/>
                <a:cs typeface="Times New Roman" pitchFamily="18" charset="0"/>
              </a:rPr>
              <a:t>за </a:t>
            </a:r>
            <a:r>
              <a:rPr lang="ru-RU" sz="1600" b="1" dirty="0">
                <a:latin typeface="Times New Roman" pitchFamily="18" charset="0"/>
                <a:ea typeface="Cambria" panose="02040503050406030204" pitchFamily="18" charset="0"/>
                <a:cs typeface="Times New Roman" pitchFamily="18" charset="0"/>
              </a:rPr>
              <a:t>8 лет превышает плановые </a:t>
            </a:r>
            <a:r>
              <a:rPr lang="ru-RU" sz="1600" b="1" dirty="0" smtClean="0">
                <a:latin typeface="Times New Roman" pitchFamily="18" charset="0"/>
                <a:ea typeface="Cambria" panose="02040503050406030204" pitchFamily="18" charset="0"/>
                <a:cs typeface="Times New Roman" pitchFamily="18" charset="0"/>
              </a:rPr>
              <a:t>цифры</a:t>
            </a:r>
            <a:endParaRPr lang="ru-RU" sz="1600" dirty="0"/>
          </a:p>
        </p:txBody>
      </p:sp>
      <p:sp>
        <p:nvSpPr>
          <p:cNvPr id="18" name="Штриховая стрелка вправо 17"/>
          <p:cNvSpPr/>
          <p:nvPr/>
        </p:nvSpPr>
        <p:spPr>
          <a:xfrm rot="2793974">
            <a:off x="409857" y="3707151"/>
            <a:ext cx="1438706" cy="665366"/>
          </a:xfrm>
          <a:prstGeom prst="stripedRightArrow">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Результат</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54217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2208</TotalTime>
  <Words>1507</Words>
  <Application>Microsoft Office PowerPoint</Application>
  <PresentationFormat>Экран (4:3)</PresentationFormat>
  <Paragraphs>169</Paragraphs>
  <Slides>16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Параллакс</vt:lpstr>
      <vt:lpstr>           Ежегодный областной конкурс «Лучший муниципальный служащий»  Номинация  «История, правовое, организационное обеспечение»   Пути совершенствования организации работы муниципальных архивов  (на примере архивного отдела Администрации муниципального образования «Гагаринский район» Смоленской области)  Попова Светлана Олеговна, начальник архивного отдела Администрации муниципального образования «Гагаринский район» Смоленской области  Муниципальное образование «Гагаринский район»   Смоленской области 2020 год</vt:lpstr>
      <vt:lpstr>Краткие сведения об отделе</vt:lpstr>
      <vt:lpstr>Слайд 3</vt:lpstr>
      <vt:lpstr>Схема взаимодействия отдела</vt:lpstr>
      <vt:lpstr>Слайд 5</vt:lpstr>
      <vt:lpstr>Основные проблемы, возникающие при реализации задач, возложенных на муниципальные архивы и пути их решения</vt:lpstr>
      <vt:lpstr>Обеспечение сохранности и учет архивных документов</vt:lpstr>
      <vt:lpstr>Обеспечение сохранности и учет архивных документов</vt:lpstr>
      <vt:lpstr>Комплектование отдела документами</vt:lpstr>
      <vt:lpstr>Передача управленческой документации  органов местного самоуправления сельских поселений</vt:lpstr>
      <vt:lpstr>Организационно-методическое руководство деятельностью архивов организаций</vt:lpstr>
      <vt:lpstr>Организационно-методическое руководство  деятельностью архивов организаций</vt:lpstr>
      <vt:lpstr>Организационно-методическое руководство  деятельности архивов организаций</vt:lpstr>
      <vt:lpstr>Предоставление гражданам и организациям архивной информации</vt:lpstr>
      <vt:lpstr>Распространение опыта</vt:lpstr>
      <vt:lpstr>Слайд 16</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dc:creator>
  <cp:lastModifiedBy>Lisovskaya Larisa Mikhailovna</cp:lastModifiedBy>
  <cp:revision>223</cp:revision>
  <dcterms:created xsi:type="dcterms:W3CDTF">2018-02-23T18:59:22Z</dcterms:created>
  <dcterms:modified xsi:type="dcterms:W3CDTF">2020-06-09T12:37:22Z</dcterms:modified>
</cp:coreProperties>
</file>