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727" autoAdjust="0"/>
  </p:normalViewPr>
  <p:slideViewPr>
    <p:cSldViewPr>
      <p:cViewPr>
        <p:scale>
          <a:sx n="103" d="100"/>
          <a:sy n="103" d="100"/>
        </p:scale>
        <p:origin x="-177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277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2F584-EAFA-4386-8010-CA4FD623077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30B0D-1B59-409A-AA53-8B252301D2C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инвестиционной карты</a:t>
          </a:r>
        </a:p>
      </dgm:t>
    </dgm:pt>
    <dgm:pt modelId="{0B55D0A7-38FD-4C0F-B3E8-3149683C5327}" type="parTrans" cxnId="{52A421C1-9F16-4DA1-ABB7-59E9B9DF07E3}">
      <dgm:prSet/>
      <dgm:spPr/>
      <dgm:t>
        <a:bodyPr/>
        <a:lstStyle/>
        <a:p>
          <a:endParaRPr lang="ru-RU"/>
        </a:p>
      </dgm:t>
    </dgm:pt>
    <dgm:pt modelId="{57FB3886-29D5-46A7-AD46-5F427C7C9D02}" type="sibTrans" cxnId="{52A421C1-9F16-4DA1-ABB7-59E9B9DF07E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91BFA80-E18B-4F0D-9AF2-F4ACA191886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 </a:t>
          </a:r>
          <a:r>
            <a:rPr lang="ru-RU" sz="1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энергосервисных</a:t>
          </a: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контрактов, соглашений МЧП и КС</a:t>
          </a:r>
        </a:p>
      </dgm:t>
    </dgm:pt>
    <dgm:pt modelId="{BD814AA9-F581-4B4B-858C-38A4D5EEB959}" type="parTrans" cxnId="{8E8AA1AA-2A9F-44B0-AED6-BFAB1F8EBE20}">
      <dgm:prSet/>
      <dgm:spPr/>
      <dgm:t>
        <a:bodyPr/>
        <a:lstStyle/>
        <a:p>
          <a:endParaRPr lang="ru-RU"/>
        </a:p>
      </dgm:t>
    </dgm:pt>
    <dgm:pt modelId="{69CE91C3-0B14-4DF6-8319-6F9FB4BB6592}" type="sibTrans" cxnId="{8E8AA1AA-2A9F-44B0-AED6-BFAB1F8EBE2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A69A2C1-F01A-4778-B734-573F09297B0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проектных команд</a:t>
          </a:r>
        </a:p>
      </dgm:t>
    </dgm:pt>
    <dgm:pt modelId="{FA07E0E9-739D-40E2-80CD-50E299A11595}" type="parTrans" cxnId="{96C528CF-3496-489A-A9AF-8436C7F99A6B}">
      <dgm:prSet/>
      <dgm:spPr/>
      <dgm:t>
        <a:bodyPr/>
        <a:lstStyle/>
        <a:p>
          <a:endParaRPr lang="ru-RU"/>
        </a:p>
      </dgm:t>
    </dgm:pt>
    <dgm:pt modelId="{0902F4EE-880A-4794-8929-B6C5948FEE99}" type="sibTrans" cxnId="{96C528CF-3496-489A-A9AF-8436C7F99A6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2278AAA-1C0C-4DB6-85E1-90C761E2500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Предоставление льгот по земельного налогу для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масштабных </a:t>
          </a:r>
          <a:r>
            <a:rPr lang="ru-RU" sz="1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инвестпроектов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F9E63-FA1C-479C-8919-F4501FD7F803}" type="parTrans" cxnId="{4ACEA571-738E-47B5-8F47-FDF10A6C6959}">
      <dgm:prSet/>
      <dgm:spPr/>
      <dgm:t>
        <a:bodyPr/>
        <a:lstStyle/>
        <a:p>
          <a:endParaRPr lang="ru-RU"/>
        </a:p>
      </dgm:t>
    </dgm:pt>
    <dgm:pt modelId="{B6C18BBA-4065-4634-8191-B3FA9C76400D}" type="sibTrans" cxnId="{4ACEA571-738E-47B5-8F47-FDF10A6C695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04EA007-8A9C-4701-A380-247527F3D0B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промышленных предприятий</a:t>
          </a:r>
          <a:endParaRPr lang="en-US" sz="1400" b="1" noProof="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B80E5-AE82-46A1-8D99-72763C534C4F}" type="parTrans" cxnId="{A699631C-4F86-4F58-8E3D-C1570A1FA6E4}">
      <dgm:prSet/>
      <dgm:spPr/>
      <dgm:t>
        <a:bodyPr/>
        <a:lstStyle/>
        <a:p>
          <a:endParaRPr lang="ru-RU"/>
        </a:p>
      </dgm:t>
    </dgm:pt>
    <dgm:pt modelId="{F027B5BB-4834-48CC-882E-596D170868C2}" type="sibTrans" cxnId="{A699631C-4F86-4F58-8E3D-C1570A1FA6E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2F4DEBA-FD86-4CBD-85F4-FBEE4AF3E13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административных барьеров</a:t>
          </a:r>
          <a:endParaRPr lang="en-US" sz="1400" b="1" noProof="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1FC7C-4694-40B1-9BAA-A62857368444}" type="parTrans" cxnId="{3D864DF6-6671-4289-8C84-2DBA62CE93B8}">
      <dgm:prSet/>
      <dgm:spPr/>
      <dgm:t>
        <a:bodyPr/>
        <a:lstStyle/>
        <a:p>
          <a:endParaRPr lang="ru-RU"/>
        </a:p>
      </dgm:t>
    </dgm:pt>
    <dgm:pt modelId="{0EE82342-C37E-48A6-9942-E96FCDBDE648}" type="sibTrans" cxnId="{3D864DF6-6671-4289-8C84-2DBA62CE93B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202FB3D-F57C-4299-A252-335DEBD283E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Прямая связь инвесторов и бизнеса с Главой города</a:t>
          </a:r>
          <a:endParaRPr lang="en-US" sz="1400" b="1" noProof="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FEF28-89FB-45DF-BB9B-B921D3492CB2}" type="parTrans" cxnId="{7329D84A-DB2A-4369-8C20-09CC9FE5DED1}">
      <dgm:prSet/>
      <dgm:spPr/>
      <dgm:t>
        <a:bodyPr/>
        <a:lstStyle/>
        <a:p>
          <a:endParaRPr lang="ru-RU"/>
        </a:p>
      </dgm:t>
    </dgm:pt>
    <dgm:pt modelId="{8282E1F2-798A-4DE4-B11C-78588FF5DF85}" type="sibTrans" cxnId="{7329D84A-DB2A-4369-8C20-09CC9FE5DED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9328261-7EBD-4129-B64E-245F67143205}" type="pres">
      <dgm:prSet presAssocID="{8FD2F584-EAFA-4386-8010-CA4FD62307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D0B33-A182-4F39-8FE4-FA7C7BF1C654}" type="pres">
      <dgm:prSet presAssocID="{32730B0D-1B59-409A-AA53-8B252301D2C1}" presName="node" presStyleLbl="node1" presStyleIdx="0" presStyleCnt="7" custScaleX="115640" custScaleY="134267" custRadScaleRad="119438" custRadScaleInc="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7DD3-A648-4E33-9714-69961D35199F}" type="pres">
      <dgm:prSet presAssocID="{57FB3886-29D5-46A7-AD46-5F427C7C9D02}" presName="sibTrans" presStyleLbl="sibTrans2D1" presStyleIdx="0" presStyleCnt="7" custAng="2696171" custFlipVert="0" custFlipHor="1" custScaleX="180607" custScaleY="163969" custLinFactNeighborX="20338" custLinFactNeighborY="-9637"/>
      <dgm:spPr/>
      <dgm:t>
        <a:bodyPr/>
        <a:lstStyle/>
        <a:p>
          <a:endParaRPr lang="ru-RU"/>
        </a:p>
      </dgm:t>
    </dgm:pt>
    <dgm:pt modelId="{EE4EA743-1A97-4CF4-868A-3573ED249955}" type="pres">
      <dgm:prSet presAssocID="{57FB3886-29D5-46A7-AD46-5F427C7C9D0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FA37017-8D6B-4959-BC66-FEE09CDD98C1}" type="pres">
      <dgm:prSet presAssocID="{591BFA80-E18B-4F0D-9AF2-F4ACA1918860}" presName="node" presStyleLbl="node1" presStyleIdx="1" presStyleCnt="7" custScaleX="160575" custScaleY="128833" custRadScaleRad="111972" custRadScaleInc="-37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29044-A2F9-4E57-A0E8-0CCCF287598D}" type="pres">
      <dgm:prSet presAssocID="{69CE91C3-0B14-4DF6-8319-6F9FB4BB6592}" presName="sibTrans" presStyleLbl="sibTrans2D1" presStyleIdx="1" presStyleCnt="7" custAng="3678368" custScaleX="51785" custLinFactX="34044" custLinFactNeighborX="100000" custLinFactNeighborY="1500"/>
      <dgm:spPr/>
      <dgm:t>
        <a:bodyPr/>
        <a:lstStyle/>
        <a:p>
          <a:endParaRPr lang="ru-RU"/>
        </a:p>
      </dgm:t>
    </dgm:pt>
    <dgm:pt modelId="{64DA74D0-B5CB-47AB-AFC4-CCAB5B365475}" type="pres">
      <dgm:prSet presAssocID="{69CE91C3-0B14-4DF6-8319-6F9FB4BB659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F975460-5149-4427-8FE4-97C17D7D85D2}" type="pres">
      <dgm:prSet presAssocID="{0A69A2C1-F01A-4778-B734-573F09297B0C}" presName="node" presStyleLbl="node1" presStyleIdx="2" presStyleCnt="7" custScaleX="136925" custRadScaleRad="83735" custRadScaleInc="1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6881-00A3-49C4-9B0B-B91B28B50B9F}" type="pres">
      <dgm:prSet presAssocID="{0902F4EE-880A-4794-8929-B6C5948FEE99}" presName="sibTrans" presStyleLbl="sibTrans2D1" presStyleIdx="2" presStyleCnt="7" custLinFactNeighborX="14755" custLinFactNeighborY="1026"/>
      <dgm:spPr/>
      <dgm:t>
        <a:bodyPr/>
        <a:lstStyle/>
        <a:p>
          <a:endParaRPr lang="ru-RU"/>
        </a:p>
      </dgm:t>
    </dgm:pt>
    <dgm:pt modelId="{DA2CA5B0-15F1-410A-8D62-76068C7AFA3D}" type="pres">
      <dgm:prSet presAssocID="{0902F4EE-880A-4794-8929-B6C5948FEE9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C934289-4701-45F4-9FD4-9BF0A9ED5ABA}" type="pres">
      <dgm:prSet presAssocID="{12278AAA-1C0C-4DB6-85E1-90C761E2500A}" presName="node" presStyleLbl="node1" presStyleIdx="3" presStyleCnt="7" custScaleX="204652" custScaleY="174462" custRadScaleRad="122658" custRadScaleInc="1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0722-7400-406C-9644-F00287FC329E}" type="pres">
      <dgm:prSet presAssocID="{B6C18BBA-4065-4634-8191-B3FA9C76400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5737D2F-D002-48EB-9101-5D5A47299110}" type="pres">
      <dgm:prSet presAssocID="{B6C18BBA-4065-4634-8191-B3FA9C76400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2CA6FB0-93A7-43A6-9283-24AEB890D145}" type="pres">
      <dgm:prSet presAssocID="{B04EA007-8A9C-4701-A380-247527F3D0B6}" presName="node" presStyleLbl="node1" presStyleIdx="4" presStyleCnt="7" custAng="0" custScaleX="155421" custScaleY="105089" custRadScaleRad="127715" custRadScaleInc="3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0C12F-20F6-45A6-8520-5D0CE49A1BED}" type="pres">
      <dgm:prSet presAssocID="{F027B5BB-4834-48CC-882E-596D170868C2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98E825C-20CF-4DAE-B4D4-D98D714A348E}" type="pres">
      <dgm:prSet presAssocID="{F027B5BB-4834-48CC-882E-596D170868C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89A4877-B512-4A0D-B015-2B62C8CED002}" type="pres">
      <dgm:prSet presAssocID="{C2F4DEBA-FD86-4CBD-85F4-FBEE4AF3E13C}" presName="node" presStyleLbl="node1" presStyleIdx="5" presStyleCnt="7" custScaleX="148325" custRadScaleRad="85577" custRadScaleInc="-10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7784-0580-4712-8A81-B59511CFCF2B}" type="pres">
      <dgm:prSet presAssocID="{0EE82342-C37E-48A6-9942-E96FCDBDE648}" presName="sibTrans" presStyleLbl="sibTrans2D1" presStyleIdx="5" presStyleCnt="7" custAng="18128091" custFlipHor="1" custScaleX="30735" custLinFactX="-28249" custLinFactNeighborX="-100000" custLinFactNeighborY="31174"/>
      <dgm:spPr/>
      <dgm:t>
        <a:bodyPr/>
        <a:lstStyle/>
        <a:p>
          <a:endParaRPr lang="ru-RU"/>
        </a:p>
      </dgm:t>
    </dgm:pt>
    <dgm:pt modelId="{FD7FB2D3-D881-4AE1-AA3A-C85E56DDB315}" type="pres">
      <dgm:prSet presAssocID="{0EE82342-C37E-48A6-9942-E96FCDBDE64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C0D64B3-B466-4329-9757-45FFF761D72A}" type="pres">
      <dgm:prSet presAssocID="{2202FB3D-F57C-4299-A252-335DEBD283EF}" presName="node" presStyleLbl="node1" presStyleIdx="6" presStyleCnt="7" custScaleX="140739" custScaleY="116912" custRadScaleRad="113697" custRadScaleInc="389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78D2E-5B0E-49D0-98C0-D892606F0AF5}" type="pres">
      <dgm:prSet presAssocID="{8282E1F2-798A-4DE4-B11C-78588FF5DF85}" presName="sibTrans" presStyleLbl="sibTrans2D1" presStyleIdx="6" presStyleCnt="7" custFlipVert="1" custFlipHor="1" custScaleX="124069" custScaleY="142782" custLinFactNeighborX="13936" custLinFactNeighborY="3401"/>
      <dgm:spPr/>
      <dgm:t>
        <a:bodyPr/>
        <a:lstStyle/>
        <a:p>
          <a:endParaRPr lang="ru-RU"/>
        </a:p>
      </dgm:t>
    </dgm:pt>
    <dgm:pt modelId="{CB7CA960-9E58-4E92-B519-2E176B0B5E2D}" type="pres">
      <dgm:prSet presAssocID="{8282E1F2-798A-4DE4-B11C-78588FF5DF85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E1223D59-F7EC-4E18-A7C2-5ED68AF790A2}" type="presOf" srcId="{0EE82342-C37E-48A6-9942-E96FCDBDE648}" destId="{51C17784-0580-4712-8A81-B59511CFCF2B}" srcOrd="0" destOrd="0" presId="urn:microsoft.com/office/officeart/2005/8/layout/cycle2"/>
    <dgm:cxn modelId="{1C95AADF-53DA-4E65-8368-D4A606D2BEE2}" type="presOf" srcId="{F027B5BB-4834-48CC-882E-596D170868C2}" destId="{398E825C-20CF-4DAE-B4D4-D98D714A348E}" srcOrd="1" destOrd="0" presId="urn:microsoft.com/office/officeart/2005/8/layout/cycle2"/>
    <dgm:cxn modelId="{58AE9185-8348-4C33-8222-B03F1D31E94E}" type="presOf" srcId="{8FD2F584-EAFA-4386-8010-CA4FD623077A}" destId="{59328261-7EBD-4129-B64E-245F67143205}" srcOrd="0" destOrd="0" presId="urn:microsoft.com/office/officeart/2005/8/layout/cycle2"/>
    <dgm:cxn modelId="{587FDCCD-6CBA-463A-A5CD-911A2AC5CF03}" type="presOf" srcId="{57FB3886-29D5-46A7-AD46-5F427C7C9D02}" destId="{EE4EA743-1A97-4CF4-868A-3573ED249955}" srcOrd="1" destOrd="0" presId="urn:microsoft.com/office/officeart/2005/8/layout/cycle2"/>
    <dgm:cxn modelId="{76587151-004D-4A2A-A03F-8379D04E1C3C}" type="presOf" srcId="{69CE91C3-0B14-4DF6-8319-6F9FB4BB6592}" destId="{D0629044-A2F9-4E57-A0E8-0CCCF287598D}" srcOrd="0" destOrd="0" presId="urn:microsoft.com/office/officeart/2005/8/layout/cycle2"/>
    <dgm:cxn modelId="{8E8AA1AA-2A9F-44B0-AED6-BFAB1F8EBE20}" srcId="{8FD2F584-EAFA-4386-8010-CA4FD623077A}" destId="{591BFA80-E18B-4F0D-9AF2-F4ACA1918860}" srcOrd="1" destOrd="0" parTransId="{BD814AA9-F581-4B4B-858C-38A4D5EEB959}" sibTransId="{69CE91C3-0B14-4DF6-8319-6F9FB4BB6592}"/>
    <dgm:cxn modelId="{02EAA0CB-0060-413D-9030-9E32526FBAA2}" type="presOf" srcId="{0EE82342-C37E-48A6-9942-E96FCDBDE648}" destId="{FD7FB2D3-D881-4AE1-AA3A-C85E56DDB315}" srcOrd="1" destOrd="0" presId="urn:microsoft.com/office/officeart/2005/8/layout/cycle2"/>
    <dgm:cxn modelId="{73D71D27-EBD0-4837-8C4F-AB706BBED890}" type="presOf" srcId="{B04EA007-8A9C-4701-A380-247527F3D0B6}" destId="{72CA6FB0-93A7-43A6-9283-24AEB890D145}" srcOrd="0" destOrd="0" presId="urn:microsoft.com/office/officeart/2005/8/layout/cycle2"/>
    <dgm:cxn modelId="{4ACEA571-738E-47B5-8F47-FDF10A6C6959}" srcId="{8FD2F584-EAFA-4386-8010-CA4FD623077A}" destId="{12278AAA-1C0C-4DB6-85E1-90C761E2500A}" srcOrd="3" destOrd="0" parTransId="{A78F9E63-FA1C-479C-8919-F4501FD7F803}" sibTransId="{B6C18BBA-4065-4634-8191-B3FA9C76400D}"/>
    <dgm:cxn modelId="{F1AD4031-16AB-4113-A146-918584F13712}" type="presOf" srcId="{12278AAA-1C0C-4DB6-85E1-90C761E2500A}" destId="{2C934289-4701-45F4-9FD4-9BF0A9ED5ABA}" srcOrd="0" destOrd="0" presId="urn:microsoft.com/office/officeart/2005/8/layout/cycle2"/>
    <dgm:cxn modelId="{7536EC35-BDDD-4EB0-8D91-33FADC6076CD}" type="presOf" srcId="{B6C18BBA-4065-4634-8191-B3FA9C76400D}" destId="{75737D2F-D002-48EB-9101-5D5A47299110}" srcOrd="1" destOrd="0" presId="urn:microsoft.com/office/officeart/2005/8/layout/cycle2"/>
    <dgm:cxn modelId="{DCDD5235-A2C7-4F44-B484-9EEBDD65B10F}" type="presOf" srcId="{C2F4DEBA-FD86-4CBD-85F4-FBEE4AF3E13C}" destId="{B89A4877-B512-4A0D-B015-2B62C8CED002}" srcOrd="0" destOrd="0" presId="urn:microsoft.com/office/officeart/2005/8/layout/cycle2"/>
    <dgm:cxn modelId="{64339C99-BA4F-4041-8899-E1CD6F1BF361}" type="presOf" srcId="{8282E1F2-798A-4DE4-B11C-78588FF5DF85}" destId="{A1378D2E-5B0E-49D0-98C0-D892606F0AF5}" srcOrd="0" destOrd="0" presId="urn:microsoft.com/office/officeart/2005/8/layout/cycle2"/>
    <dgm:cxn modelId="{1311D7F8-6CBF-47FB-AC39-673F79DE7CAA}" type="presOf" srcId="{0902F4EE-880A-4794-8929-B6C5948FEE99}" destId="{94976881-00A3-49C4-9B0B-B91B28B50B9F}" srcOrd="0" destOrd="0" presId="urn:microsoft.com/office/officeart/2005/8/layout/cycle2"/>
    <dgm:cxn modelId="{19E5AF71-4CCB-4A2F-AFFC-B0700C813D5E}" type="presOf" srcId="{69CE91C3-0B14-4DF6-8319-6F9FB4BB6592}" destId="{64DA74D0-B5CB-47AB-AFC4-CCAB5B365475}" srcOrd="1" destOrd="0" presId="urn:microsoft.com/office/officeart/2005/8/layout/cycle2"/>
    <dgm:cxn modelId="{A39BAA91-D648-42A4-800F-5350AC14AC08}" type="presOf" srcId="{0902F4EE-880A-4794-8929-B6C5948FEE99}" destId="{DA2CA5B0-15F1-410A-8D62-76068C7AFA3D}" srcOrd="1" destOrd="0" presId="urn:microsoft.com/office/officeart/2005/8/layout/cycle2"/>
    <dgm:cxn modelId="{8151045F-33C1-4F0F-8BB7-D120DED80656}" type="presOf" srcId="{F027B5BB-4834-48CC-882E-596D170868C2}" destId="{E9D0C12F-20F6-45A6-8520-5D0CE49A1BED}" srcOrd="0" destOrd="0" presId="urn:microsoft.com/office/officeart/2005/8/layout/cycle2"/>
    <dgm:cxn modelId="{96C528CF-3496-489A-A9AF-8436C7F99A6B}" srcId="{8FD2F584-EAFA-4386-8010-CA4FD623077A}" destId="{0A69A2C1-F01A-4778-B734-573F09297B0C}" srcOrd="2" destOrd="0" parTransId="{FA07E0E9-739D-40E2-80CD-50E299A11595}" sibTransId="{0902F4EE-880A-4794-8929-B6C5948FEE99}"/>
    <dgm:cxn modelId="{7329D84A-DB2A-4369-8C20-09CC9FE5DED1}" srcId="{8FD2F584-EAFA-4386-8010-CA4FD623077A}" destId="{2202FB3D-F57C-4299-A252-335DEBD283EF}" srcOrd="6" destOrd="0" parTransId="{180FEF28-89FB-45DF-BB9B-B921D3492CB2}" sibTransId="{8282E1F2-798A-4DE4-B11C-78588FF5DF85}"/>
    <dgm:cxn modelId="{A699631C-4F86-4F58-8E3D-C1570A1FA6E4}" srcId="{8FD2F584-EAFA-4386-8010-CA4FD623077A}" destId="{B04EA007-8A9C-4701-A380-247527F3D0B6}" srcOrd="4" destOrd="0" parTransId="{011B80E5-AE82-46A1-8D99-72763C534C4F}" sibTransId="{F027B5BB-4834-48CC-882E-596D170868C2}"/>
    <dgm:cxn modelId="{0A0EBBD4-418F-4E89-B933-46DFFA492892}" type="presOf" srcId="{57FB3886-29D5-46A7-AD46-5F427C7C9D02}" destId="{6B3A7DD3-A648-4E33-9714-69961D35199F}" srcOrd="0" destOrd="0" presId="urn:microsoft.com/office/officeart/2005/8/layout/cycle2"/>
    <dgm:cxn modelId="{2EF8D663-C281-40F5-9092-80E77EAA1A2D}" type="presOf" srcId="{2202FB3D-F57C-4299-A252-335DEBD283EF}" destId="{4C0D64B3-B466-4329-9757-45FFF761D72A}" srcOrd="0" destOrd="0" presId="urn:microsoft.com/office/officeart/2005/8/layout/cycle2"/>
    <dgm:cxn modelId="{4884D802-EB64-4D93-AC16-6000AFE9CBDA}" type="presOf" srcId="{8282E1F2-798A-4DE4-B11C-78588FF5DF85}" destId="{CB7CA960-9E58-4E92-B519-2E176B0B5E2D}" srcOrd="1" destOrd="0" presId="urn:microsoft.com/office/officeart/2005/8/layout/cycle2"/>
    <dgm:cxn modelId="{3D864DF6-6671-4289-8C84-2DBA62CE93B8}" srcId="{8FD2F584-EAFA-4386-8010-CA4FD623077A}" destId="{C2F4DEBA-FD86-4CBD-85F4-FBEE4AF3E13C}" srcOrd="5" destOrd="0" parTransId="{75A1FC7C-4694-40B1-9BAA-A62857368444}" sibTransId="{0EE82342-C37E-48A6-9942-E96FCDBDE648}"/>
    <dgm:cxn modelId="{A5338F31-10AB-464E-AC7B-DA24E3E73935}" type="presOf" srcId="{32730B0D-1B59-409A-AA53-8B252301D2C1}" destId="{93BD0B33-A182-4F39-8FE4-FA7C7BF1C654}" srcOrd="0" destOrd="0" presId="urn:microsoft.com/office/officeart/2005/8/layout/cycle2"/>
    <dgm:cxn modelId="{151395F6-75FB-49A9-B72A-636B008E95A5}" type="presOf" srcId="{B6C18BBA-4065-4634-8191-B3FA9C76400D}" destId="{6DE80722-7400-406C-9644-F00287FC329E}" srcOrd="0" destOrd="0" presId="urn:microsoft.com/office/officeart/2005/8/layout/cycle2"/>
    <dgm:cxn modelId="{4D21A9C1-5293-42DD-B0D0-4C31A82611F4}" type="presOf" srcId="{591BFA80-E18B-4F0D-9AF2-F4ACA1918860}" destId="{1FA37017-8D6B-4959-BC66-FEE09CDD98C1}" srcOrd="0" destOrd="0" presId="urn:microsoft.com/office/officeart/2005/8/layout/cycle2"/>
    <dgm:cxn modelId="{52A421C1-9F16-4DA1-ABB7-59E9B9DF07E3}" srcId="{8FD2F584-EAFA-4386-8010-CA4FD623077A}" destId="{32730B0D-1B59-409A-AA53-8B252301D2C1}" srcOrd="0" destOrd="0" parTransId="{0B55D0A7-38FD-4C0F-B3E8-3149683C5327}" sibTransId="{57FB3886-29D5-46A7-AD46-5F427C7C9D02}"/>
    <dgm:cxn modelId="{5B47C781-C324-4D78-83EE-D3D7782B1792}" type="presOf" srcId="{0A69A2C1-F01A-4778-B734-573F09297B0C}" destId="{7F975460-5149-4427-8FE4-97C17D7D85D2}" srcOrd="0" destOrd="0" presId="urn:microsoft.com/office/officeart/2005/8/layout/cycle2"/>
    <dgm:cxn modelId="{69DD7247-F7BC-4CBD-8D1A-8A86479F7322}" type="presParOf" srcId="{59328261-7EBD-4129-B64E-245F67143205}" destId="{93BD0B33-A182-4F39-8FE4-FA7C7BF1C654}" srcOrd="0" destOrd="0" presId="urn:microsoft.com/office/officeart/2005/8/layout/cycle2"/>
    <dgm:cxn modelId="{E5B0ABA4-88CF-4248-B14F-B609406D6046}" type="presParOf" srcId="{59328261-7EBD-4129-B64E-245F67143205}" destId="{6B3A7DD3-A648-4E33-9714-69961D35199F}" srcOrd="1" destOrd="0" presId="urn:microsoft.com/office/officeart/2005/8/layout/cycle2"/>
    <dgm:cxn modelId="{9DC9E7CB-E64A-47D3-95E7-D955FE1B41F0}" type="presParOf" srcId="{6B3A7DD3-A648-4E33-9714-69961D35199F}" destId="{EE4EA743-1A97-4CF4-868A-3573ED249955}" srcOrd="0" destOrd="0" presId="urn:microsoft.com/office/officeart/2005/8/layout/cycle2"/>
    <dgm:cxn modelId="{4AA64707-68C4-4482-89FA-163EC62906CF}" type="presParOf" srcId="{59328261-7EBD-4129-B64E-245F67143205}" destId="{1FA37017-8D6B-4959-BC66-FEE09CDD98C1}" srcOrd="2" destOrd="0" presId="urn:microsoft.com/office/officeart/2005/8/layout/cycle2"/>
    <dgm:cxn modelId="{C0A2EC95-AD86-41AA-9E0A-1D4EBDB6BA78}" type="presParOf" srcId="{59328261-7EBD-4129-B64E-245F67143205}" destId="{D0629044-A2F9-4E57-A0E8-0CCCF287598D}" srcOrd="3" destOrd="0" presId="urn:microsoft.com/office/officeart/2005/8/layout/cycle2"/>
    <dgm:cxn modelId="{1BBED68C-AB3A-4E4F-9491-27609F590903}" type="presParOf" srcId="{D0629044-A2F9-4E57-A0E8-0CCCF287598D}" destId="{64DA74D0-B5CB-47AB-AFC4-CCAB5B365475}" srcOrd="0" destOrd="0" presId="urn:microsoft.com/office/officeart/2005/8/layout/cycle2"/>
    <dgm:cxn modelId="{09E9E139-D03E-48AF-9720-5F86D39692C4}" type="presParOf" srcId="{59328261-7EBD-4129-B64E-245F67143205}" destId="{7F975460-5149-4427-8FE4-97C17D7D85D2}" srcOrd="4" destOrd="0" presId="urn:microsoft.com/office/officeart/2005/8/layout/cycle2"/>
    <dgm:cxn modelId="{05E679F1-AB7D-4E61-96B3-B6287306DEAF}" type="presParOf" srcId="{59328261-7EBD-4129-B64E-245F67143205}" destId="{94976881-00A3-49C4-9B0B-B91B28B50B9F}" srcOrd="5" destOrd="0" presId="urn:microsoft.com/office/officeart/2005/8/layout/cycle2"/>
    <dgm:cxn modelId="{B6E354A5-E0F8-494F-9F47-4D3EF02ABEEE}" type="presParOf" srcId="{94976881-00A3-49C4-9B0B-B91B28B50B9F}" destId="{DA2CA5B0-15F1-410A-8D62-76068C7AFA3D}" srcOrd="0" destOrd="0" presId="urn:microsoft.com/office/officeart/2005/8/layout/cycle2"/>
    <dgm:cxn modelId="{CD5D4EA4-6405-429D-9BDD-D835735C4BF6}" type="presParOf" srcId="{59328261-7EBD-4129-B64E-245F67143205}" destId="{2C934289-4701-45F4-9FD4-9BF0A9ED5ABA}" srcOrd="6" destOrd="0" presId="urn:microsoft.com/office/officeart/2005/8/layout/cycle2"/>
    <dgm:cxn modelId="{25BE59A9-637E-4E13-9665-126BF0D94563}" type="presParOf" srcId="{59328261-7EBD-4129-B64E-245F67143205}" destId="{6DE80722-7400-406C-9644-F00287FC329E}" srcOrd="7" destOrd="0" presId="urn:microsoft.com/office/officeart/2005/8/layout/cycle2"/>
    <dgm:cxn modelId="{8DFEE246-DFC3-4A9A-89B9-1705233377AE}" type="presParOf" srcId="{6DE80722-7400-406C-9644-F00287FC329E}" destId="{75737D2F-D002-48EB-9101-5D5A47299110}" srcOrd="0" destOrd="0" presId="urn:microsoft.com/office/officeart/2005/8/layout/cycle2"/>
    <dgm:cxn modelId="{334E2C37-3A3B-48DE-B8D7-8E447E6E6A85}" type="presParOf" srcId="{59328261-7EBD-4129-B64E-245F67143205}" destId="{72CA6FB0-93A7-43A6-9283-24AEB890D145}" srcOrd="8" destOrd="0" presId="urn:microsoft.com/office/officeart/2005/8/layout/cycle2"/>
    <dgm:cxn modelId="{1F20D96D-BBCC-4564-9870-A4BB730BCF25}" type="presParOf" srcId="{59328261-7EBD-4129-B64E-245F67143205}" destId="{E9D0C12F-20F6-45A6-8520-5D0CE49A1BED}" srcOrd="9" destOrd="0" presId="urn:microsoft.com/office/officeart/2005/8/layout/cycle2"/>
    <dgm:cxn modelId="{8F6AEDDA-7D03-4820-B572-FF572AE7CDA8}" type="presParOf" srcId="{E9D0C12F-20F6-45A6-8520-5D0CE49A1BED}" destId="{398E825C-20CF-4DAE-B4D4-D98D714A348E}" srcOrd="0" destOrd="0" presId="urn:microsoft.com/office/officeart/2005/8/layout/cycle2"/>
    <dgm:cxn modelId="{D86BBAA7-5625-41B5-A2BC-69B1587431D7}" type="presParOf" srcId="{59328261-7EBD-4129-B64E-245F67143205}" destId="{B89A4877-B512-4A0D-B015-2B62C8CED002}" srcOrd="10" destOrd="0" presId="urn:microsoft.com/office/officeart/2005/8/layout/cycle2"/>
    <dgm:cxn modelId="{E0D82F55-9698-4A7A-9FA7-F18F4D406C6F}" type="presParOf" srcId="{59328261-7EBD-4129-B64E-245F67143205}" destId="{51C17784-0580-4712-8A81-B59511CFCF2B}" srcOrd="11" destOrd="0" presId="urn:microsoft.com/office/officeart/2005/8/layout/cycle2"/>
    <dgm:cxn modelId="{CD0AE08E-C42C-4431-9046-B843BEBEB6E9}" type="presParOf" srcId="{51C17784-0580-4712-8A81-B59511CFCF2B}" destId="{FD7FB2D3-D881-4AE1-AA3A-C85E56DDB315}" srcOrd="0" destOrd="0" presId="urn:microsoft.com/office/officeart/2005/8/layout/cycle2"/>
    <dgm:cxn modelId="{47B90078-00D6-41FB-B769-76045D3B40CB}" type="presParOf" srcId="{59328261-7EBD-4129-B64E-245F67143205}" destId="{4C0D64B3-B466-4329-9757-45FFF761D72A}" srcOrd="12" destOrd="0" presId="urn:microsoft.com/office/officeart/2005/8/layout/cycle2"/>
    <dgm:cxn modelId="{2C1CEF44-0E32-4F41-8384-761AE7737014}" type="presParOf" srcId="{59328261-7EBD-4129-B64E-245F67143205}" destId="{A1378D2E-5B0E-49D0-98C0-D892606F0AF5}" srcOrd="13" destOrd="0" presId="urn:microsoft.com/office/officeart/2005/8/layout/cycle2"/>
    <dgm:cxn modelId="{1F2BCE02-764A-4CAB-A541-4E3F4C155E56}" type="presParOf" srcId="{A1378D2E-5B0E-49D0-98C0-D892606F0AF5}" destId="{CB7CA960-9E58-4E92-B519-2E176B0B5E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E4EEB-355B-4986-8CED-0BD61BB0947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84A9-AF05-4DE5-BDD2-BFEAA49C0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5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84A9-AF05-4DE5-BDD2-BFEAA49C0E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16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5F55A0-D856-4533-9EF6-8757500EE812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964623-E9E3-4BC9-AA75-5857066B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6DBCED-E56E-48F7-8F89-2A448E9A813E}"/>
              </a:ext>
            </a:extLst>
          </p:cNvPr>
          <p:cNvSpPr txBox="1"/>
          <p:nvPr/>
        </p:nvSpPr>
        <p:spPr>
          <a:xfrm flipH="1">
            <a:off x="611560" y="2276872"/>
            <a:ext cx="8064896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Улучшение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инвестиционного климата столицы региона – города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Смоленска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87673F-CFF3-492B-93F3-C2B92B998A6D}"/>
              </a:ext>
            </a:extLst>
          </p:cNvPr>
          <p:cNvSpPr/>
          <p:nvPr/>
        </p:nvSpPr>
        <p:spPr>
          <a:xfrm>
            <a:off x="3635896" y="3933056"/>
            <a:ext cx="5158869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20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Титова Светлана Николаевна</a:t>
            </a:r>
          </a:p>
          <a:p>
            <a:pPr algn="r" defTabSz="457200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 defTabSz="4572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инвестиций Администрации города Смолен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</a:t>
            </a:r>
          </a:p>
          <a:p>
            <a:pPr lvl="0" algn="ctr" defTabSz="457200"/>
            <a:endParaRPr lang="ru-RU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Смоленск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66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ЕЖЕГОДНЫЙ ОБЛАСТНОЙ КОНКУРС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«ЛУЧШИЙ МУНИЦИПАЛЬНЫЙ СЛУЖАЩИЙ»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Номинация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«Управление, экономика, финансы и инвестиционная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60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" y="16380"/>
            <a:ext cx="421761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260" y="519927"/>
            <a:ext cx="4932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latin typeface="Arial Black" panose="020B0A04020102020204" pitchFamily="34" charset="0"/>
            </a:endParaRPr>
          </a:p>
          <a:p>
            <a:pPr algn="ctr"/>
            <a:endParaRPr lang="en-US" sz="4800" dirty="0">
              <a:latin typeface="Arial Black" panose="020B0A04020102020204" pitchFamily="34" charset="0"/>
            </a:endParaRPr>
          </a:p>
          <a:p>
            <a:pPr algn="ctr"/>
            <a:r>
              <a:rPr lang="ru-RU" sz="2800"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2800">
                <a:latin typeface="Arial Black" panose="020B0A04020102020204" pitchFamily="34" charset="0"/>
              </a:rPr>
              <a:t>ЗА </a:t>
            </a:r>
            <a:r>
              <a:rPr lang="ru-RU" sz="2800" dirty="0">
                <a:latin typeface="Arial Black" panose="020B0A04020102020204" pitchFamily="34" charset="0"/>
              </a:rPr>
              <a:t>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6453336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invest@smoladmin.ru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1" y="519927"/>
            <a:ext cx="4211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СМОЛЕНСК-КЛЮЧ К ПЕРЕМЕНАМ!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3D29B4-C883-4A63-8D6A-980DC1AF7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" y="1977581"/>
            <a:ext cx="4211959" cy="4864039"/>
          </a:xfrm>
          <a:prstGeom prst="rect">
            <a:avLst/>
          </a:prstGeom>
        </p:spPr>
      </p:pic>
      <p:pic>
        <p:nvPicPr>
          <p:cNvPr id="11" name="Рисунок 10" descr="http://himtop.ru/logos/himprod1294868242.gif">
            <a:extLst>
              <a:ext uri="{FF2B5EF4-FFF2-40B4-BE49-F238E27FC236}">
                <a16:creationId xmlns:a16="http://schemas.microsoft.com/office/drawing/2014/main" xmlns="" id="{2DC8471E-A973-4BD9-AA61-900BEA98D4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57" y="5081157"/>
            <a:ext cx="1071245" cy="99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7416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elorsha.narod.ru/night_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78328"/>
            <a:ext cx="2525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166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км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5085184"/>
            <a:ext cx="26764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Проживает </a:t>
            </a:r>
          </a:p>
          <a:p>
            <a:pPr lv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 часть</a:t>
            </a:r>
          </a:p>
          <a:p>
            <a:pPr lvl="0"/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 населения</a:t>
            </a:r>
          </a:p>
          <a:p>
            <a:pPr lvl="0"/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Смоленской области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895" y="5078328"/>
            <a:ext cx="5299101" cy="15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расстояние между городами: 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Смоленск – Москва – 395 км;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Смоленск – Минск – 348 км;</a:t>
            </a:r>
          </a:p>
          <a:p>
            <a:pPr marL="1657350" lvl="2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Смоленск - Санкт-Петербург – 750 км</a:t>
            </a:r>
          </a:p>
        </p:txBody>
      </p:sp>
    </p:spTree>
    <p:extLst>
      <p:ext uri="{BB962C8B-B14F-4D97-AF65-F5344CB8AC3E}">
        <p14:creationId xmlns="" xmlns:p14="http://schemas.microsoft.com/office/powerpoint/2010/main" val="9375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2208758"/>
            <a:ext cx="2484784" cy="279820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4" y="4581197"/>
            <a:ext cx="2246028" cy="225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2" y="2995028"/>
            <a:ext cx="1512170" cy="1254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72" y="1328906"/>
            <a:ext cx="1512171" cy="132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9905" y="1538061"/>
            <a:ext cx="135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промышленности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2" y="3078853"/>
            <a:ext cx="1512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городского хозяйства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7" y="5006967"/>
            <a:ext cx="19051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</a:p>
          <a:p>
            <a:pPr algn="ctr"/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бизнеса</a:t>
            </a:r>
          </a:p>
          <a:p>
            <a:pPr algn="ctr"/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развитие</a:t>
            </a:r>
          </a:p>
          <a:p>
            <a:pPr algn="ctr"/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pPr algn="ctr"/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60245" y="1876894"/>
            <a:ext cx="1083963" cy="28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70178" y="354594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6558" y="5196275"/>
            <a:ext cx="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220072" y="3957335"/>
            <a:ext cx="1331640" cy="1049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76256" y="2667863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Стратегии социально-экономического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развития города Смоленска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до 2030 года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>
            <a:off x="2958231" y="1268760"/>
            <a:ext cx="1288839" cy="5491195"/>
          </a:xfrm>
          <a:prstGeom prst="leftBrace">
            <a:avLst>
              <a:gd name="adj1" fmla="val 48107"/>
              <a:gd name="adj2" fmla="val 504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444456" y="2646057"/>
            <a:ext cx="402379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П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Е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4" y="1628800"/>
            <a:ext cx="1394699" cy="14607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8639" y="1990892"/>
            <a:ext cx="133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Главы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844" y="3216638"/>
            <a:ext cx="138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559" y="4175970"/>
            <a:ext cx="138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Опросы жителей города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1521" y="5335892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сессии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045508" y="2995028"/>
            <a:ext cx="0" cy="317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0" idx="2"/>
            <a:endCxn id="41" idx="0"/>
          </p:cNvCxnSpPr>
          <p:nvPr/>
        </p:nvCxnSpPr>
        <p:spPr>
          <a:xfrm>
            <a:off x="1066337" y="3801413"/>
            <a:ext cx="11714" cy="37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1" idx="2"/>
          </p:cNvCxnSpPr>
          <p:nvPr/>
        </p:nvCxnSpPr>
        <p:spPr>
          <a:xfrm>
            <a:off x="1078051" y="5006967"/>
            <a:ext cx="0" cy="359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2" idx="0"/>
            <a:endCxn id="28" idx="1"/>
          </p:cNvCxnSpPr>
          <p:nvPr/>
        </p:nvCxnSpPr>
        <p:spPr>
          <a:xfrm flipV="1">
            <a:off x="1187625" y="4231107"/>
            <a:ext cx="1256831" cy="1104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0" y="332657"/>
            <a:ext cx="91440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ЦЕЛЬ: ПОВЫШЕНИЕ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КАЧЕСТВА И УРОВНЯ ЖИЗНИ ЖИТЕЛЕЙ ГОРОДА  СМОЛЕНСКА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347577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371" y="1569616"/>
            <a:ext cx="5328592" cy="7017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основной капитал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636912"/>
            <a:ext cx="2584083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2018 год</a:t>
            </a:r>
            <a:endParaRPr lang="en-US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9,3</a:t>
            </a:r>
            <a:r>
              <a:rPr lang="ru-RU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млрд руб.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53285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Объем отгруженных товаров собственного производства, выполненных работ и услуг по основным видам экономической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5517232"/>
            <a:ext cx="23762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64,9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млрд руб.</a:t>
            </a: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2699792" y="2276872"/>
            <a:ext cx="13991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9752" y="4797152"/>
            <a:ext cx="72008" cy="607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1872208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343150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626870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73216"/>
            <a:ext cx="4658360" cy="1011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ПРОМЫШЛЕННОСТЬ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12023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СТИМУЛИРОВАНИЕ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2067" y="1359073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740820" cy="13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844824"/>
            <a:ext cx="597666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Ежеквартальные совещания с членами Смоленского регионального объединения работодателей «Научно-промышленный союз</a:t>
            </a:r>
            <a:r>
              <a:rPr lang="ru-RU" dirty="0"/>
              <a:t>»</a:t>
            </a:r>
          </a:p>
        </p:txBody>
      </p:sp>
      <p:pic>
        <p:nvPicPr>
          <p:cNvPr id="17" name="Рисунок 16" descr="V:\Отдел инвестиций\Отчеты\Отчет-Крупской В.А\2017\Рекомендации, формы, презентации (май 2017)\Брендбук\New элементы\население_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936103" cy="94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15816" y="3429000"/>
            <a:ext cx="59766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рабочих профессий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4869160"/>
            <a:ext cx="58326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Посещения старшеклассниками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5877272"/>
            <a:ext cx="56166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трудоустройству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выпускников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 в профильные вузы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http://www.iran.ru/data/news_v2/f/105135/emigranty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996128" cy="9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062CAB-D779-4B75-8688-A5B769B5DE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05064"/>
            <a:ext cx="1728192" cy="12961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39752" y="1196752"/>
            <a:ext cx="58326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Стимулирование работодателей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2924944"/>
            <a:ext cx="58326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Стимулирование работников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933056"/>
            <a:ext cx="583264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Создание условий для подготовки профессиональных кадров для предприятий города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8952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ГОРОДСКОГО ХОЗЯЙСТВА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220486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im0-tub-ru.yandex.net/i?id=15689b8047346371d9b07823032b52c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4523929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2A2A2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268760"/>
            <a:ext cx="432048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национального проекта «Безопасные и качественные автомобильные дороги»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2753624"/>
            <a:ext cx="4464496" cy="2535109"/>
          </a:xfrm>
          <a:prstGeom prst="rect">
            <a:avLst/>
          </a:prstGeom>
        </p:spPr>
      </p:pic>
      <p:pic>
        <p:nvPicPr>
          <p:cNvPr id="2055" name="Picture 7" descr="https://im0-tub-ru.yandex.net/i?id=3c152b123777715699c1a65decdf0e8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523929" cy="242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88024" y="5517232"/>
            <a:ext cx="39604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энергосервисных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контрактов и  заключение концессионных соглашений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4276990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БИЗНЕСА И ПРИВЛЕЧЕНИЕ ИНВЕСТИЦИЙ </a:t>
            </a:r>
          </a:p>
        </p:txBody>
      </p:sp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1558806"/>
            <a:ext cx="831850" cy="7794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556792"/>
            <a:ext cx="61206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 льгот по местным налога</a:t>
            </a:r>
            <a:r>
              <a:rPr lang="ru-RU" b="1" dirty="0"/>
              <a:t>м</a:t>
            </a:r>
            <a:endParaRPr lang="ru-RU" b="1" dirty="0">
              <a:effectLst/>
            </a:endParaRPr>
          </a:p>
        </p:txBody>
      </p:sp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07" y="2387118"/>
            <a:ext cx="600075" cy="758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2564904"/>
            <a:ext cx="59766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за счет бюджета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5" y="3145943"/>
            <a:ext cx="830262" cy="7508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3356992"/>
            <a:ext cx="60486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инвестиционных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dirty="0"/>
          </a:p>
        </p:txBody>
      </p:sp>
      <p:pic>
        <p:nvPicPr>
          <p:cNvPr id="3077" name="Рисунок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06" y="3896831"/>
            <a:ext cx="600075" cy="7604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3896831"/>
            <a:ext cx="60486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на конкурсной основе   муниципальных   гарантий по  инвестиционным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проектам</a:t>
            </a:r>
            <a:endParaRPr lang="ru-RU" dirty="0"/>
          </a:p>
        </p:txBody>
      </p:sp>
      <p:pic>
        <p:nvPicPr>
          <p:cNvPr id="3078" name="Рисунок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1" y="4673865"/>
            <a:ext cx="847725" cy="87788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2454" y="5038452"/>
            <a:ext cx="60419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льгот по аренде муниципального имущества</a:t>
            </a:r>
          </a:p>
        </p:txBody>
      </p:sp>
      <p:pic>
        <p:nvPicPr>
          <p:cNvPr id="3079" name="Рисунок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731838" cy="68103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19723" y="5834935"/>
            <a:ext cx="592874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организационная, информационная и консультационная </a:t>
            </a: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99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effectLst/>
                <a:latin typeface="Arial Black" panose="020B0A04020102020204" pitchFamily="34" charset="0"/>
              </a:rPr>
              <a:t>СОПРОВОЖДЕНИЕ ИНВЕСТИЦИОННЫХ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 descr="2_12_PIJaEV_OSTROVSKIJ PO GORODU_523479m2v_snapshot_0033_[20191202_152833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47950" cy="198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628800"/>
            <a:ext cx="2067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школьная карта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69643" cy="1808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-модульной котельной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64795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4725144"/>
            <a:ext cx="32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Внедрение Автоматизированной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системы учета поездок 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безналичной оплаты проезда на муниципальном транспорте</a:t>
            </a:r>
          </a:p>
        </p:txBody>
      </p:sp>
      <p:sp>
        <p:nvSpPr>
          <p:cNvPr id="11" name="Выгнутая вниз стрелка 10"/>
          <p:cNvSpPr/>
          <p:nvPr/>
        </p:nvSpPr>
        <p:spPr>
          <a:xfrm rot="18060964">
            <a:off x="2887868" y="2446882"/>
            <a:ext cx="915938" cy="620865"/>
          </a:xfrm>
          <a:prstGeom prst="curved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148064" y="4293096"/>
            <a:ext cx="1850760" cy="455146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820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619375" cy="2007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6021288"/>
            <a:ext cx="3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 уличного освещения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627784" y="4653136"/>
            <a:ext cx="426170" cy="1408232"/>
          </a:xfrm>
          <a:prstGeom prst="curved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8087380">
            <a:off x="4625796" y="1454630"/>
            <a:ext cx="1009421" cy="64807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85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ПРЕДЛОЖЕНИЯ ДЛЯ ВКЛЮЧЕНИЯ В СТРАТЕГИЮ СОЦИАЛЬНО ЭКОНОМИЧЕСКОГО РАЗВИТИЯ ГОРОДА СМОЛЕНСКА ДО 2030 ГОДА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76942736"/>
              </p:ext>
            </p:extLst>
          </p:nvPr>
        </p:nvGraphicFramePr>
        <p:xfrm>
          <a:off x="4211960" y="404664"/>
          <a:ext cx="478802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ED5CD0-15F7-443A-8DEF-C8EB37950E7B}"/>
              </a:ext>
            </a:extLst>
          </p:cNvPr>
          <p:cNvSpPr txBox="1"/>
          <p:nvPr/>
        </p:nvSpPr>
        <p:spPr>
          <a:xfrm>
            <a:off x="1619672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41F11E-1F6B-4407-9FC2-D7D7005D86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6" y="133901"/>
            <a:ext cx="1548387" cy="3008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82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685</TotalTime>
  <Words>335</Words>
  <Application>Microsoft Office PowerPoint</Application>
  <PresentationFormat>Экран (4:3)</PresentationFormat>
  <Paragraphs>101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Слайд 1</vt:lpstr>
      <vt:lpstr>Слайд 2</vt:lpstr>
      <vt:lpstr>Слайд 3</vt:lpstr>
      <vt:lpstr>ПРОМЫШЛЕННОСТЬ</vt:lpstr>
      <vt:lpstr>СТИМУЛИРОВАНИЕ ПРОМЫШЛЕННОСТИ</vt:lpstr>
      <vt:lpstr>РАЗВИТИЕ ГОРОДСКОГО ХОЗЯЙСТВА</vt:lpstr>
      <vt:lpstr>   МЕРЫ ПОДДЕРЖКИ ДЛЯ БИЗНЕСА И ПРИВЛЕЧЕНИЕ ИНВЕСТИЦИЙ </vt:lpstr>
      <vt:lpstr>СОПРОВОЖДЕНИЕ ИНВЕСТИЦИОННЫХ ПРОЕКТОВ</vt:lpstr>
      <vt:lpstr>ПРЕДЛОЖЕНИЯ ДЛЯ ВКЛЮЧЕНИЯ В СТРАТЕГИЮ СОЦИАЛЬНО ЭКОНОМИЧЕСКОГО РАЗВИТИЯ ГОРОДА СМОЛЕНСКА ДО 2030 ГОДА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ОБЛАСТНОЙ КОНКУРС</dc:title>
  <dc:creator>привет привет</dc:creator>
  <cp:lastModifiedBy>Lisovskaya Larisa Mikhailovna</cp:lastModifiedBy>
  <cp:revision>206</cp:revision>
  <dcterms:created xsi:type="dcterms:W3CDTF">2020-03-31T10:43:46Z</dcterms:created>
  <dcterms:modified xsi:type="dcterms:W3CDTF">2020-06-10T08:46:20Z</dcterms:modified>
</cp:coreProperties>
</file>