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9" r:id="rId3"/>
    <p:sldId id="281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6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FDD57AF-FEA6-40EC-8956-B0C937FDBC08}">
          <p14:sldIdLst>
            <p14:sldId id="257"/>
            <p14:sldId id="279"/>
            <p14:sldId id="281"/>
            <p14:sldId id="277"/>
            <p14:sldId id="258"/>
            <p14:sldId id="259"/>
            <p14:sldId id="260"/>
            <p14:sldId id="261"/>
            <p14:sldId id="262"/>
            <p14:sldId id="263"/>
            <p14:sldId id="268"/>
            <p14:sldId id="269"/>
            <p14:sldId id="270"/>
            <p14:sldId id="271"/>
            <p14:sldId id="274"/>
            <p14:sldId id="272"/>
            <p14:sldId id="27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EFCB"/>
    <a:srgbClr val="7E0000"/>
    <a:srgbClr val="E3FE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28" autoAdjust="0"/>
  </p:normalViewPr>
  <p:slideViewPr>
    <p:cSldViewPr>
      <p:cViewPr>
        <p:scale>
          <a:sx n="100" d="100"/>
          <a:sy n="100" d="100"/>
        </p:scale>
        <p:origin x="28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Валовое производство молока,тн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26359.3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Валовое производство молока,тн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22086.7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Валовое производство молока,тн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18000.5</c:v>
                </c:pt>
              </c:numCache>
            </c:numRef>
          </c:val>
        </c:ser>
        <c:dLbls>
          <c:showVal val="1"/>
        </c:dLbls>
        <c:gapWidth val="65"/>
        <c:axId val="38548992"/>
        <c:axId val="38550528"/>
      </c:barChart>
      <c:catAx>
        <c:axId val="385489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50528"/>
        <c:crosses val="autoZero"/>
        <c:auto val="1"/>
        <c:lblAlgn val="ctr"/>
        <c:lblOffset val="100"/>
      </c:catAx>
      <c:valAx>
        <c:axId val="3855052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4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none" spc="5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сельскохозяйственных товаропроизводителей, осуществляющих </a:t>
            </a:r>
            <a:r>
              <a:rPr lang="ru-RU" sz="1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культуртехнические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работы, ед.</a:t>
            </a:r>
          </a:p>
          <a:p>
            <a:pPr>
              <a:defRPr sz="1300" b="1" i="0" u="none" strike="noStrike" kern="1200" cap="none" spc="5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47222222222222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703703703703705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4.1666666666666567E-2"/>
                  <c:y val="-8.1816322356310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hape val="box"/>
        <c:axId val="98066816"/>
        <c:axId val="98068352"/>
        <c:axId val="0"/>
      </c:bar3DChart>
      <c:catAx>
        <c:axId val="980668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8068352"/>
        <c:crosses val="autoZero"/>
        <c:auto val="1"/>
        <c:lblAlgn val="ctr"/>
        <c:lblOffset val="100"/>
      </c:catAx>
      <c:valAx>
        <c:axId val="980683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none" spc="5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 земель в оборот, га</a:t>
            </a:r>
          </a:p>
          <a:p>
            <a:pPr>
              <a:defRPr sz="1300" b="1" i="0" u="none" strike="noStrike" kern="1200" cap="none" spc="5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843684035107275E-2"/>
          <c:y val="0.11882928146263894"/>
          <c:w val="0.88218531274302869"/>
          <c:h val="0.6343326963396066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47222222222222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1447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703703703703705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2687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4.1666666666666567E-2"/>
                  <c:y val="-8.1816322356310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818</c:v>
                </c:pt>
              </c:numCache>
            </c:numRef>
          </c:val>
          <c:shape val="cylinder"/>
        </c:ser>
        <c:shape val="box"/>
        <c:axId val="97809152"/>
        <c:axId val="97810688"/>
        <c:axId val="0"/>
      </c:bar3DChart>
      <c:catAx>
        <c:axId val="978091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810688"/>
        <c:crosses val="autoZero"/>
        <c:auto val="1"/>
        <c:lblAlgn val="ctr"/>
        <c:lblOffset val="100"/>
      </c:catAx>
      <c:valAx>
        <c:axId val="978106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0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none" spc="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3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Получено субсидий, тыс. рублей</a:t>
            </a:r>
          </a:p>
          <a:p>
            <a:pPr>
              <a:defRPr sz="1300" b="1" i="0" u="none" strike="noStrike" kern="1200" cap="none" spc="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3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839104352344902E-2"/>
          <c:y val="0.13070821201118291"/>
          <c:w val="0.87684192445092923"/>
          <c:h val="0.597778267577694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47222222222222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4058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703703703703705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15478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4.1666666666666567E-2"/>
                  <c:y val="-8.1816322356310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3310</c:v>
                </c:pt>
              </c:numCache>
            </c:numRef>
          </c:val>
          <c:shape val="cylinder"/>
        </c:ser>
        <c:shape val="box"/>
        <c:axId val="98081408"/>
        <c:axId val="97858688"/>
        <c:axId val="0"/>
      </c:bar3DChart>
      <c:catAx>
        <c:axId val="980814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858688"/>
        <c:crosses val="autoZero"/>
        <c:auto val="1"/>
        <c:lblAlgn val="ctr"/>
        <c:lblOffset val="100"/>
      </c:catAx>
      <c:valAx>
        <c:axId val="978586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8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4.7281789710419457E-2"/>
          <c:y val="1.9574424390555949E-2"/>
          <c:w val="0.50730757890370937"/>
          <c:h val="0.930109196621250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Получено субсидий, млн.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473940605925941E-2"/>
                </c:manualLayout>
              </c:layout>
              <c:showVal val="1"/>
            </c:dLbl>
            <c:dLbl>
              <c:idx val="1"/>
              <c:layout>
                <c:manualLayout>
                  <c:x val="-3.0518333468303187E-3"/>
                  <c:y val="-3.473940605925941E-2"/>
                </c:manualLayout>
              </c:layout>
              <c:showVal val="1"/>
            </c:dLbl>
            <c:dLbl>
              <c:idx val="2"/>
              <c:layout>
                <c:manualLayout>
                  <c:x val="-9.1555000404908594E-3"/>
                  <c:y val="-2.939488205014257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0.5</c:v>
                </c:pt>
                <c:pt idx="1">
                  <c:v>42.8</c:v>
                </c:pt>
                <c:pt idx="2">
                  <c:v>85.4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инвестиций, млн.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2067144054701006E-2"/>
                </c:manualLayout>
              </c:layout>
              <c:showVal val="1"/>
            </c:dLbl>
            <c:dLbl>
              <c:idx val="1"/>
              <c:layout>
                <c:manualLayout>
                  <c:x val="-1.5259166734151433E-3"/>
                  <c:y val="-2.1378096036467332E-2"/>
                </c:manualLayout>
              </c:layout>
              <c:showVal val="1"/>
            </c:dLbl>
            <c:dLbl>
              <c:idx val="2"/>
              <c:layout>
                <c:manualLayout>
                  <c:x val="6.1036666936605819E-3"/>
                  <c:y val="-3.47394060592594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119.2</c:v>
                </c:pt>
                <c:pt idx="1">
                  <c:v>425.1</c:v>
                </c:pt>
                <c:pt idx="2">
                  <c:v>227.1</c:v>
                </c:pt>
              </c:numCache>
            </c:numRef>
          </c:val>
        </c:ser>
        <c:shape val="cylinder"/>
        <c:axId val="102805888"/>
        <c:axId val="102807424"/>
        <c:axId val="101025536"/>
      </c:bar3DChart>
      <c:catAx>
        <c:axId val="1028058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807424"/>
        <c:crosses val="autoZero"/>
        <c:auto val="1"/>
        <c:lblAlgn val="ctr"/>
        <c:lblOffset val="100"/>
      </c:catAx>
      <c:valAx>
        <c:axId val="102807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805888"/>
        <c:crosses val="autoZero"/>
        <c:crossBetween val="between"/>
      </c:valAx>
      <c:serAx>
        <c:axId val="101025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807424"/>
        <c:crosses val="autoZero"/>
      </c:serAx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noFill/>
    <a:ln w="0">
      <a:solidFill>
        <a:schemeClr val="accent6">
          <a:lumMod val="20000"/>
          <a:lumOff val="80000"/>
        </a:schemeClr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продуктивность, кг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10919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продуктивность, кг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10705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продуктивность, кг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9999</c:v>
                </c:pt>
              </c:numCache>
            </c:numRef>
          </c:val>
        </c:ser>
        <c:dLbls>
          <c:showVal val="1"/>
        </c:dLbls>
        <c:gapWidth val="65"/>
        <c:axId val="37672064"/>
        <c:axId val="37673600"/>
      </c:barChart>
      <c:catAx>
        <c:axId val="37672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73600"/>
        <c:crosses val="autoZero"/>
        <c:auto val="1"/>
        <c:lblAlgn val="ctr"/>
        <c:lblOffset val="100"/>
      </c:catAx>
      <c:valAx>
        <c:axId val="37673600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7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Структура посевных площадей ООО "Русский лен"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лен-долгунец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dLbl>
              <c:idx val="0"/>
              <c:layout>
                <c:manualLayout>
                  <c:x val="3.7037037037036986E-2"/>
                  <c:y val="-1.4550096466308608E-1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40740740740743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4F81BD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1791</c:v>
                </c:pt>
                <c:pt idx="1">
                  <c:v>252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посевов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dLbls>
            <c:dLbl>
              <c:idx val="0"/>
              <c:layout>
                <c:manualLayout>
                  <c:x val="3.2407407407407274E-2"/>
                  <c:y val="3.968253968253823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72222222222218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504D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2293</c:v>
                </c:pt>
                <c:pt idx="1">
                  <c:v>627</c:v>
                </c:pt>
              </c:numCache>
            </c:numRef>
          </c:val>
        </c:ser>
        <c:dLbls>
          <c:showVal val="1"/>
        </c:dLbls>
        <c:gapWidth val="84"/>
        <c:gapDepth val="53"/>
        <c:shape val="box"/>
        <c:axId val="38686080"/>
        <c:axId val="38696064"/>
        <c:axId val="0"/>
      </c:bar3DChart>
      <c:catAx>
        <c:axId val="386860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96064"/>
        <c:crosses val="autoZero"/>
        <c:auto val="1"/>
        <c:lblAlgn val="ctr"/>
        <c:lblOffset val="100"/>
      </c:catAx>
      <c:valAx>
        <c:axId val="38696064"/>
        <c:scaling>
          <c:orientation val="minMax"/>
        </c:scaling>
        <c:delete val="1"/>
        <c:axPos val="b"/>
        <c:numFmt formatCode="General" sourceLinked="1"/>
        <c:tickLblPos val="none"/>
        <c:crossAx val="386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path path="rect">
        <a:fillToRect l="100000" t="100000"/>
      </a:path>
      <a:tileRect r="-100000" b="-100000"/>
    </a:gra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4027681427281397"/>
          <c:y val="4.085422469823588E-2"/>
          <c:w val="0.53678642259749731"/>
          <c:h val="0.78802827919490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1.5005359056806011E-2"/>
                  <c:y val="-3.3426183844011075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4691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НАДОЙ НА ФУРАЖНУЮ КОРОВУ, КГ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6.4308681672025809E-3"/>
                  <c:y val="-7.7994428969359333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5203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НАДОЙ НА ФУРАЖНУЮ КОРОВУ, КГ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2.1436227224008595E-2"/>
                  <c:y val="-2.9712163416898793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5521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НАДОЙ НА ФУРАЖНУЮ КОРОВУ, КГ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5521</c:v>
                </c:pt>
              </c:numCache>
            </c:numRef>
          </c:val>
        </c:ser>
        <c:gapDepth val="158"/>
        <c:shape val="cylinder"/>
        <c:axId val="38829056"/>
        <c:axId val="38843136"/>
        <c:axId val="0"/>
      </c:bar3DChart>
      <c:catAx>
        <c:axId val="388290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8843136"/>
        <c:crosses val="autoZero"/>
        <c:auto val="1"/>
        <c:lblAlgn val="ctr"/>
        <c:lblOffset val="100"/>
      </c:catAx>
      <c:valAx>
        <c:axId val="388431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8829056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 sz="1600" dirty="0"/>
              <a:t>Посевная площадь ООО "</a:t>
            </a:r>
            <a:r>
              <a:rPr lang="ru-RU" sz="1600" dirty="0" err="1"/>
              <a:t>Смоолагро</a:t>
            </a:r>
            <a:r>
              <a:rPr lang="ru-RU" sz="1600" dirty="0"/>
              <a:t>", га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2.8981042518840563E-2"/>
                  <c:y val="-6.7834343192636731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2.4150868765700443E-2"/>
                  <c:y val="-5.4267474554109428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4.3471563778260738E-2"/>
                  <c:y val="-2.7133737277054724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1490</c:v>
                </c:pt>
              </c:numCache>
            </c:numRef>
          </c:val>
          <c:shape val="cylinder"/>
        </c:ser>
        <c:dLbls>
          <c:showVal val="1"/>
        </c:dLbls>
        <c:gapWidth val="84"/>
        <c:gapDepth val="53"/>
        <c:shape val="box"/>
        <c:axId val="41456000"/>
        <c:axId val="41457536"/>
        <c:axId val="0"/>
      </c:bar3DChart>
      <c:catAx>
        <c:axId val="414560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1457536"/>
        <c:crosses val="autoZero"/>
        <c:auto val="1"/>
        <c:lblAlgn val="ctr"/>
        <c:lblOffset val="100"/>
      </c:catAx>
      <c:valAx>
        <c:axId val="41457536"/>
        <c:scaling>
          <c:orientation val="minMax"/>
        </c:scaling>
        <c:delete val="1"/>
        <c:axPos val="l"/>
        <c:numFmt formatCode="General" sourceLinked="1"/>
        <c:tickLblPos val="none"/>
        <c:crossAx val="41456000"/>
        <c:crosses val="autoZero"/>
        <c:crossBetween val="between"/>
      </c:valAx>
    </c:plotArea>
    <c:legend>
      <c:legendPos val="t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 sz="1600" dirty="0" smtClean="0"/>
              <a:t>Валовый сбор зерна в ООО </a:t>
            </a:r>
            <a:r>
              <a:rPr lang="ru-RU" sz="1600" dirty="0"/>
              <a:t>"</a:t>
            </a:r>
            <a:r>
              <a:rPr lang="ru-RU" sz="1600" dirty="0" err="1"/>
              <a:t>Смоолагро</a:t>
            </a:r>
            <a:r>
              <a:rPr lang="ru-RU" sz="1600" dirty="0"/>
              <a:t>", </a:t>
            </a:r>
            <a:r>
              <a:rPr lang="ru-RU" sz="1600" dirty="0" err="1" smtClean="0"/>
              <a:t>тн</a:t>
            </a:r>
            <a:endParaRPr lang="ru-RU" sz="1600" dirty="0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2.8981042518840563E-2"/>
                  <c:y val="-6.7834343192636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58,5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2.4150868765700443E-2"/>
                  <c:y val="-5.42674745541094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269,0</a:t>
                    </a:r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4.3471563778260738E-2"/>
                  <c:y val="-2.713373727705472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2335,9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1490</c:v>
                </c:pt>
              </c:numCache>
            </c:numRef>
          </c:val>
          <c:shape val="cylinder"/>
        </c:ser>
        <c:dLbls>
          <c:showVal val="1"/>
        </c:dLbls>
        <c:gapWidth val="84"/>
        <c:gapDepth val="53"/>
        <c:shape val="box"/>
        <c:axId val="39011072"/>
        <c:axId val="39012608"/>
        <c:axId val="0"/>
      </c:bar3DChart>
      <c:catAx>
        <c:axId val="390110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9012608"/>
        <c:crosses val="autoZero"/>
        <c:auto val="1"/>
        <c:lblAlgn val="ctr"/>
        <c:lblOffset val="100"/>
      </c:catAx>
      <c:valAx>
        <c:axId val="39012608"/>
        <c:scaling>
          <c:orientation val="minMax"/>
        </c:scaling>
        <c:delete val="1"/>
        <c:axPos val="l"/>
        <c:numFmt formatCode="General" sourceLinked="1"/>
        <c:tickLblPos val="none"/>
        <c:crossAx val="39011072"/>
        <c:crosses val="autoZero"/>
        <c:crossBetween val="between"/>
      </c:valAx>
    </c:plotArea>
    <c:legend>
      <c:legendPos val="t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100"/>
      <c:perspective val="30"/>
    </c:view3D>
    <c:floor>
      <c:spPr>
        <a:solidFill>
          <a:schemeClr val="lt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cat>
            <c:strRef>
              <c:f>Лист1!$A$2</c:f>
              <c:strCache>
                <c:ptCount val="1"/>
                <c:pt idx="0">
                  <c:v>Создано новых сельскохозяйственных товаропроизводителей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cat>
            <c:strRef>
              <c:f>Лист1!$A$2</c:f>
              <c:strCache>
                <c:ptCount val="1"/>
                <c:pt idx="0">
                  <c:v>Создано новых сельскохозяйственных товаропроизводителей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cat>
            <c:strRef>
              <c:f>Лист1!$A$2</c:f>
              <c:strCache>
                <c:ptCount val="1"/>
                <c:pt idx="0">
                  <c:v>Создано новых сельскохозяйственных товаропроизводителей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160"/>
        <c:gapDepth val="0"/>
        <c:shape val="box"/>
        <c:axId val="42168704"/>
        <c:axId val="42170240"/>
        <c:axId val="0"/>
      </c:bar3DChart>
      <c:catAx>
        <c:axId val="42168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70240"/>
        <c:crosses val="autoZero"/>
        <c:auto val="1"/>
        <c:lblAlgn val="ctr"/>
        <c:lblOffset val="100"/>
      </c:catAx>
      <c:valAx>
        <c:axId val="42170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Количество неиспользуемых земельных участков, выявленных в ходе муниципального земельного контроля</a:t>
            </a:r>
          </a:p>
        </c:rich>
      </c:tx>
      <c:layout>
        <c:manualLayout>
          <c:xMode val="edge"/>
          <c:yMode val="edge"/>
          <c:x val="0.10441141732283458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неиспользуемых земельных участков, выявленных в ходе муниципального земельного контроля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</c:v>
                </c:pt>
                <c:pt idx="1">
                  <c:v>211</c:v>
                </c:pt>
                <c:pt idx="2">
                  <c:v>251</c:v>
                </c:pt>
                <c:pt idx="3">
                  <c:v>56</c:v>
                </c:pt>
                <c:pt idx="4">
                  <c:v>43</c:v>
                </c:pt>
                <c:pt idx="5">
                  <c:v>28</c:v>
                </c:pt>
              </c:numCache>
            </c:numRef>
          </c:val>
        </c:ser>
        <c:shape val="box"/>
        <c:axId val="96619520"/>
        <c:axId val="96633600"/>
        <c:axId val="0"/>
      </c:bar3DChart>
      <c:catAx>
        <c:axId val="9661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633600"/>
        <c:crosses val="autoZero"/>
        <c:auto val="1"/>
        <c:lblAlgn val="ctr"/>
        <c:lblOffset val="100"/>
      </c:catAx>
      <c:valAx>
        <c:axId val="96633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619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sideWall>
    <c:backWall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>
        <c:manualLayout>
          <c:layoutTarget val="inner"/>
          <c:xMode val="edge"/>
          <c:yMode val="edge"/>
          <c:x val="8.7150772820064143E-2"/>
          <c:y val="0.15493719806763306"/>
          <c:w val="0.88738626421697231"/>
          <c:h val="0.678595610331318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посевная площадь, га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21791</c:v>
                </c:pt>
                <c:pt idx="1">
                  <c:v>24416</c:v>
                </c:pt>
                <c:pt idx="2">
                  <c:v>25570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площаадь ярового сева, га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8975</c:v>
                </c:pt>
                <c:pt idx="1">
                  <c:v>9906</c:v>
                </c:pt>
                <c:pt idx="2">
                  <c:v>11772</c:v>
                </c:pt>
              </c:numCache>
            </c:numRef>
          </c:val>
          <c:shape val="cylinder"/>
        </c:ser>
        <c:dLbls>
          <c:showVal val="1"/>
        </c:dLbls>
        <c:shape val="box"/>
        <c:axId val="98024064"/>
        <c:axId val="98128256"/>
        <c:axId val="0"/>
      </c:bar3DChart>
      <c:catAx>
        <c:axId val="98024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28256"/>
        <c:crosses val="autoZero"/>
        <c:auto val="1"/>
        <c:lblAlgn val="ctr"/>
        <c:lblOffset val="100"/>
      </c:catAx>
      <c:valAx>
        <c:axId val="98128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991733241761049E-2"/>
          <c:y val="0.87408679400985401"/>
          <c:w val="0.8999997475028032"/>
          <c:h val="9.288696182824966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66989-9830-472E-95F0-9C341D9E1A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59018-B277-4C69-82C9-211EC2A5185D}">
      <dgm:prSet phldrT="[Текст]" custT="1"/>
      <dgm:spPr/>
      <dgm:t>
        <a:bodyPr/>
        <a:lstStyle/>
        <a:p>
          <a:r>
            <a:rPr lang="ru-RU" sz="2000" dirty="0" smtClean="0"/>
            <a:t>Наиболее значимые инвестиционные проекты, реализованные на территории </a:t>
          </a:r>
          <a:r>
            <a:rPr lang="ru-RU" sz="2000" dirty="0" err="1" smtClean="0"/>
            <a:t>Сафоновского</a:t>
          </a:r>
          <a:r>
            <a:rPr lang="ru-RU" sz="2000" dirty="0" smtClean="0"/>
            <a:t> района </a:t>
          </a:r>
          <a:endParaRPr lang="ru-RU" sz="2000" dirty="0"/>
        </a:p>
      </dgm:t>
    </dgm:pt>
    <dgm:pt modelId="{24446472-85E2-4AB6-8A7A-9EF112B83C90}" type="parTrans" cxnId="{0FE99A18-CEB3-42E9-8D62-B8CD7B4F60E8}">
      <dgm:prSet/>
      <dgm:spPr/>
      <dgm:t>
        <a:bodyPr/>
        <a:lstStyle/>
        <a:p>
          <a:endParaRPr lang="ru-RU"/>
        </a:p>
      </dgm:t>
    </dgm:pt>
    <dgm:pt modelId="{F949A9EA-8198-4727-959A-E5D3B85B555E}" type="sibTrans" cxnId="{0FE99A18-CEB3-42E9-8D62-B8CD7B4F60E8}">
      <dgm:prSet/>
      <dgm:spPr/>
      <dgm:t>
        <a:bodyPr/>
        <a:lstStyle/>
        <a:p>
          <a:endParaRPr lang="ru-RU"/>
        </a:p>
      </dgm:t>
    </dgm:pt>
    <dgm:pt modelId="{EC556037-922B-4DCE-9C57-8D020053FA71}">
      <dgm:prSet phldrT="[Текст]" custT="1"/>
      <dgm:spPr/>
      <dgm:t>
        <a:bodyPr/>
        <a:lstStyle/>
        <a:p>
          <a:r>
            <a:rPr lang="ru-RU" sz="2000" dirty="0" smtClean="0"/>
            <a:t>ООО «Русский лен»</a:t>
          </a:r>
          <a:endParaRPr lang="ru-RU" sz="2000" dirty="0"/>
        </a:p>
      </dgm:t>
    </dgm:pt>
    <dgm:pt modelId="{18EE2D28-5AA3-4D31-B8E6-F3B1D162666D}" type="parTrans" cxnId="{42C43004-B453-4522-A84F-7BA7B1632968}">
      <dgm:prSet/>
      <dgm:spPr/>
      <dgm:t>
        <a:bodyPr/>
        <a:lstStyle/>
        <a:p>
          <a:endParaRPr lang="ru-RU"/>
        </a:p>
      </dgm:t>
    </dgm:pt>
    <dgm:pt modelId="{15DFADD8-CD72-4900-87AC-0ABC0B93ADE0}" type="sibTrans" cxnId="{42C43004-B453-4522-A84F-7BA7B1632968}">
      <dgm:prSet/>
      <dgm:spPr/>
      <dgm:t>
        <a:bodyPr/>
        <a:lstStyle/>
        <a:p>
          <a:endParaRPr lang="ru-RU"/>
        </a:p>
      </dgm:t>
    </dgm:pt>
    <dgm:pt modelId="{50B65978-2D6A-4AFF-B42A-267BBA05F9B3}">
      <dgm:prSet phldrT="[Текст]" custT="1"/>
      <dgm:spPr/>
      <dgm:t>
        <a:bodyPr/>
        <a:lstStyle/>
        <a:p>
          <a:r>
            <a:rPr lang="ru-RU" sz="2000" dirty="0" smtClean="0"/>
            <a:t>СПК «КП «</a:t>
          </a:r>
          <a:r>
            <a:rPr lang="ru-RU" sz="2000" dirty="0" err="1" smtClean="0"/>
            <a:t>Рыбковское</a:t>
          </a:r>
          <a:r>
            <a:rPr lang="ru-RU" sz="2000" dirty="0" smtClean="0"/>
            <a:t>»</a:t>
          </a:r>
          <a:endParaRPr lang="ru-RU" sz="2000" dirty="0"/>
        </a:p>
      </dgm:t>
    </dgm:pt>
    <dgm:pt modelId="{A44555C4-8AA9-45BE-A652-485D81EBC80D}" type="parTrans" cxnId="{1A715FA0-8C71-4D7E-9AE3-87EE8D024122}">
      <dgm:prSet/>
      <dgm:spPr/>
      <dgm:t>
        <a:bodyPr/>
        <a:lstStyle/>
        <a:p>
          <a:endParaRPr lang="ru-RU"/>
        </a:p>
      </dgm:t>
    </dgm:pt>
    <dgm:pt modelId="{6032C86B-E2FE-4653-8E8F-B14D26DB07F4}" type="sibTrans" cxnId="{1A715FA0-8C71-4D7E-9AE3-87EE8D024122}">
      <dgm:prSet/>
      <dgm:spPr/>
      <dgm:t>
        <a:bodyPr/>
        <a:lstStyle/>
        <a:p>
          <a:endParaRPr lang="ru-RU"/>
        </a:p>
      </dgm:t>
    </dgm:pt>
    <dgm:pt modelId="{1ABD1DCA-A8D7-4AA3-A653-1686E75E06A5}">
      <dgm:prSet phldrT="[Текст]" custT="1"/>
      <dgm:spPr/>
      <dgm:t>
        <a:bodyPr/>
        <a:lstStyle/>
        <a:p>
          <a:r>
            <a:rPr lang="ru-RU" sz="2000" dirty="0" smtClean="0"/>
            <a:t>ООО «</a:t>
          </a:r>
          <a:r>
            <a:rPr lang="ru-RU" sz="2000" dirty="0" err="1" smtClean="0"/>
            <a:t>Смолагро</a:t>
          </a:r>
          <a:r>
            <a:rPr lang="ru-RU" sz="2000" dirty="0" smtClean="0"/>
            <a:t>»</a:t>
          </a:r>
          <a:endParaRPr lang="ru-RU" sz="2000" dirty="0"/>
        </a:p>
      </dgm:t>
    </dgm:pt>
    <dgm:pt modelId="{4B2044DA-7FA5-45F6-8723-5D3F5C1F1DC7}" type="parTrans" cxnId="{E8C113D2-D7E1-423E-9D80-44FE7D18FC02}">
      <dgm:prSet/>
      <dgm:spPr/>
      <dgm:t>
        <a:bodyPr/>
        <a:lstStyle/>
        <a:p>
          <a:endParaRPr lang="ru-RU"/>
        </a:p>
      </dgm:t>
    </dgm:pt>
    <dgm:pt modelId="{9D0F42F7-9DBB-4ED6-9363-F0DE588FC3FC}" type="sibTrans" cxnId="{E8C113D2-D7E1-423E-9D80-44FE7D18FC02}">
      <dgm:prSet/>
      <dgm:spPr/>
      <dgm:t>
        <a:bodyPr/>
        <a:lstStyle/>
        <a:p>
          <a:endParaRPr lang="ru-RU"/>
        </a:p>
      </dgm:t>
    </dgm:pt>
    <dgm:pt modelId="{689486D0-A2B3-485B-95E4-C9E99ABD23B3}">
      <dgm:prSet phldrT="[Текст]" custT="1"/>
      <dgm:spPr/>
      <dgm:t>
        <a:bodyPr/>
        <a:lstStyle/>
        <a:p>
          <a:r>
            <a:rPr lang="ru-RU" sz="2000" dirty="0" smtClean="0"/>
            <a:t>ООО «Золотая нива»</a:t>
          </a:r>
          <a:endParaRPr lang="ru-RU" sz="2000" dirty="0"/>
        </a:p>
      </dgm:t>
    </dgm:pt>
    <dgm:pt modelId="{FB2C7A14-876F-45A6-9DD2-B13919F00AFB}" type="parTrans" cxnId="{6181B199-9093-4621-B994-396D167E56B4}">
      <dgm:prSet/>
      <dgm:spPr/>
      <dgm:t>
        <a:bodyPr/>
        <a:lstStyle/>
        <a:p>
          <a:endParaRPr lang="ru-RU"/>
        </a:p>
      </dgm:t>
    </dgm:pt>
    <dgm:pt modelId="{F2B0582F-7580-4BC9-A2B8-6769193F35EC}" type="sibTrans" cxnId="{6181B199-9093-4621-B994-396D167E56B4}">
      <dgm:prSet/>
      <dgm:spPr/>
      <dgm:t>
        <a:bodyPr/>
        <a:lstStyle/>
        <a:p>
          <a:endParaRPr lang="ru-RU"/>
        </a:p>
      </dgm:t>
    </dgm:pt>
    <dgm:pt modelId="{3B0AF84F-DFBB-4B16-BAD2-786EA995559F}" type="pres">
      <dgm:prSet presAssocID="{76866989-9830-472E-95F0-9C341D9E1A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B9643D-C743-4864-9856-222CD0DDC9D2}" type="pres">
      <dgm:prSet presAssocID="{07E59018-B277-4C69-82C9-211EC2A5185D}" presName="hierRoot1" presStyleCnt="0"/>
      <dgm:spPr/>
    </dgm:pt>
    <dgm:pt modelId="{ADCF9C1E-C408-42D4-9116-C55A1FF2C2DB}" type="pres">
      <dgm:prSet presAssocID="{07E59018-B277-4C69-82C9-211EC2A5185D}" presName="composite" presStyleCnt="0"/>
      <dgm:spPr/>
    </dgm:pt>
    <dgm:pt modelId="{A23E4D3B-516A-4898-8038-78176FE4B731}" type="pres">
      <dgm:prSet presAssocID="{07E59018-B277-4C69-82C9-211EC2A5185D}" presName="background" presStyleLbl="node0" presStyleIdx="0" presStyleCnt="1"/>
      <dgm:spPr/>
    </dgm:pt>
    <dgm:pt modelId="{4AA1F43E-664E-4354-BDAF-AEC86C77C928}" type="pres">
      <dgm:prSet presAssocID="{07E59018-B277-4C69-82C9-211EC2A5185D}" presName="text" presStyleLbl="fgAcc0" presStyleIdx="0" presStyleCnt="1" custScaleX="375731" custLinFactNeighborX="0" custLinFactNeighborY="-1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7D8BF-163F-4874-9978-79D69A29B4B7}" type="pres">
      <dgm:prSet presAssocID="{07E59018-B277-4C69-82C9-211EC2A5185D}" presName="hierChild2" presStyleCnt="0"/>
      <dgm:spPr/>
    </dgm:pt>
    <dgm:pt modelId="{99022A7E-CECB-4388-8CF1-9A0AABF88859}" type="pres">
      <dgm:prSet presAssocID="{FB2C7A14-876F-45A6-9DD2-B13919F00AFB}" presName="Name10" presStyleLbl="parChTrans1D2" presStyleIdx="0" presStyleCnt="4"/>
      <dgm:spPr/>
      <dgm:t>
        <a:bodyPr/>
        <a:lstStyle/>
        <a:p>
          <a:endParaRPr lang="ru-RU"/>
        </a:p>
      </dgm:t>
    </dgm:pt>
    <dgm:pt modelId="{65C523E5-8BA4-4D12-8FCE-C1EE7CA6E56E}" type="pres">
      <dgm:prSet presAssocID="{689486D0-A2B3-485B-95E4-C9E99ABD23B3}" presName="hierRoot2" presStyleCnt="0"/>
      <dgm:spPr/>
    </dgm:pt>
    <dgm:pt modelId="{2698C287-D9A0-4A82-8B97-714E7308A94C}" type="pres">
      <dgm:prSet presAssocID="{689486D0-A2B3-485B-95E4-C9E99ABD23B3}" presName="composite2" presStyleCnt="0"/>
      <dgm:spPr/>
    </dgm:pt>
    <dgm:pt modelId="{A4744296-245A-4B75-BFA5-C455DA202D42}" type="pres">
      <dgm:prSet presAssocID="{689486D0-A2B3-485B-95E4-C9E99ABD23B3}" presName="background2" presStyleLbl="node2" presStyleIdx="0" presStyleCnt="4"/>
      <dgm:spPr/>
    </dgm:pt>
    <dgm:pt modelId="{70516F99-53E7-40B1-AC32-18FB36111492}" type="pres">
      <dgm:prSet presAssocID="{689486D0-A2B3-485B-95E4-C9E99ABD23B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3C5E52-89DB-44F9-A5F9-DB6E7BF2B4B7}" type="pres">
      <dgm:prSet presAssocID="{689486D0-A2B3-485B-95E4-C9E99ABD23B3}" presName="hierChild3" presStyleCnt="0"/>
      <dgm:spPr/>
    </dgm:pt>
    <dgm:pt modelId="{5C22F6F0-9374-4505-9B94-172694B53266}" type="pres">
      <dgm:prSet presAssocID="{18EE2D28-5AA3-4D31-B8E6-F3B1D162666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3AC0161-D7EC-4EF4-8DF2-B572F1706A89}" type="pres">
      <dgm:prSet presAssocID="{EC556037-922B-4DCE-9C57-8D020053FA71}" presName="hierRoot2" presStyleCnt="0"/>
      <dgm:spPr/>
    </dgm:pt>
    <dgm:pt modelId="{57AD63A6-8FEC-40AD-923E-C14588DF9C5F}" type="pres">
      <dgm:prSet presAssocID="{EC556037-922B-4DCE-9C57-8D020053FA71}" presName="composite2" presStyleCnt="0"/>
      <dgm:spPr/>
    </dgm:pt>
    <dgm:pt modelId="{B8432001-BBEE-43EE-B86E-AAB5B684639B}" type="pres">
      <dgm:prSet presAssocID="{EC556037-922B-4DCE-9C57-8D020053FA71}" presName="background2" presStyleLbl="node2" presStyleIdx="1" presStyleCnt="4"/>
      <dgm:spPr/>
    </dgm:pt>
    <dgm:pt modelId="{CFC9E938-48F7-47A3-BDB9-88E648FB109F}" type="pres">
      <dgm:prSet presAssocID="{EC556037-922B-4DCE-9C57-8D020053FA71}" presName="text2" presStyleLbl="fgAcc2" presStyleIdx="1" presStyleCnt="4" custLinFactNeighborX="1534" custLinFactNeighborY="-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35C28-D82D-4B91-96A4-FE0AD72A2212}" type="pres">
      <dgm:prSet presAssocID="{EC556037-922B-4DCE-9C57-8D020053FA71}" presName="hierChild3" presStyleCnt="0"/>
      <dgm:spPr/>
    </dgm:pt>
    <dgm:pt modelId="{3B227B95-D983-4C63-983D-5A2DDF333017}" type="pres">
      <dgm:prSet presAssocID="{A44555C4-8AA9-45BE-A652-485D81EBC80D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D2A1C39-449B-490A-8CD9-2EBA3CDFFE6F}" type="pres">
      <dgm:prSet presAssocID="{50B65978-2D6A-4AFF-B42A-267BBA05F9B3}" presName="hierRoot2" presStyleCnt="0"/>
      <dgm:spPr/>
    </dgm:pt>
    <dgm:pt modelId="{8340330F-AF40-407F-A8A9-892E2B5A264E}" type="pres">
      <dgm:prSet presAssocID="{50B65978-2D6A-4AFF-B42A-267BBA05F9B3}" presName="composite2" presStyleCnt="0"/>
      <dgm:spPr/>
    </dgm:pt>
    <dgm:pt modelId="{284880BB-315C-47FC-A5D7-27D523323A4F}" type="pres">
      <dgm:prSet presAssocID="{50B65978-2D6A-4AFF-B42A-267BBA05F9B3}" presName="background2" presStyleLbl="node2" presStyleIdx="2" presStyleCnt="4"/>
      <dgm:spPr/>
    </dgm:pt>
    <dgm:pt modelId="{A7B62A86-3C59-4E7A-9221-42D6C45C9990}" type="pres">
      <dgm:prSet presAssocID="{50B65978-2D6A-4AFF-B42A-267BBA05F9B3}" presName="text2" presStyleLbl="fgAcc2" presStyleIdx="2" presStyleCnt="4" custScaleX="120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491CE2-85F0-418D-81B9-CD2D359E7982}" type="pres">
      <dgm:prSet presAssocID="{50B65978-2D6A-4AFF-B42A-267BBA05F9B3}" presName="hierChild3" presStyleCnt="0"/>
      <dgm:spPr/>
    </dgm:pt>
    <dgm:pt modelId="{79C1A237-6760-4C46-A7B6-466A75DD51DF}" type="pres">
      <dgm:prSet presAssocID="{4B2044DA-7FA5-45F6-8723-5D3F5C1F1DC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CD80CFDE-A353-4058-83E5-778D82DD6306}" type="pres">
      <dgm:prSet presAssocID="{1ABD1DCA-A8D7-4AA3-A653-1686E75E06A5}" presName="hierRoot2" presStyleCnt="0"/>
      <dgm:spPr/>
    </dgm:pt>
    <dgm:pt modelId="{AAA91EA3-8789-44BF-ADF2-43E460A0CE20}" type="pres">
      <dgm:prSet presAssocID="{1ABD1DCA-A8D7-4AA3-A653-1686E75E06A5}" presName="composite2" presStyleCnt="0"/>
      <dgm:spPr/>
    </dgm:pt>
    <dgm:pt modelId="{3088855E-3CE9-4C93-BF4E-1B5135CE0637}" type="pres">
      <dgm:prSet presAssocID="{1ABD1DCA-A8D7-4AA3-A653-1686E75E06A5}" presName="background2" presStyleLbl="node2" presStyleIdx="3" presStyleCnt="4"/>
      <dgm:spPr/>
    </dgm:pt>
    <dgm:pt modelId="{D9E664F5-246B-4545-9C31-0FEA1FC62745}" type="pres">
      <dgm:prSet presAssocID="{1ABD1DCA-A8D7-4AA3-A653-1686E75E06A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7436F-9E76-4B01-89DB-CF729CBCC6AC}" type="pres">
      <dgm:prSet presAssocID="{1ABD1DCA-A8D7-4AA3-A653-1686E75E06A5}" presName="hierChild3" presStyleCnt="0"/>
      <dgm:spPr/>
    </dgm:pt>
  </dgm:ptLst>
  <dgm:cxnLst>
    <dgm:cxn modelId="{E8C113D2-D7E1-423E-9D80-44FE7D18FC02}" srcId="{07E59018-B277-4C69-82C9-211EC2A5185D}" destId="{1ABD1DCA-A8D7-4AA3-A653-1686E75E06A5}" srcOrd="3" destOrd="0" parTransId="{4B2044DA-7FA5-45F6-8723-5D3F5C1F1DC7}" sibTransId="{9D0F42F7-9DBB-4ED6-9363-F0DE588FC3FC}"/>
    <dgm:cxn modelId="{ABFB295C-5328-4935-AFD5-3A217BC4C914}" type="presOf" srcId="{EC556037-922B-4DCE-9C57-8D020053FA71}" destId="{CFC9E938-48F7-47A3-BDB9-88E648FB109F}" srcOrd="0" destOrd="0" presId="urn:microsoft.com/office/officeart/2005/8/layout/hierarchy1"/>
    <dgm:cxn modelId="{0FE99A18-CEB3-42E9-8D62-B8CD7B4F60E8}" srcId="{76866989-9830-472E-95F0-9C341D9E1ACF}" destId="{07E59018-B277-4C69-82C9-211EC2A5185D}" srcOrd="0" destOrd="0" parTransId="{24446472-85E2-4AB6-8A7A-9EF112B83C90}" sibTransId="{F949A9EA-8198-4727-959A-E5D3B85B555E}"/>
    <dgm:cxn modelId="{6DEB1D16-9BCE-4C73-9483-25A8FF0AE843}" type="presOf" srcId="{A44555C4-8AA9-45BE-A652-485D81EBC80D}" destId="{3B227B95-D983-4C63-983D-5A2DDF333017}" srcOrd="0" destOrd="0" presId="urn:microsoft.com/office/officeart/2005/8/layout/hierarchy1"/>
    <dgm:cxn modelId="{6181B199-9093-4621-B994-396D167E56B4}" srcId="{07E59018-B277-4C69-82C9-211EC2A5185D}" destId="{689486D0-A2B3-485B-95E4-C9E99ABD23B3}" srcOrd="0" destOrd="0" parTransId="{FB2C7A14-876F-45A6-9DD2-B13919F00AFB}" sibTransId="{F2B0582F-7580-4BC9-A2B8-6769193F35EC}"/>
    <dgm:cxn modelId="{E69BFFB4-5903-430A-BFE0-394813855657}" type="presOf" srcId="{FB2C7A14-876F-45A6-9DD2-B13919F00AFB}" destId="{99022A7E-CECB-4388-8CF1-9A0AABF88859}" srcOrd="0" destOrd="0" presId="urn:microsoft.com/office/officeart/2005/8/layout/hierarchy1"/>
    <dgm:cxn modelId="{A48A8D63-A039-4D65-9C7E-B8F4F7220C86}" type="presOf" srcId="{689486D0-A2B3-485B-95E4-C9E99ABD23B3}" destId="{70516F99-53E7-40B1-AC32-18FB36111492}" srcOrd="0" destOrd="0" presId="urn:microsoft.com/office/officeart/2005/8/layout/hierarchy1"/>
    <dgm:cxn modelId="{4413B325-4DCE-4706-B1A7-EA175A5041CC}" type="presOf" srcId="{4B2044DA-7FA5-45F6-8723-5D3F5C1F1DC7}" destId="{79C1A237-6760-4C46-A7B6-466A75DD51DF}" srcOrd="0" destOrd="0" presId="urn:microsoft.com/office/officeart/2005/8/layout/hierarchy1"/>
    <dgm:cxn modelId="{42C43004-B453-4522-A84F-7BA7B1632968}" srcId="{07E59018-B277-4C69-82C9-211EC2A5185D}" destId="{EC556037-922B-4DCE-9C57-8D020053FA71}" srcOrd="1" destOrd="0" parTransId="{18EE2D28-5AA3-4D31-B8E6-F3B1D162666D}" sibTransId="{15DFADD8-CD72-4900-87AC-0ABC0B93ADE0}"/>
    <dgm:cxn modelId="{B58C38F1-102C-4933-B2C8-1C67CCFCAC1C}" type="presOf" srcId="{18EE2D28-5AA3-4D31-B8E6-F3B1D162666D}" destId="{5C22F6F0-9374-4505-9B94-172694B53266}" srcOrd="0" destOrd="0" presId="urn:microsoft.com/office/officeart/2005/8/layout/hierarchy1"/>
    <dgm:cxn modelId="{2A40DD35-A000-458D-AE84-F5FE49A3F92B}" type="presOf" srcId="{76866989-9830-472E-95F0-9C341D9E1ACF}" destId="{3B0AF84F-DFBB-4B16-BAD2-786EA995559F}" srcOrd="0" destOrd="0" presId="urn:microsoft.com/office/officeart/2005/8/layout/hierarchy1"/>
    <dgm:cxn modelId="{2260A4DC-582B-4050-8950-526FCC2EDF48}" type="presOf" srcId="{1ABD1DCA-A8D7-4AA3-A653-1686E75E06A5}" destId="{D9E664F5-246B-4545-9C31-0FEA1FC62745}" srcOrd="0" destOrd="0" presId="urn:microsoft.com/office/officeart/2005/8/layout/hierarchy1"/>
    <dgm:cxn modelId="{FDA31376-9429-4A4F-A7C4-C58C9F147FAB}" type="presOf" srcId="{07E59018-B277-4C69-82C9-211EC2A5185D}" destId="{4AA1F43E-664E-4354-BDAF-AEC86C77C928}" srcOrd="0" destOrd="0" presId="urn:microsoft.com/office/officeart/2005/8/layout/hierarchy1"/>
    <dgm:cxn modelId="{1A715FA0-8C71-4D7E-9AE3-87EE8D024122}" srcId="{07E59018-B277-4C69-82C9-211EC2A5185D}" destId="{50B65978-2D6A-4AFF-B42A-267BBA05F9B3}" srcOrd="2" destOrd="0" parTransId="{A44555C4-8AA9-45BE-A652-485D81EBC80D}" sibTransId="{6032C86B-E2FE-4653-8E8F-B14D26DB07F4}"/>
    <dgm:cxn modelId="{F80B3960-C288-416D-941C-9FCE388E2BEA}" type="presOf" srcId="{50B65978-2D6A-4AFF-B42A-267BBA05F9B3}" destId="{A7B62A86-3C59-4E7A-9221-42D6C45C9990}" srcOrd="0" destOrd="0" presId="urn:microsoft.com/office/officeart/2005/8/layout/hierarchy1"/>
    <dgm:cxn modelId="{2AC91C48-B31E-46F4-A392-5E553EEE2F7E}" type="presParOf" srcId="{3B0AF84F-DFBB-4B16-BAD2-786EA995559F}" destId="{01B9643D-C743-4864-9856-222CD0DDC9D2}" srcOrd="0" destOrd="0" presId="urn:microsoft.com/office/officeart/2005/8/layout/hierarchy1"/>
    <dgm:cxn modelId="{EAB6ED23-25ED-4CB4-B042-503BDA15A7F3}" type="presParOf" srcId="{01B9643D-C743-4864-9856-222CD0DDC9D2}" destId="{ADCF9C1E-C408-42D4-9116-C55A1FF2C2DB}" srcOrd="0" destOrd="0" presId="urn:microsoft.com/office/officeart/2005/8/layout/hierarchy1"/>
    <dgm:cxn modelId="{7C25BDBB-194B-4067-95F2-7ACBFB3BC121}" type="presParOf" srcId="{ADCF9C1E-C408-42D4-9116-C55A1FF2C2DB}" destId="{A23E4D3B-516A-4898-8038-78176FE4B731}" srcOrd="0" destOrd="0" presId="urn:microsoft.com/office/officeart/2005/8/layout/hierarchy1"/>
    <dgm:cxn modelId="{3CAB9926-DAF7-4BEF-9982-8A6D595F97EC}" type="presParOf" srcId="{ADCF9C1E-C408-42D4-9116-C55A1FF2C2DB}" destId="{4AA1F43E-664E-4354-BDAF-AEC86C77C928}" srcOrd="1" destOrd="0" presId="urn:microsoft.com/office/officeart/2005/8/layout/hierarchy1"/>
    <dgm:cxn modelId="{4170EA36-2FD5-4C63-8DF7-1359B03E141A}" type="presParOf" srcId="{01B9643D-C743-4864-9856-222CD0DDC9D2}" destId="{7CB7D8BF-163F-4874-9978-79D69A29B4B7}" srcOrd="1" destOrd="0" presId="urn:microsoft.com/office/officeart/2005/8/layout/hierarchy1"/>
    <dgm:cxn modelId="{B763A47D-0663-4A5B-9C10-1FCA6B4C5BD8}" type="presParOf" srcId="{7CB7D8BF-163F-4874-9978-79D69A29B4B7}" destId="{99022A7E-CECB-4388-8CF1-9A0AABF88859}" srcOrd="0" destOrd="0" presId="urn:microsoft.com/office/officeart/2005/8/layout/hierarchy1"/>
    <dgm:cxn modelId="{EFE800C3-1E3A-4D1F-B8D0-3371254BB67F}" type="presParOf" srcId="{7CB7D8BF-163F-4874-9978-79D69A29B4B7}" destId="{65C523E5-8BA4-4D12-8FCE-C1EE7CA6E56E}" srcOrd="1" destOrd="0" presId="urn:microsoft.com/office/officeart/2005/8/layout/hierarchy1"/>
    <dgm:cxn modelId="{00D6281D-A4CF-4490-B4DF-5A94C6711489}" type="presParOf" srcId="{65C523E5-8BA4-4D12-8FCE-C1EE7CA6E56E}" destId="{2698C287-D9A0-4A82-8B97-714E7308A94C}" srcOrd="0" destOrd="0" presId="urn:microsoft.com/office/officeart/2005/8/layout/hierarchy1"/>
    <dgm:cxn modelId="{8E7E3228-7E85-473A-81E0-3F4CB3D356D7}" type="presParOf" srcId="{2698C287-D9A0-4A82-8B97-714E7308A94C}" destId="{A4744296-245A-4B75-BFA5-C455DA202D42}" srcOrd="0" destOrd="0" presId="urn:microsoft.com/office/officeart/2005/8/layout/hierarchy1"/>
    <dgm:cxn modelId="{DAE488F3-8870-4182-89D2-4B91DA6EB25A}" type="presParOf" srcId="{2698C287-D9A0-4A82-8B97-714E7308A94C}" destId="{70516F99-53E7-40B1-AC32-18FB36111492}" srcOrd="1" destOrd="0" presId="urn:microsoft.com/office/officeart/2005/8/layout/hierarchy1"/>
    <dgm:cxn modelId="{C39181BF-7F43-425D-8126-6E6168564C27}" type="presParOf" srcId="{65C523E5-8BA4-4D12-8FCE-C1EE7CA6E56E}" destId="{6E3C5E52-89DB-44F9-A5F9-DB6E7BF2B4B7}" srcOrd="1" destOrd="0" presId="urn:microsoft.com/office/officeart/2005/8/layout/hierarchy1"/>
    <dgm:cxn modelId="{77602C40-0243-41F0-80B7-7CFE939C5577}" type="presParOf" srcId="{7CB7D8BF-163F-4874-9978-79D69A29B4B7}" destId="{5C22F6F0-9374-4505-9B94-172694B53266}" srcOrd="2" destOrd="0" presId="urn:microsoft.com/office/officeart/2005/8/layout/hierarchy1"/>
    <dgm:cxn modelId="{863851A5-AF09-4DE8-822C-3F07F7AB5EBD}" type="presParOf" srcId="{7CB7D8BF-163F-4874-9978-79D69A29B4B7}" destId="{43AC0161-D7EC-4EF4-8DF2-B572F1706A89}" srcOrd="3" destOrd="0" presId="urn:microsoft.com/office/officeart/2005/8/layout/hierarchy1"/>
    <dgm:cxn modelId="{F8837B7F-9D47-4702-9E1F-8A96F939EEF3}" type="presParOf" srcId="{43AC0161-D7EC-4EF4-8DF2-B572F1706A89}" destId="{57AD63A6-8FEC-40AD-923E-C14588DF9C5F}" srcOrd="0" destOrd="0" presId="urn:microsoft.com/office/officeart/2005/8/layout/hierarchy1"/>
    <dgm:cxn modelId="{645A6EA4-E45E-49D5-88E4-FD865C70BD16}" type="presParOf" srcId="{57AD63A6-8FEC-40AD-923E-C14588DF9C5F}" destId="{B8432001-BBEE-43EE-B86E-AAB5B684639B}" srcOrd="0" destOrd="0" presId="urn:microsoft.com/office/officeart/2005/8/layout/hierarchy1"/>
    <dgm:cxn modelId="{8F6878E2-09DE-473D-BB42-89ED6B96CE48}" type="presParOf" srcId="{57AD63A6-8FEC-40AD-923E-C14588DF9C5F}" destId="{CFC9E938-48F7-47A3-BDB9-88E648FB109F}" srcOrd="1" destOrd="0" presId="urn:microsoft.com/office/officeart/2005/8/layout/hierarchy1"/>
    <dgm:cxn modelId="{51099E52-7F7A-4E71-9308-D4F5C9811B0D}" type="presParOf" srcId="{43AC0161-D7EC-4EF4-8DF2-B572F1706A89}" destId="{E6235C28-D82D-4B91-96A4-FE0AD72A2212}" srcOrd="1" destOrd="0" presId="urn:microsoft.com/office/officeart/2005/8/layout/hierarchy1"/>
    <dgm:cxn modelId="{7D1C429F-B6E8-4B49-AD9F-B819599926A2}" type="presParOf" srcId="{7CB7D8BF-163F-4874-9978-79D69A29B4B7}" destId="{3B227B95-D983-4C63-983D-5A2DDF333017}" srcOrd="4" destOrd="0" presId="urn:microsoft.com/office/officeart/2005/8/layout/hierarchy1"/>
    <dgm:cxn modelId="{6A6E5049-E138-4BB4-A3E6-F35FCCBCE769}" type="presParOf" srcId="{7CB7D8BF-163F-4874-9978-79D69A29B4B7}" destId="{FD2A1C39-449B-490A-8CD9-2EBA3CDFFE6F}" srcOrd="5" destOrd="0" presId="urn:microsoft.com/office/officeart/2005/8/layout/hierarchy1"/>
    <dgm:cxn modelId="{8DC98CE1-6524-4746-A6F4-D9437916BD5A}" type="presParOf" srcId="{FD2A1C39-449B-490A-8CD9-2EBA3CDFFE6F}" destId="{8340330F-AF40-407F-A8A9-892E2B5A264E}" srcOrd="0" destOrd="0" presId="urn:microsoft.com/office/officeart/2005/8/layout/hierarchy1"/>
    <dgm:cxn modelId="{33A94583-C034-4A84-97E3-E7508CAE1D13}" type="presParOf" srcId="{8340330F-AF40-407F-A8A9-892E2B5A264E}" destId="{284880BB-315C-47FC-A5D7-27D523323A4F}" srcOrd="0" destOrd="0" presId="urn:microsoft.com/office/officeart/2005/8/layout/hierarchy1"/>
    <dgm:cxn modelId="{AC942B41-A68A-4892-AB54-A5F98191E2FE}" type="presParOf" srcId="{8340330F-AF40-407F-A8A9-892E2B5A264E}" destId="{A7B62A86-3C59-4E7A-9221-42D6C45C9990}" srcOrd="1" destOrd="0" presId="urn:microsoft.com/office/officeart/2005/8/layout/hierarchy1"/>
    <dgm:cxn modelId="{1B431CF3-893F-48D6-8348-02F0E78BBE05}" type="presParOf" srcId="{FD2A1C39-449B-490A-8CD9-2EBA3CDFFE6F}" destId="{8C491CE2-85F0-418D-81B9-CD2D359E7982}" srcOrd="1" destOrd="0" presId="urn:microsoft.com/office/officeart/2005/8/layout/hierarchy1"/>
    <dgm:cxn modelId="{043A2449-AA0A-4F18-B5DE-4C1EB7CF25CB}" type="presParOf" srcId="{7CB7D8BF-163F-4874-9978-79D69A29B4B7}" destId="{79C1A237-6760-4C46-A7B6-466A75DD51DF}" srcOrd="6" destOrd="0" presId="urn:microsoft.com/office/officeart/2005/8/layout/hierarchy1"/>
    <dgm:cxn modelId="{E22CDA4A-D0E8-48DA-BDA8-C12B4994BE3C}" type="presParOf" srcId="{7CB7D8BF-163F-4874-9978-79D69A29B4B7}" destId="{CD80CFDE-A353-4058-83E5-778D82DD6306}" srcOrd="7" destOrd="0" presId="urn:microsoft.com/office/officeart/2005/8/layout/hierarchy1"/>
    <dgm:cxn modelId="{CF7A2F19-8144-49F3-A510-CA28739953AD}" type="presParOf" srcId="{CD80CFDE-A353-4058-83E5-778D82DD6306}" destId="{AAA91EA3-8789-44BF-ADF2-43E460A0CE20}" srcOrd="0" destOrd="0" presId="urn:microsoft.com/office/officeart/2005/8/layout/hierarchy1"/>
    <dgm:cxn modelId="{0E0CB59E-94D5-491B-9567-A3ABE5587B4C}" type="presParOf" srcId="{AAA91EA3-8789-44BF-ADF2-43E460A0CE20}" destId="{3088855E-3CE9-4C93-BF4E-1B5135CE0637}" srcOrd="0" destOrd="0" presId="urn:microsoft.com/office/officeart/2005/8/layout/hierarchy1"/>
    <dgm:cxn modelId="{0AD91CF2-19F6-43BB-966E-E96D9278424A}" type="presParOf" srcId="{AAA91EA3-8789-44BF-ADF2-43E460A0CE20}" destId="{D9E664F5-246B-4545-9C31-0FEA1FC62745}" srcOrd="1" destOrd="0" presId="urn:microsoft.com/office/officeart/2005/8/layout/hierarchy1"/>
    <dgm:cxn modelId="{0420C6DA-7540-4A3F-962A-449B306C37C3}" type="presParOf" srcId="{CD80CFDE-A353-4058-83E5-778D82DD6306}" destId="{2997436F-9E76-4B01-89DB-CF729CBCC6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D1DC3-9717-4D26-9FE8-A9BC8B68957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F67A2-AB23-4A2A-9855-7E537315335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ИП глава крестьянского (фермерского) хозяйства Николаев Д. М. </a:t>
          </a:r>
          <a:r>
            <a:rPr lang="ru-RU" sz="1400" dirty="0" smtClean="0">
              <a:solidFill>
                <a:schemeClr val="tx1"/>
              </a:solidFill>
            </a:rPr>
            <a:t>специализируется на </a:t>
          </a:r>
          <a:r>
            <a:rPr lang="ru-RU" sz="1400" u="sng" dirty="0" smtClean="0">
              <a:solidFill>
                <a:schemeClr val="tx1"/>
              </a:solidFill>
            </a:rPr>
            <a:t>коневодстве, выращивании зерновых, масличных и кормовых культур</a:t>
          </a:r>
          <a:r>
            <a:rPr lang="ru-RU" sz="1400" dirty="0" smtClean="0">
              <a:solidFill>
                <a:schemeClr val="tx1"/>
              </a:solidFill>
            </a:rPr>
            <a:t>.  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</a:rPr>
            <a:t>В 2020 году реализован инвестиционный проект по строительству сушильно-сортировального комплекса.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Существенно </a:t>
          </a:r>
          <a:r>
            <a:rPr lang="ru-RU" sz="1400" b="1" dirty="0" smtClean="0">
              <a:solidFill>
                <a:schemeClr val="tx1"/>
              </a:solidFill>
            </a:rPr>
            <a:t>увеличены посевные площади под посевами сельскохозяйственных культур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37696B6A-5625-4762-8564-304E0460D679}" type="parTrans" cxnId="{939FD611-828B-4290-BB4F-8D9FAB20D666}">
      <dgm:prSet/>
      <dgm:spPr/>
      <dgm:t>
        <a:bodyPr/>
        <a:lstStyle/>
        <a:p>
          <a:endParaRPr lang="ru-RU"/>
        </a:p>
      </dgm:t>
    </dgm:pt>
    <dgm:pt modelId="{B52B9AC8-95EA-4596-89E2-A7325191ED4D}" type="sibTrans" cxnId="{939FD611-828B-4290-BB4F-8D9FAB20D666}">
      <dgm:prSet/>
      <dgm:spPr/>
      <dgm:t>
        <a:bodyPr/>
        <a:lstStyle/>
        <a:p>
          <a:endParaRPr lang="ru-RU"/>
        </a:p>
      </dgm:t>
    </dgm:pt>
    <dgm:pt modelId="{520661BC-D750-4758-9B73-654F0E63932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ООО «Сад»  создано в 2020 году. </a:t>
          </a:r>
        </a:p>
        <a:p>
          <a:pPr algn="just"/>
          <a:endParaRPr lang="ru-RU" sz="1400" b="1" dirty="0" smtClean="0">
            <a:solidFill>
              <a:schemeClr val="tx1"/>
            </a:solidFill>
          </a:endParaRP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Предприятие имеет в собственности </a:t>
          </a:r>
          <a:r>
            <a:rPr lang="ru-RU" sz="1400" b="1" dirty="0" smtClean="0">
              <a:solidFill>
                <a:schemeClr val="tx1"/>
              </a:solidFill>
            </a:rPr>
            <a:t>33 га земель </a:t>
          </a:r>
          <a:r>
            <a:rPr lang="ru-RU" sz="1400" dirty="0" smtClean="0">
              <a:solidFill>
                <a:schemeClr val="tx1"/>
              </a:solidFill>
            </a:rPr>
            <a:t>сельскохозяйственного назначения, на </a:t>
          </a:r>
          <a:r>
            <a:rPr lang="ru-RU" sz="1400" b="1" dirty="0" smtClean="0">
              <a:solidFill>
                <a:schemeClr val="tx1"/>
              </a:solidFill>
            </a:rPr>
            <a:t>которых в течении 2021-2022 гг.  планируется закладка плодового сада по интенсивной технологии, в составе которого будут яблони и груши российской селекции.</a:t>
          </a:r>
          <a:endParaRPr lang="ru-RU" sz="1400" b="1" dirty="0">
            <a:solidFill>
              <a:schemeClr val="tx1"/>
            </a:solidFill>
          </a:endParaRPr>
        </a:p>
      </dgm:t>
    </dgm:pt>
    <dgm:pt modelId="{F816605C-695D-4A68-94B7-A1291BE7D165}" type="parTrans" cxnId="{F4585542-F66E-4CD9-926D-4081B1A595C3}">
      <dgm:prSet/>
      <dgm:spPr/>
      <dgm:t>
        <a:bodyPr/>
        <a:lstStyle/>
        <a:p>
          <a:endParaRPr lang="ru-RU"/>
        </a:p>
      </dgm:t>
    </dgm:pt>
    <dgm:pt modelId="{672CCF2E-52D8-4F91-A254-3EF8F2BF5CBE}" type="sibTrans" cxnId="{F4585542-F66E-4CD9-926D-4081B1A595C3}">
      <dgm:prSet/>
      <dgm:spPr/>
      <dgm:t>
        <a:bodyPr/>
        <a:lstStyle/>
        <a:p>
          <a:endParaRPr lang="ru-RU"/>
        </a:p>
      </dgm:t>
    </dgm:pt>
    <dgm:pt modelId="{E1E18CD1-C964-4713-9B89-21838E28156B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ООО «Старое село» </a:t>
          </a:r>
          <a:r>
            <a:rPr lang="ru-RU" sz="1400" dirty="0" smtClean="0">
              <a:solidFill>
                <a:schemeClr val="tx1"/>
              </a:solidFill>
            </a:rPr>
            <a:t>специализируется на </a:t>
          </a:r>
          <a:r>
            <a:rPr lang="ru-RU" sz="1400" b="1" dirty="0" smtClean="0">
              <a:solidFill>
                <a:schemeClr val="tx1"/>
              </a:solidFill>
            </a:rPr>
            <a:t>разведении овец романовской породы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В хозяйстве </a:t>
          </a:r>
          <a:r>
            <a:rPr lang="ru-RU" sz="1400" dirty="0" smtClean="0">
              <a:solidFill>
                <a:schemeClr val="tx1"/>
              </a:solidFill>
            </a:rPr>
            <a:t>содержится 231 голова овец, в том числе 193 овцематки. 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ООО «</a:t>
          </a:r>
          <a:r>
            <a:rPr lang="ru-RU" sz="1400" dirty="0" err="1" smtClean="0">
              <a:solidFill>
                <a:schemeClr val="tx1"/>
              </a:solidFill>
            </a:rPr>
            <a:t>Староселье</a:t>
          </a:r>
          <a:r>
            <a:rPr lang="ru-RU" sz="1400" dirty="0" smtClean="0">
              <a:solidFill>
                <a:schemeClr val="tx1"/>
              </a:solidFill>
            </a:rPr>
            <a:t>» </a:t>
          </a:r>
          <a:r>
            <a:rPr lang="ru-RU" sz="1400" b="1" dirty="0" smtClean="0">
              <a:solidFill>
                <a:schemeClr val="tx1"/>
              </a:solidFill>
            </a:rPr>
            <a:t>арендовало свыше 1000 гектаров земель сельскохозяйственного назначения, не использовавшихся в течении трех и более лет</a:t>
          </a:r>
          <a:r>
            <a:rPr lang="ru-RU" sz="1400" dirty="0" smtClean="0">
              <a:solidFill>
                <a:schemeClr val="tx1"/>
              </a:solidFill>
            </a:rPr>
            <a:t>. </a:t>
          </a:r>
        </a:p>
        <a:p>
          <a:pPr algn="just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В </a:t>
          </a:r>
          <a:r>
            <a:rPr lang="ru-RU" sz="1400" dirty="0" smtClean="0">
              <a:solidFill>
                <a:schemeClr val="tx1"/>
              </a:solidFill>
            </a:rPr>
            <a:t>планах предприятия </a:t>
          </a:r>
          <a:r>
            <a:rPr lang="ru-RU" sz="1400" b="1" dirty="0" smtClean="0">
              <a:solidFill>
                <a:schemeClr val="tx1"/>
              </a:solidFill>
            </a:rPr>
            <a:t>осуществить реконструкцию животноводческих помещений и довести поголовье овец до 500 голов.</a:t>
          </a:r>
          <a:endParaRPr lang="ru-RU" sz="1400" b="1" dirty="0">
            <a:solidFill>
              <a:schemeClr val="tx1"/>
            </a:solidFill>
          </a:endParaRPr>
        </a:p>
      </dgm:t>
    </dgm:pt>
    <dgm:pt modelId="{39B20A8A-9FE9-470F-B12B-1BF3451C05CB}" type="parTrans" cxnId="{2CCA5E8D-CF92-4BAC-8198-C1BA5C10F5E6}">
      <dgm:prSet/>
      <dgm:spPr/>
      <dgm:t>
        <a:bodyPr/>
        <a:lstStyle/>
        <a:p>
          <a:endParaRPr lang="ru-RU"/>
        </a:p>
      </dgm:t>
    </dgm:pt>
    <dgm:pt modelId="{F540888A-8060-41BC-BAA8-D39FD12F5446}" type="sibTrans" cxnId="{2CCA5E8D-CF92-4BAC-8198-C1BA5C10F5E6}">
      <dgm:prSet/>
      <dgm:spPr/>
      <dgm:t>
        <a:bodyPr/>
        <a:lstStyle/>
        <a:p>
          <a:endParaRPr lang="ru-RU"/>
        </a:p>
      </dgm:t>
    </dgm:pt>
    <dgm:pt modelId="{5F7BAA5F-5417-426C-BF27-BDD61FB3E25B}">
      <dgm:prSet phldrT="[Текст]" phldr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2FD048C1-EBFB-4295-BDFD-7F8705840264}" type="parTrans" cxnId="{767294A9-E283-411D-9D80-F5D693DEC99A}">
      <dgm:prSet/>
      <dgm:spPr/>
      <dgm:t>
        <a:bodyPr/>
        <a:lstStyle/>
        <a:p>
          <a:endParaRPr lang="ru-RU"/>
        </a:p>
      </dgm:t>
    </dgm:pt>
    <dgm:pt modelId="{46C695D4-B154-4064-87D9-3B00569C2B6B}" type="sibTrans" cxnId="{767294A9-E283-411D-9D80-F5D693DEC99A}">
      <dgm:prSet/>
      <dgm:spPr/>
      <dgm:t>
        <a:bodyPr/>
        <a:lstStyle/>
        <a:p>
          <a:endParaRPr lang="ru-RU"/>
        </a:p>
      </dgm:t>
    </dgm:pt>
    <dgm:pt modelId="{1D7C88F1-C4A9-4595-BA1D-D6BA0FFD2E0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ИП глава крестьянского (фермерского хозяйства Королева Н.В</a:t>
          </a:r>
          <a:r>
            <a:rPr lang="ru-RU" sz="1400" dirty="0" smtClean="0">
              <a:solidFill>
                <a:schemeClr val="tx1"/>
              </a:solidFill>
            </a:rPr>
            <a:t>. 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</a:rPr>
            <a:t>В 2020 году осуществила ремонт заброшенных ферм, закупку молодняка крупного рогатого скота.</a:t>
          </a:r>
          <a:r>
            <a:rPr lang="ru-RU" sz="1400" dirty="0" smtClean="0">
              <a:solidFill>
                <a:schemeClr val="tx1"/>
              </a:solidFill>
            </a:rPr>
            <a:t> 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В 2021 году планирует участвовать </a:t>
          </a:r>
          <a:r>
            <a:rPr lang="ru-RU" sz="1400" b="1" dirty="0" smtClean="0">
              <a:solidFill>
                <a:schemeClr val="tx1"/>
              </a:solidFill>
            </a:rPr>
            <a:t>в конкурсе на получение гранта «Семейная ферма». </a:t>
          </a:r>
        </a:p>
        <a:p>
          <a:pPr algn="just"/>
          <a:endParaRPr lang="ru-RU" sz="1400" b="1" dirty="0" smtClean="0">
            <a:solidFill>
              <a:schemeClr val="tx1"/>
            </a:solidFill>
          </a:endParaRPr>
        </a:p>
        <a:p>
          <a:pPr algn="just"/>
          <a:r>
            <a:rPr lang="ru-RU" sz="1400" b="1" dirty="0" smtClean="0">
              <a:solidFill>
                <a:schemeClr val="tx1"/>
              </a:solidFill>
            </a:rPr>
            <a:t>До конца 2021 году планируется сформировать дойное стадо коров </a:t>
          </a:r>
          <a:r>
            <a:rPr lang="ru-RU" sz="1400" b="1" dirty="0" err="1" smtClean="0">
              <a:solidFill>
                <a:schemeClr val="tx1"/>
              </a:solidFill>
            </a:rPr>
            <a:t>сычевской</a:t>
          </a:r>
          <a:r>
            <a:rPr lang="ru-RU" sz="1400" b="1" dirty="0" smtClean="0">
              <a:solidFill>
                <a:schemeClr val="tx1"/>
              </a:solidFill>
            </a:rPr>
            <a:t> породы в количестве не менее 150 голов. </a:t>
          </a:r>
          <a:endParaRPr lang="ru-RU" sz="1400" b="1" dirty="0">
            <a:solidFill>
              <a:schemeClr val="tx1"/>
            </a:solidFill>
          </a:endParaRPr>
        </a:p>
      </dgm:t>
    </dgm:pt>
    <dgm:pt modelId="{E8764E57-C55C-463B-93B4-F60D3E51DE2E}" type="parTrans" cxnId="{C5F4FF43-92A0-4E0F-838E-CFBDECB89B02}">
      <dgm:prSet/>
      <dgm:spPr/>
      <dgm:t>
        <a:bodyPr/>
        <a:lstStyle/>
        <a:p>
          <a:endParaRPr lang="ru-RU"/>
        </a:p>
      </dgm:t>
    </dgm:pt>
    <dgm:pt modelId="{A364C122-B723-4A57-853A-31006E545E71}" type="sibTrans" cxnId="{C5F4FF43-92A0-4E0F-838E-CFBDECB89B02}">
      <dgm:prSet/>
      <dgm:spPr/>
      <dgm:t>
        <a:bodyPr/>
        <a:lstStyle/>
        <a:p>
          <a:endParaRPr lang="ru-RU"/>
        </a:p>
      </dgm:t>
    </dgm:pt>
    <dgm:pt modelId="{CC3A4E21-CCC8-4AFA-A413-292D33487B3D}" type="pres">
      <dgm:prSet presAssocID="{17CD1DC3-9717-4D26-9FE8-A9BC8B68957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3F8AE-E666-4EED-A132-00AB8E6B162B}" type="pres">
      <dgm:prSet presAssocID="{17CD1DC3-9717-4D26-9FE8-A9BC8B68957F}" presName="diamond" presStyleLbl="bgShp" presStyleIdx="0" presStyleCnt="1"/>
      <dgm:spPr/>
    </dgm:pt>
    <dgm:pt modelId="{77F434ED-9F76-42A4-B788-F6B8CEA766B7}" type="pres">
      <dgm:prSet presAssocID="{17CD1DC3-9717-4D26-9FE8-A9BC8B68957F}" presName="quad1" presStyleLbl="node1" presStyleIdx="0" presStyleCnt="4" custScaleX="196318" custScaleY="129672" custLinFactNeighborX="-43081" custLinFactNeighborY="-11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7CF5A-BF7F-4584-83AD-A057C7166E4D}" type="pres">
      <dgm:prSet presAssocID="{17CD1DC3-9717-4D26-9FE8-A9BC8B68957F}" presName="quad2" presStyleLbl="node1" presStyleIdx="1" presStyleCnt="4" custScaleX="192272" custScaleY="129674" custLinFactNeighborX="44743" custLinFactNeighborY="-9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64251-BEF8-4E8E-9AE2-AA8A92BE9840}" type="pres">
      <dgm:prSet presAssocID="{17CD1DC3-9717-4D26-9FE8-A9BC8B68957F}" presName="quad3" presStyleLbl="node1" presStyleIdx="2" presStyleCnt="4" custScaleX="195523" custScaleY="126340" custLinFactNeighborX="-43479" custLinFactNeighborY="11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CD30D-C3B8-4833-B07F-CC065AEE49A0}" type="pres">
      <dgm:prSet presAssocID="{17CD1DC3-9717-4D26-9FE8-A9BC8B68957F}" presName="quad4" presStyleLbl="node1" presStyleIdx="3" presStyleCnt="4" custScaleX="192983" custScaleY="126340" custLinFactNeighborX="41812" custLinFactNeighborY="1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A5E8D-CF92-4BAC-8198-C1BA5C10F5E6}" srcId="{17CD1DC3-9717-4D26-9FE8-A9BC8B68957F}" destId="{E1E18CD1-C964-4713-9B89-21838E28156B}" srcOrd="3" destOrd="0" parTransId="{39B20A8A-9FE9-470F-B12B-1BF3451C05CB}" sibTransId="{F540888A-8060-41BC-BAA8-D39FD12F5446}"/>
    <dgm:cxn modelId="{8929A3E7-F171-4ECA-9C82-8DD7D9778A6D}" type="presOf" srcId="{E1E18CD1-C964-4713-9B89-21838E28156B}" destId="{A73CD30D-C3B8-4833-B07F-CC065AEE49A0}" srcOrd="0" destOrd="0" presId="urn:microsoft.com/office/officeart/2005/8/layout/matrix3"/>
    <dgm:cxn modelId="{1D1073A1-EE7B-48C6-A5A4-C9BEDA272A8F}" type="presOf" srcId="{1D7C88F1-C4A9-4595-BA1D-D6BA0FFD2E01}" destId="{2CC7CF5A-BF7F-4584-83AD-A057C7166E4D}" srcOrd="0" destOrd="0" presId="urn:microsoft.com/office/officeart/2005/8/layout/matrix3"/>
    <dgm:cxn modelId="{939FD611-828B-4290-BB4F-8D9FAB20D666}" srcId="{17CD1DC3-9717-4D26-9FE8-A9BC8B68957F}" destId="{7FBF67A2-AB23-4A2A-9855-7E5373153354}" srcOrd="0" destOrd="0" parTransId="{37696B6A-5625-4762-8564-304E0460D679}" sibTransId="{B52B9AC8-95EA-4596-89E2-A7325191ED4D}"/>
    <dgm:cxn modelId="{11755EDA-92AA-42D3-B6CF-622766935A20}" type="presOf" srcId="{17CD1DC3-9717-4D26-9FE8-A9BC8B68957F}" destId="{CC3A4E21-CCC8-4AFA-A413-292D33487B3D}" srcOrd="0" destOrd="0" presId="urn:microsoft.com/office/officeart/2005/8/layout/matrix3"/>
    <dgm:cxn modelId="{AF843A45-906E-45E2-832B-5B5C918755FF}" type="presOf" srcId="{520661BC-D750-4758-9B73-654F0E63932B}" destId="{F4164251-BEF8-4E8E-9AE2-AA8A92BE9840}" srcOrd="0" destOrd="0" presId="urn:microsoft.com/office/officeart/2005/8/layout/matrix3"/>
    <dgm:cxn modelId="{10919F66-774E-499F-81D2-A06CFCE5EBFA}" type="presOf" srcId="{7FBF67A2-AB23-4A2A-9855-7E5373153354}" destId="{77F434ED-9F76-42A4-B788-F6B8CEA766B7}" srcOrd="0" destOrd="0" presId="urn:microsoft.com/office/officeart/2005/8/layout/matrix3"/>
    <dgm:cxn modelId="{767294A9-E283-411D-9D80-F5D693DEC99A}" srcId="{17CD1DC3-9717-4D26-9FE8-A9BC8B68957F}" destId="{5F7BAA5F-5417-426C-BF27-BDD61FB3E25B}" srcOrd="4" destOrd="0" parTransId="{2FD048C1-EBFB-4295-BDFD-7F8705840264}" sibTransId="{46C695D4-B154-4064-87D9-3B00569C2B6B}"/>
    <dgm:cxn modelId="{F4585542-F66E-4CD9-926D-4081B1A595C3}" srcId="{17CD1DC3-9717-4D26-9FE8-A9BC8B68957F}" destId="{520661BC-D750-4758-9B73-654F0E63932B}" srcOrd="2" destOrd="0" parTransId="{F816605C-695D-4A68-94B7-A1291BE7D165}" sibTransId="{672CCF2E-52D8-4F91-A254-3EF8F2BF5CBE}"/>
    <dgm:cxn modelId="{C5F4FF43-92A0-4E0F-838E-CFBDECB89B02}" srcId="{17CD1DC3-9717-4D26-9FE8-A9BC8B68957F}" destId="{1D7C88F1-C4A9-4595-BA1D-D6BA0FFD2E01}" srcOrd="1" destOrd="0" parTransId="{E8764E57-C55C-463B-93B4-F60D3E51DE2E}" sibTransId="{A364C122-B723-4A57-853A-31006E545E71}"/>
    <dgm:cxn modelId="{AC72FDE0-8F74-4B76-B289-A77D331FFDDC}" type="presParOf" srcId="{CC3A4E21-CCC8-4AFA-A413-292D33487B3D}" destId="{5BB3F8AE-E666-4EED-A132-00AB8E6B162B}" srcOrd="0" destOrd="0" presId="urn:microsoft.com/office/officeart/2005/8/layout/matrix3"/>
    <dgm:cxn modelId="{C739EBFE-2620-4ABD-9DD4-A9A36C06CD88}" type="presParOf" srcId="{CC3A4E21-CCC8-4AFA-A413-292D33487B3D}" destId="{77F434ED-9F76-42A4-B788-F6B8CEA766B7}" srcOrd="1" destOrd="0" presId="urn:microsoft.com/office/officeart/2005/8/layout/matrix3"/>
    <dgm:cxn modelId="{665C76DA-37E7-48E6-BBD7-26676B07059B}" type="presParOf" srcId="{CC3A4E21-CCC8-4AFA-A413-292D33487B3D}" destId="{2CC7CF5A-BF7F-4584-83AD-A057C7166E4D}" srcOrd="2" destOrd="0" presId="urn:microsoft.com/office/officeart/2005/8/layout/matrix3"/>
    <dgm:cxn modelId="{C1BB71BB-12B6-4A9C-A0AD-F19FAD8E43D5}" type="presParOf" srcId="{CC3A4E21-CCC8-4AFA-A413-292D33487B3D}" destId="{F4164251-BEF8-4E8E-9AE2-AA8A92BE9840}" srcOrd="3" destOrd="0" presId="urn:microsoft.com/office/officeart/2005/8/layout/matrix3"/>
    <dgm:cxn modelId="{C2486DB4-F789-4A7D-8411-F16AE1D9F56B}" type="presParOf" srcId="{CC3A4E21-CCC8-4AFA-A413-292D33487B3D}" destId="{A73CD30D-C3B8-4833-B07F-CC065AEE49A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1A237-6760-4C46-A7B6-466A75DD51DF}">
      <dsp:nvSpPr>
        <dsp:cNvPr id="0" name=""/>
        <dsp:cNvSpPr/>
      </dsp:nvSpPr>
      <dsp:spPr>
        <a:xfrm>
          <a:off x="3875448" y="956682"/>
          <a:ext cx="2964107" cy="460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233"/>
              </a:lnTo>
              <a:lnTo>
                <a:pt x="2964107" y="319233"/>
              </a:lnTo>
              <a:lnTo>
                <a:pt x="2964107" y="460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27B95-D983-4C63-983D-5A2DDF333017}">
      <dsp:nvSpPr>
        <dsp:cNvPr id="0" name=""/>
        <dsp:cNvSpPr/>
      </dsp:nvSpPr>
      <dsp:spPr>
        <a:xfrm>
          <a:off x="3875448" y="956682"/>
          <a:ext cx="934899" cy="460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233"/>
              </a:lnTo>
              <a:lnTo>
                <a:pt x="934899" y="319233"/>
              </a:lnTo>
              <a:lnTo>
                <a:pt x="934899" y="460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F6F0-9374-4505-9B94-172694B53266}">
      <dsp:nvSpPr>
        <dsp:cNvPr id="0" name=""/>
        <dsp:cNvSpPr/>
      </dsp:nvSpPr>
      <dsp:spPr>
        <a:xfrm>
          <a:off x="2804607" y="956682"/>
          <a:ext cx="1070840" cy="454068"/>
        </a:xfrm>
        <a:custGeom>
          <a:avLst/>
          <a:gdLst/>
          <a:ahLst/>
          <a:cxnLst/>
          <a:rect l="0" t="0" r="0" b="0"/>
          <a:pathLst>
            <a:path>
              <a:moveTo>
                <a:pt x="1070840" y="0"/>
              </a:moveTo>
              <a:lnTo>
                <a:pt x="1070840" y="312346"/>
              </a:lnTo>
              <a:lnTo>
                <a:pt x="0" y="312346"/>
              </a:lnTo>
              <a:lnTo>
                <a:pt x="0" y="454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22A7E-CECB-4388-8CF1-9A0AABF88859}">
      <dsp:nvSpPr>
        <dsp:cNvPr id="0" name=""/>
        <dsp:cNvSpPr/>
      </dsp:nvSpPr>
      <dsp:spPr>
        <a:xfrm>
          <a:off x="911340" y="956682"/>
          <a:ext cx="2964107" cy="460956"/>
        </a:xfrm>
        <a:custGeom>
          <a:avLst/>
          <a:gdLst/>
          <a:ahLst/>
          <a:cxnLst/>
          <a:rect l="0" t="0" r="0" b="0"/>
          <a:pathLst>
            <a:path>
              <a:moveTo>
                <a:pt x="2964107" y="0"/>
              </a:moveTo>
              <a:lnTo>
                <a:pt x="2964107" y="319233"/>
              </a:lnTo>
              <a:lnTo>
                <a:pt x="0" y="319233"/>
              </a:lnTo>
              <a:lnTo>
                <a:pt x="0" y="460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E4D3B-516A-4898-8038-78176FE4B731}">
      <dsp:nvSpPr>
        <dsp:cNvPr id="0" name=""/>
        <dsp:cNvSpPr/>
      </dsp:nvSpPr>
      <dsp:spPr>
        <a:xfrm>
          <a:off x="1001414" y="-14763"/>
          <a:ext cx="5748067" cy="97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1F43E-664E-4354-BDAF-AEC86C77C928}">
      <dsp:nvSpPr>
        <dsp:cNvPr id="0" name=""/>
        <dsp:cNvSpPr/>
      </dsp:nvSpPr>
      <dsp:spPr>
        <a:xfrm>
          <a:off x="1171396" y="146719"/>
          <a:ext cx="5748067" cy="97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Наиболее значимые инвестиционные проекты, реализованные на территории </a:t>
          </a:r>
          <a:r>
            <a:rPr lang="ru-RU" sz="2000" kern="1200" dirty="0" err="1" smtClean="0"/>
            <a:t>Сафоновского</a:t>
          </a:r>
          <a:r>
            <a:rPr lang="ru-RU" sz="2000" kern="1200" dirty="0" smtClean="0"/>
            <a:t> района </a:t>
          </a:r>
          <a:endParaRPr lang="ru-RU" sz="2000" kern="1200" dirty="0"/>
        </a:p>
      </dsp:txBody>
      <dsp:txXfrm>
        <a:off x="1171396" y="146719"/>
        <a:ext cx="5748067" cy="971445"/>
      </dsp:txXfrm>
    </dsp:sp>
    <dsp:sp modelId="{A4744296-245A-4B75-BFA5-C455DA202D42}">
      <dsp:nvSpPr>
        <dsp:cNvPr id="0" name=""/>
        <dsp:cNvSpPr/>
      </dsp:nvSpPr>
      <dsp:spPr>
        <a:xfrm>
          <a:off x="146422" y="1417638"/>
          <a:ext cx="1529835" cy="97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16F99-53E7-40B1-AC32-18FB36111492}">
      <dsp:nvSpPr>
        <dsp:cNvPr id="0" name=""/>
        <dsp:cNvSpPr/>
      </dsp:nvSpPr>
      <dsp:spPr>
        <a:xfrm>
          <a:off x="316404" y="1579120"/>
          <a:ext cx="1529835" cy="97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ООО «Золотая нива»</a:t>
          </a:r>
          <a:endParaRPr lang="ru-RU" sz="2000" kern="1200" dirty="0"/>
        </a:p>
      </dsp:txBody>
      <dsp:txXfrm>
        <a:off x="316404" y="1579120"/>
        <a:ext cx="1529835" cy="971445"/>
      </dsp:txXfrm>
    </dsp:sp>
    <dsp:sp modelId="{B8432001-BBEE-43EE-B86E-AAB5B684639B}">
      <dsp:nvSpPr>
        <dsp:cNvPr id="0" name=""/>
        <dsp:cNvSpPr/>
      </dsp:nvSpPr>
      <dsp:spPr>
        <a:xfrm>
          <a:off x="2039689" y="1410750"/>
          <a:ext cx="1529835" cy="97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9E938-48F7-47A3-BDB9-88E648FB109F}">
      <dsp:nvSpPr>
        <dsp:cNvPr id="0" name=""/>
        <dsp:cNvSpPr/>
      </dsp:nvSpPr>
      <dsp:spPr>
        <a:xfrm>
          <a:off x="2209671" y="1572233"/>
          <a:ext cx="1529835" cy="97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ООО «Русский лен»</a:t>
          </a:r>
          <a:endParaRPr lang="ru-RU" sz="2000" kern="1200" dirty="0"/>
        </a:p>
      </dsp:txBody>
      <dsp:txXfrm>
        <a:off x="2209671" y="1572233"/>
        <a:ext cx="1529835" cy="971445"/>
      </dsp:txXfrm>
    </dsp:sp>
    <dsp:sp modelId="{284880BB-315C-47FC-A5D7-27D523323A4F}">
      <dsp:nvSpPr>
        <dsp:cNvPr id="0" name=""/>
        <dsp:cNvSpPr/>
      </dsp:nvSpPr>
      <dsp:spPr>
        <a:xfrm>
          <a:off x="3886021" y="1417638"/>
          <a:ext cx="1848653" cy="97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62A86-3C59-4E7A-9221-42D6C45C9990}">
      <dsp:nvSpPr>
        <dsp:cNvPr id="0" name=""/>
        <dsp:cNvSpPr/>
      </dsp:nvSpPr>
      <dsp:spPr>
        <a:xfrm>
          <a:off x="4056003" y="1579120"/>
          <a:ext cx="1848653" cy="97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СПК «КП «</a:t>
          </a:r>
          <a:r>
            <a:rPr lang="ru-RU" sz="2000" kern="1200" dirty="0" err="1" smtClean="0"/>
            <a:t>Рыбковское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4056003" y="1579120"/>
        <a:ext cx="1848653" cy="971445"/>
      </dsp:txXfrm>
    </dsp:sp>
    <dsp:sp modelId="{3088855E-3CE9-4C93-BF4E-1B5135CE0637}">
      <dsp:nvSpPr>
        <dsp:cNvPr id="0" name=""/>
        <dsp:cNvSpPr/>
      </dsp:nvSpPr>
      <dsp:spPr>
        <a:xfrm>
          <a:off x="6074638" y="1417638"/>
          <a:ext cx="1529835" cy="97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664F5-246B-4545-9C31-0FEA1FC62745}">
      <dsp:nvSpPr>
        <dsp:cNvPr id="0" name=""/>
        <dsp:cNvSpPr/>
      </dsp:nvSpPr>
      <dsp:spPr>
        <a:xfrm>
          <a:off x="6244620" y="1579120"/>
          <a:ext cx="1529835" cy="97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ООО «</a:t>
          </a:r>
          <a:r>
            <a:rPr lang="ru-RU" sz="2000" kern="1200" dirty="0" err="1" smtClean="0"/>
            <a:t>Смолагро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6244620" y="1579120"/>
        <a:ext cx="1529835" cy="971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3F8AE-E666-4EED-A132-00AB8E6B162B}">
      <dsp:nvSpPr>
        <dsp:cNvPr id="0" name=""/>
        <dsp:cNvSpPr/>
      </dsp:nvSpPr>
      <dsp:spPr>
        <a:xfrm>
          <a:off x="1462750" y="0"/>
          <a:ext cx="5607913" cy="560791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434ED-9F76-42A4-B788-F6B8CEA766B7}">
      <dsp:nvSpPr>
        <dsp:cNvPr id="0" name=""/>
        <dsp:cNvSpPr/>
      </dsp:nvSpPr>
      <dsp:spPr>
        <a:xfrm>
          <a:off x="4" y="0"/>
          <a:ext cx="4293643" cy="283603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ИП глава крестьянского (фермерского) хозяйства Николаев Д. М. </a:t>
          </a:r>
          <a:r>
            <a:rPr lang="ru-RU" sz="1400" kern="1200" dirty="0" smtClean="0">
              <a:solidFill>
                <a:schemeClr val="tx1"/>
              </a:solidFill>
            </a:rPr>
            <a:t>специализируется на </a:t>
          </a:r>
          <a:r>
            <a:rPr lang="ru-RU" sz="1400" u="sng" kern="1200" dirty="0" smtClean="0">
              <a:solidFill>
                <a:schemeClr val="tx1"/>
              </a:solidFill>
            </a:rPr>
            <a:t>коневодстве, выращивании зерновых, масличных и кормовых культур</a:t>
          </a:r>
          <a:r>
            <a:rPr lang="ru-RU" sz="1400" kern="1200" dirty="0" smtClean="0">
              <a:solidFill>
                <a:schemeClr val="tx1"/>
              </a:solidFill>
            </a:rPr>
            <a:t>.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 2020 году реализован инвестиционный проект по строительству сушильно-сортировального комплекса.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Существенно </a:t>
          </a:r>
          <a:r>
            <a:rPr lang="ru-RU" sz="1400" b="1" kern="1200" dirty="0" smtClean="0">
              <a:solidFill>
                <a:schemeClr val="tx1"/>
              </a:solidFill>
            </a:rPr>
            <a:t>увеличены посевные площади под посевами сельскохозяйственных культур</a:t>
          </a:r>
          <a:r>
            <a:rPr lang="ru-RU" sz="1400" kern="1200" dirty="0" smtClean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" y="0"/>
        <a:ext cx="4293643" cy="2836038"/>
      </dsp:txXfrm>
    </dsp:sp>
    <dsp:sp modelId="{2CC7CF5A-BF7F-4584-83AD-A057C7166E4D}">
      <dsp:nvSpPr>
        <dsp:cNvPr id="0" name=""/>
        <dsp:cNvSpPr/>
      </dsp:nvSpPr>
      <dsp:spPr>
        <a:xfrm>
          <a:off x="4291789" y="0"/>
          <a:ext cx="4205154" cy="283608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ИП глава крестьянского (фермерского хозяйства Королева Н.В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 2020 году осуществила ремонт заброшенных ферм, закупку молодняка крупного рогатого скота.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2021 году планирует участвовать </a:t>
          </a:r>
          <a:r>
            <a:rPr lang="ru-RU" sz="1400" b="1" kern="1200" dirty="0" smtClean="0">
              <a:solidFill>
                <a:schemeClr val="tx1"/>
              </a:solidFill>
            </a:rPr>
            <a:t>в конкурсе на получение гранта «Семейная ферма».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До конца 2021 году планируется сформировать дойное стадо коров </a:t>
          </a:r>
          <a:r>
            <a:rPr lang="ru-RU" sz="1400" b="1" kern="1200" dirty="0" err="1" smtClean="0">
              <a:solidFill>
                <a:schemeClr val="tx1"/>
              </a:solidFill>
            </a:rPr>
            <a:t>сычевской</a:t>
          </a:r>
          <a:r>
            <a:rPr lang="ru-RU" sz="1400" b="1" kern="1200" dirty="0" smtClean="0">
              <a:solidFill>
                <a:schemeClr val="tx1"/>
              </a:solidFill>
            </a:rPr>
            <a:t> породы в количестве не менее 150 голов.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91789" y="0"/>
        <a:ext cx="4205154" cy="2836081"/>
      </dsp:txXfrm>
    </dsp:sp>
    <dsp:sp modelId="{F4164251-BEF8-4E8E-9AE2-AA8A92BE9840}">
      <dsp:nvSpPr>
        <dsp:cNvPr id="0" name=""/>
        <dsp:cNvSpPr/>
      </dsp:nvSpPr>
      <dsp:spPr>
        <a:xfrm>
          <a:off x="0" y="2844748"/>
          <a:ext cx="4276256" cy="276316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ООО «Сад»  создано в 2020 году.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Предприятие имеет в собственности </a:t>
          </a:r>
          <a:r>
            <a:rPr lang="ru-RU" sz="1400" b="1" kern="1200" dirty="0" smtClean="0">
              <a:solidFill>
                <a:schemeClr val="tx1"/>
              </a:solidFill>
            </a:rPr>
            <a:t>33 га земель </a:t>
          </a:r>
          <a:r>
            <a:rPr lang="ru-RU" sz="1400" kern="1200" dirty="0" smtClean="0">
              <a:solidFill>
                <a:schemeClr val="tx1"/>
              </a:solidFill>
            </a:rPr>
            <a:t>сельскохозяйственного назначения, на </a:t>
          </a:r>
          <a:r>
            <a:rPr lang="ru-RU" sz="1400" b="1" kern="1200" dirty="0" smtClean="0">
              <a:solidFill>
                <a:schemeClr val="tx1"/>
              </a:solidFill>
            </a:rPr>
            <a:t>которых в течении 2021-2022 гг.  планируется закладка плодового сада по интенсивной технологии, в составе которого будут яблони и груши российской селекции.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2844748"/>
        <a:ext cx="4276256" cy="2763164"/>
      </dsp:txXfrm>
    </dsp:sp>
    <dsp:sp modelId="{A73CD30D-C3B8-4833-B07F-CC065AEE49A0}">
      <dsp:nvSpPr>
        <dsp:cNvPr id="0" name=""/>
        <dsp:cNvSpPr/>
      </dsp:nvSpPr>
      <dsp:spPr>
        <a:xfrm>
          <a:off x="4248480" y="2844748"/>
          <a:ext cx="4220704" cy="276316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ООО «Старое село» </a:t>
          </a:r>
          <a:r>
            <a:rPr lang="ru-RU" sz="1400" kern="1200" dirty="0" smtClean="0">
              <a:solidFill>
                <a:schemeClr val="tx1"/>
              </a:solidFill>
            </a:rPr>
            <a:t>специализируется на </a:t>
          </a:r>
          <a:r>
            <a:rPr lang="ru-RU" sz="1400" b="1" kern="1200" dirty="0" smtClean="0">
              <a:solidFill>
                <a:schemeClr val="tx1"/>
              </a:solidFill>
            </a:rPr>
            <a:t>разведении овец романовской породы</a:t>
          </a:r>
          <a:r>
            <a:rPr lang="ru-RU" sz="1400" kern="1200" dirty="0" smtClean="0">
              <a:solidFill>
                <a:schemeClr val="tx1"/>
              </a:solidFill>
            </a:rPr>
            <a:t>.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 В хозяйстве </a:t>
          </a:r>
          <a:r>
            <a:rPr lang="ru-RU" sz="1400" kern="1200" dirty="0" smtClean="0">
              <a:solidFill>
                <a:schemeClr val="tx1"/>
              </a:solidFill>
            </a:rPr>
            <a:t>содержится 231 голова овец, в том числе 193 овцематки.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ООО «</a:t>
          </a:r>
          <a:r>
            <a:rPr lang="ru-RU" sz="1400" kern="1200" dirty="0" err="1" smtClean="0">
              <a:solidFill>
                <a:schemeClr val="tx1"/>
              </a:solidFill>
            </a:rPr>
            <a:t>Староселье</a:t>
          </a:r>
          <a:r>
            <a:rPr lang="ru-RU" sz="1400" kern="1200" dirty="0" smtClean="0">
              <a:solidFill>
                <a:schemeClr val="tx1"/>
              </a:solidFill>
            </a:rPr>
            <a:t>» </a:t>
          </a:r>
          <a:r>
            <a:rPr lang="ru-RU" sz="1400" b="1" kern="1200" dirty="0" smtClean="0">
              <a:solidFill>
                <a:schemeClr val="tx1"/>
              </a:solidFill>
            </a:rPr>
            <a:t>арендовало свыше 1000 гектаров земель сельскохозяйственного назначения, не использовавшихся в течении трех и более лет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В </a:t>
          </a:r>
          <a:r>
            <a:rPr lang="ru-RU" sz="1400" kern="1200" dirty="0" smtClean="0">
              <a:solidFill>
                <a:schemeClr val="tx1"/>
              </a:solidFill>
            </a:rPr>
            <a:t>планах предприятия </a:t>
          </a:r>
          <a:r>
            <a:rPr lang="ru-RU" sz="1400" b="1" kern="1200" dirty="0" smtClean="0">
              <a:solidFill>
                <a:schemeClr val="tx1"/>
              </a:solidFill>
            </a:rPr>
            <a:t>осуществить реконструкцию животноводческих помещений и довести поголовье овец до 500 голов.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48480" y="2844748"/>
        <a:ext cx="4220704" cy="2763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19C1F-D95F-424D-92A2-3347C621206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691B9-76F8-47FC-B695-4B238463A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22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3a3604ac1_0_1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3a3604ac1_0_1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402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3a3604ac1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3a3604ac1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832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691B9-76F8-47FC-B695-4B238463A2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97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C63FC-F1AB-4441-8C6E-2AAD9C3549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C947-04A2-49B2-B7CC-5FBAABA8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2516E9C01B7D3366B732694FE739FE4C260EAE2827A582DB03E0BCD04902FEEE08A1F2C52450A4F1873730AAF0D7CFA767ACA62553D8949O6xB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microsoft.com/office/2007/relationships/hdphoto" Target="../media/hdphoto3.wdp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0220602_5-p-fon-selskoe-khozyaistvo-8"/>
          <p:cNvPicPr>
            <a:picLocks noGrp="1" noChangeAspect="1"/>
          </p:cNvPicPr>
          <p:nvPr isPhoto="1"/>
        </p:nvPicPr>
        <p:blipFill>
          <a:blip r:embed="rId2" cstate="print">
            <a:lum bright="29000" contrast="-53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4" y="0"/>
            <a:ext cx="9144000" cy="6974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560840" cy="2808312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внутренних и внешних ресурсов для развития сельскохозяйственного производства на территории муниципального образования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Сафоновский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RB_SM(1)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864096" cy="936104"/>
          </a:xfrm>
          <a:prstGeom prst="rect">
            <a:avLst/>
          </a:prstGeom>
          <a:ln w="38100" cap="sq">
            <a:solidFill>
              <a:srgbClr val="910D0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Google Shape;135;p13"/>
          <p:cNvSpPr txBox="1">
            <a:spLocks/>
          </p:cNvSpPr>
          <p:nvPr/>
        </p:nvSpPr>
        <p:spPr>
          <a:xfrm>
            <a:off x="2051720" y="260648"/>
            <a:ext cx="5223934" cy="668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образование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«Сафоновский район» Смоленской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Google Shape;135;p13"/>
          <p:cNvSpPr txBox="1">
            <a:spLocks/>
          </p:cNvSpPr>
          <p:nvPr/>
        </p:nvSpPr>
        <p:spPr>
          <a:xfrm>
            <a:off x="3635896" y="4725144"/>
            <a:ext cx="4881075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Пыхов Сергей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Петрович,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начальник отдела  сельского хозяйства  Администрации муниципального образования «Сафоновский район» Смоленской области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67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3"/>
            <a:ext cx="8424936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Смолагро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Selhoz\Desktop\смолагро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92" y="764703"/>
            <a:ext cx="4492556" cy="30008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3177456"/>
              </p:ext>
            </p:extLst>
          </p:nvPr>
        </p:nvGraphicFramePr>
        <p:xfrm>
          <a:off x="179512" y="3861048"/>
          <a:ext cx="262930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133886707"/>
              </p:ext>
            </p:extLst>
          </p:nvPr>
        </p:nvGraphicFramePr>
        <p:xfrm>
          <a:off x="2627784" y="3861048"/>
          <a:ext cx="262930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8064" y="764704"/>
            <a:ext cx="381642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Смолагро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приступило к реализации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инвестиционного проекта в отрасли растениеводства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2018 году. Специализацией предприятия является выращивание зерновых и масличных культур.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2021 году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планируется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строительство первой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очереди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объекта, включающей в себя монтаж сушилки, сортировальной машины и зернохранилища на 1500 тонн.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очередь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объекта будет включать линию по очистке, сушке и сортировке мелкосемянных культур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дополнительные складские помещения на 3500 тонн.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Общий объем инвестиций составит порядка 60 млн. рублей.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4509120"/>
            <a:ext cx="3672408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8097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инвестиционного проекта позволит не только обеспечить нужды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Смолагро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но и, учитывая выгодное географическое положение предприятия, оказывать услуги по очистке, сортировке и сушке семян другим сельскохозяйственным производителям.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1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169243138"/>
              </p:ext>
            </p:extLst>
          </p:nvPr>
        </p:nvGraphicFramePr>
        <p:xfrm>
          <a:off x="683568" y="4941168"/>
          <a:ext cx="770485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504" y="3068960"/>
            <a:ext cx="8892480" cy="1368152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решения проблемы:</a:t>
            </a:r>
          </a:p>
          <a:p>
            <a:pPr indent="180975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было принято решение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работу по вовлечению личных подсобных хозяйств граждан в сельскохозяйственную деятельность и юридическому оформлению их в крестьянские (фермерские) хозяйства и в общества с ограниченной ответственностью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0688"/>
            <a:ext cx="8784976" cy="2376264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indent="180975"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последних лет в рамках реализации инвестиционной политики в сельском хозяйстве Администрацией муниципального образования «Сафоновский район» Смоленской области были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привлечены крупные инвесторы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которым было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предоставлено в собственность и (или) в аренду ряд крупных земельных массивов на всей территории района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Сафоновского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практически не осталось крупных земельных участков, пригодных для ведения сельскохозяйственного производства без проведения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высокозатратных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культуртехнических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работ. Соответственно, привлечение крупных инвесторов на территорию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Сафоновского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очень проблематично из-за ограниченности земельного фонда.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437112"/>
            <a:ext cx="7992888" cy="43204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0" y="1628800"/>
            <a:ext cx="360040" cy="1584176"/>
          </a:xfrm>
          <a:prstGeom prst="curvedRightArrow">
            <a:avLst>
              <a:gd name="adj1" fmla="val 25000"/>
              <a:gd name="adj2" fmla="val 50000"/>
              <a:gd name="adj3" fmla="val 223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9512" y="4221088"/>
            <a:ext cx="576064" cy="648072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16632"/>
            <a:ext cx="7992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по решению задач.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малых форм хозяйствования на селе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5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развития созданных предприятий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749460267"/>
              </p:ext>
            </p:extLst>
          </p:nvPr>
        </p:nvGraphicFramePr>
        <p:xfrm>
          <a:off x="395536" y="845423"/>
          <a:ext cx="8496944" cy="560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123728" y="1916832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123728" y="256490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H="1">
            <a:off x="6372200" y="1196752"/>
            <a:ext cx="432048" cy="28803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72200" y="1916832"/>
            <a:ext cx="484632" cy="28803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00192" y="2564904"/>
            <a:ext cx="484632" cy="28803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67744" y="4437112"/>
            <a:ext cx="484632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88224" y="4509120"/>
            <a:ext cx="484632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60232" y="5373216"/>
            <a:ext cx="484632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052736"/>
            <a:ext cx="864096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период земельной реформы 1990-х годов большая часть земель сельскохозяйственного назначения района была передана в частные руки. Сельскохозяйственные угодья, разделенные на паи, стали собственностью бывших работников колхозов и совхозов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Судьба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многих земельных участков оказалась незавидной. Приобретшие ее граждане были не в силах обработать свои угодья, не имея ни сельскохозяйственной техники, ни рабочей силы, ни возможностей обработки угодий.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решения проблемы: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самоуправления при  решении вопросов вовлечения в сельскохозяйственный оборот земель сельскохозяйственного назначения имеют в своем распоряжении такой инструмент как муниципальный земельный контроль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Начиная с 2015 года Администрацией муниципального образования «Сафоновский район» активно ведется работа в указанном направлении.</a:t>
            </a:r>
            <a:endParaRPr lang="ru-RU" sz="1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710727476"/>
              </p:ext>
            </p:extLst>
          </p:nvPr>
        </p:nvGraphicFramePr>
        <p:xfrm>
          <a:off x="755576" y="3140968"/>
          <a:ext cx="75608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5661248"/>
            <a:ext cx="8784976" cy="98488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по отчетным данным в сельскохозяйственный оборот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вовлечено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60 участков общей площадью 4093,7 га земель сельскохозяйственного назначения.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8097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Переданы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аренду для сельскохозяйственного производства земельные участки ООО «Русский лён»,  ООО «Золотая Нива», 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Смолагро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МУСХП «Родник», СПК «Колосок».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889248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по решению задач.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выбывших земель в оборот путем осуществления земельного контроля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07504" y="1196752"/>
            <a:ext cx="360040" cy="1224136"/>
          </a:xfrm>
          <a:prstGeom prst="curvedRightArrow">
            <a:avLst>
              <a:gd name="adj1" fmla="val 25000"/>
              <a:gd name="adj2" fmla="val 50000"/>
              <a:gd name="adj3" fmla="val 223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07504" y="2996952"/>
            <a:ext cx="360040" cy="2808312"/>
          </a:xfrm>
          <a:prstGeom prst="curvedRightArrow">
            <a:avLst>
              <a:gd name="adj1" fmla="val 25000"/>
              <a:gd name="adj2" fmla="val 50000"/>
              <a:gd name="adj3" fmla="val 223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6597352"/>
            <a:ext cx="484632" cy="2606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4896544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Благодаря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инвестиционных проектов, созданию новых малых предприятий на территории муниципального образования «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Сафоновский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наметилась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стабильная тенденция по увеличению посевных площадей в сельскохозяйственных организациях и крестьянских (фермерских) хозяйств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7428302"/>
              </p:ext>
            </p:extLst>
          </p:nvPr>
        </p:nvGraphicFramePr>
        <p:xfrm>
          <a:off x="5508104" y="0"/>
          <a:ext cx="338437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2492896"/>
            <a:ext cx="8496944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Зачастую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ввод земель в оборот связан со значительными финансовыми затратами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как приходится проводить расчистку земель от древесно-кустарниковой растительности, что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требует приобретение современной дорогостоящей техники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производительность которой на сильно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закустаренных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участках составляет не более двух гектаров в смену.</a:t>
            </a:r>
          </a:p>
        </p:txBody>
      </p:sp>
      <p:pic>
        <p:nvPicPr>
          <p:cNvPr id="6" name="Рисунок 5" descr="https://selhoz.admin-smolensk.ru/files/198/resize/kulturtehnika-2_600_4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744416" cy="278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elhoz.admin-smolensk.ru/files/198/resize/kulturtehnika-1_600_4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782925" cy="2795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3068960"/>
            <a:ext cx="5328592" cy="3754874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реализации постановления Администрации Смоленской области от 22.02.2017 № 71 «Об утверждении порядка предоставления субсидий в рамках реализации областной государственной программы «Развитие сельского хозяйства и регулирование рынков сельскохозяйственной продукции, сырья и продовольствия в Смоленской области» сельскохозяйственным товаропроизводителям (кроме граждан, ведущих личное подсобное хозяйство) на возмещение части затрат на проведение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культуртехнических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мероприятий на выбывших сельскохозяйственных угодьях, вовлекаемых в сельскохозяйственный оборот» были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введены субсидии на компенсацию затрат при проведении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культуртехнических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работ в размере 60% от понесенных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ежегодно увеличивается количество сельскохозяйственных товаропроизводителей, осуществляющих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культуртехнические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мероприятия,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введенной в оборот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пашни и объем полученных субсидий.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08983424"/>
              </p:ext>
            </p:extLst>
          </p:nvPr>
        </p:nvGraphicFramePr>
        <p:xfrm>
          <a:off x="107504" y="1052736"/>
          <a:ext cx="3672408" cy="28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525687303"/>
              </p:ext>
            </p:extLst>
          </p:nvPr>
        </p:nvGraphicFramePr>
        <p:xfrm>
          <a:off x="5004048" y="1052736"/>
          <a:ext cx="36004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056920243"/>
              </p:ext>
            </p:extLst>
          </p:nvPr>
        </p:nvGraphicFramePr>
        <p:xfrm>
          <a:off x="323528" y="4293096"/>
          <a:ext cx="35283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6632"/>
            <a:ext cx="88924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по решению задач.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Участие в областной государственной программе, 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олучение субсидии на компенсацию затрат при проведении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культуртехнических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</a:t>
            </a:r>
            <a:endParaRPr lang="ru-RU" sz="1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6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52736"/>
            <a:ext cx="8424936" cy="2277547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фоне ежегодного увеличения посевных площадей в сельскохозяйственных организациях и крестьянских  (фермерских) хозяйствах района актуальным вопросом является техническая и технологическая модернизация агропромышленного комплекса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состоянию на 01.01.2021 года в отрасли сельского хозяйства задействовано 136 механизаторов, причем из года в год их количество значительно не увеличивается, а зачастую даже снижается. Каждое предприятие района испытывает острый дефицит в высокопрофессиональных механизаторах, несмотря на то, что средняя заработная плата в сезон сева, кормозаготовки и уборки урожая достигает 60000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решения проблемы: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Внедрение современных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ресурсосберегающих технологий в растениеводстве, позволяющее сократить потребность в рабочих кадрах без ущерба для производства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https://smolinvest.com/upload/iblock/4ec/4ec471e671aa7dcbebd41c3cc6ff5a0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17" y="3573016"/>
            <a:ext cx="3833991" cy="264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molinvest.com/upload/iblock/c05/c052d30170de528b47bc1e24b22256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5"/>
            <a:ext cx="3240360" cy="2641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88924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по решению задач.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и технологическая модернизация действующих сельскохозяйственных производств 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51520" y="1196752"/>
            <a:ext cx="360040" cy="1584176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835292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последние три года общий объем инвестиций на проведение технической модернизации производства составил 771,4 млн. рублей, получено субсидий на возмещение части затрат на приобретение сельскохозяйственной техники для производства сельскохозяйственной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продукции - 128,7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рублей, или 16,7% от понесенных затрат: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7757477"/>
              </p:ext>
            </p:extLst>
          </p:nvPr>
        </p:nvGraphicFramePr>
        <p:xfrm>
          <a:off x="497606" y="1772816"/>
          <a:ext cx="832286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816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70485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стратегии активизации использования внутренних и внешних ресурсов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131664"/>
              </p:ext>
            </p:extLst>
          </p:nvPr>
        </p:nvGraphicFramePr>
        <p:xfrm>
          <a:off x="323528" y="1124743"/>
          <a:ext cx="8496944" cy="53285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496944"/>
              </a:tblGrid>
              <a:tr h="909138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Сафоновский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является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лидером по валовому надою молока и обеспечивает производство 20% молока в Смоленской области. Во всех категориях хозяйств за последние 3 года валовый надой вырос на 27,9% и достиг 36,7 тыс. тонн.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9EFCB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С 2017 года молочная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продуктивность выросла на 24,2% и достигла 7596 кг на одну фуражную корову.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9EFCB"/>
                    </a:solidFill>
                  </a:tcPr>
                </a:tc>
              </a:tr>
              <a:tr h="909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Ежегодно увеличивается доля используемой по назначению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пашни. По состоянию на 01.01.2021 года 45,8%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имеющейся в районе пашни занято посевами сельскохозяйственных культур.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9EFCB"/>
                    </a:solidFill>
                  </a:tcPr>
                </a:tc>
              </a:tr>
              <a:tr h="39145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 За последние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три года увеличен валовый сбор зерна на 37,7%, рапса – на 362,6%.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9EFCB"/>
                    </a:solidFill>
                  </a:tcPr>
                </a:tc>
              </a:tr>
              <a:tr h="909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Начиная с 2019 года на полях впервые за 12 лет был проведен посев льна-долгунца. В 2020 году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Сафоновский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вышел в лидеры по Смоленской области по посевам льна-долгунца.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9EFCB"/>
                    </a:solidFill>
                  </a:tcPr>
                </a:tc>
              </a:tr>
              <a:tr h="11785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 Активно ведется работа по модернизации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машино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-тракторного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парка. За последние 3 года приобретено 257 единиц современной сельскохозяйственной техники, в том числе 56 тракторов и самоходных погрузчиков, 6 зерноуборочных комбайнов, 1 кормоуборочный комбайн, 16 льноуборочных комбайнов и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теребилок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9EFCB"/>
                    </a:solidFill>
                  </a:tcPr>
                </a:tc>
              </a:tr>
              <a:tr h="39145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 С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 года  создано 7 новых сельскохозяйственных товаропроизводителей.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9EF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06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043608" y="116633"/>
            <a:ext cx="7448459" cy="360040"/>
          </a:xfrm>
          <a:prstGeom prst="rect">
            <a:avLst/>
          </a:prstGeom>
          <a:solidFill>
            <a:srgbClr val="E3FEB6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>
            <a:bevelT w="139700" h="139700" prst="divot"/>
          </a:sp3d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PEST-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ВНЕШНИХ РЕССУРСОВ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5" name="Google Shape;155;p16"/>
          <p:cNvGraphicFramePr/>
          <p:nvPr>
            <p:extLst>
              <p:ext uri="{D42A27DB-BD31-4B8C-83A1-F6EECF244321}">
                <p14:modId xmlns:p14="http://schemas.microsoft.com/office/powerpoint/2010/main" xmlns="" val="509659667"/>
              </p:ext>
            </p:extLst>
          </p:nvPr>
        </p:nvGraphicFramePr>
        <p:xfrm>
          <a:off x="251520" y="620688"/>
          <a:ext cx="8712968" cy="62291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56484"/>
                <a:gridCol w="4356484"/>
              </a:tblGrid>
              <a:tr h="3873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ПОЛИТИЧЕСКИЕ ФАКТОРЫ (P)</a:t>
                      </a:r>
                      <a:endParaRPr sz="105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ФАКТОРЫ (S)</a:t>
                      </a:r>
                      <a:endParaRPr sz="105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  <a:tr h="3456785">
                <a:tc>
                  <a:txBody>
                    <a:bodyPr/>
                    <a:lstStyle/>
                    <a:p>
                      <a:pPr marL="7938" marR="0" lvl="0" indent="1698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Обеспечение социальной стабильности и устойчивое развитие экономики </a:t>
                      </a:r>
                      <a:r>
                        <a:rPr lang="ru-RU" sz="105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</a:t>
                      </a:r>
                      <a:r>
                        <a:rPr lang="ru-RU" sz="1050" u="sng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Концепция долгосрочного социально-экономического развития Российской Федерации на период до 2020 года, утвержденная распоряжением Правительства Российской Федерации от 17 ноября 2008 г. N 1662-р</a:t>
                      </a:r>
                      <a:r>
                        <a:rPr lang="ru-RU" sz="105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.</a:t>
                      </a:r>
                    </a:p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AutoNum type="arabicPeriod"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аграрная политика представляет собой составную часть государственной социально-экономической политики, направленной на устойчивое развитие сельского хозяйства и сельских территорий. Под устойчивым развитием сельских территорий понимается их стабильное социально-экономическое развитие, увеличение объема производства сельскохозяйственной продукции, повышение эффективности сельского хозяйства, достижение полной занятости сельского населения и повышение уровня его жизни, рациональное использование земель. - Федеральный закон от 29.12.2006 № 264-ФЗ «О развитии сельского хозяйства».</a:t>
                      </a:r>
                      <a:endParaRPr lang="ru" sz="105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marR="0" lvl="0" indent="1698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Создание условий для развития сельскохозяйственного производства в поселениях, расширения рынка сельскохозяйственной продукции, сырья и продовольствия, содействие развитию малого и среднего предпринимательства. - Федеральный закон от 06.10.2003 № 131-ФЗ «Об общих принципах организации местного самоуправления в Российской Федерации».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Постепенная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утрата ценностей и общепринятых правил поведения - менталитета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земледельца.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Снижение числа жителей на селе.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Уменьшение количества сельхозпредприятий.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Потребность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общества в адаптированном к современным реалиям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сельскохозяйсвенном поризводстве.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ЭКОНОМИЧЕСКИЕ ФАКТОРЫ (E)</a:t>
                      </a:r>
                      <a:endParaRPr sz="105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ТЕХНОЛОГИЧЕСКИЕ ФАКТОРЫ (T)</a:t>
                      </a:r>
                      <a:endParaRPr sz="105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  <a:tr h="1817285">
                <a:tc>
                  <a:txBody>
                    <a:bodyPr/>
                    <a:lstStyle/>
                    <a:p>
                      <a:pPr marL="0" lvl="0" indent="1778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Низкий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финансирования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сельскохозяйственной сферы из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бюджета.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1778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Низкая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активность участия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местных сельхозпроизводителей в грантах, муниципальных,</a:t>
                      </a:r>
                      <a:r>
                        <a:rPr lang="ru" sz="105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государственных проектах, программах,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национальных проектах.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1778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" sz="105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заработной платы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сельхозпроизводителей.</a:t>
                      </a:r>
                    </a:p>
                    <a:p>
                      <a:pPr marL="0" lvl="0" indent="1778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None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Потребность в денежных средствах на модернизацию</a:t>
                      </a:r>
                      <a:r>
                        <a:rPr lang="ru" sz="105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сельскохозяйственного производства.</a:t>
                      </a: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AutoNum type="arabicPeriod"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Наличие материально-технической базы, инфраструктуры </a:t>
                      </a:r>
                      <a:r>
                        <a:rPr lang="ru" sz="105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высокой степени износа.</a:t>
                      </a:r>
                      <a:endParaRPr lang="ru" sz="105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AutoNum type="arabicPeriod"/>
                      </a:pP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Наличие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материально-технической базы для создания обновленной инфраструктуры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сельскохоязйственных</a:t>
                      </a:r>
                      <a:r>
                        <a:rPr lang="ru" sz="105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предприятий, в том числе для внедрения  и использования 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" sz="105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IT-технологий</a:t>
                      </a:r>
                      <a:r>
                        <a:rPr lang="ru" sz="105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7938" lvl="0" indent="169863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AutoNum type="arabicPeriod"/>
                      </a:pPr>
                      <a:endParaRPr sz="105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539552" y="337568"/>
            <a:ext cx="8136904" cy="599411"/>
          </a:xfrm>
          <a:prstGeom prst="rect">
            <a:avLst/>
          </a:prstGeom>
          <a:solidFill>
            <a:srgbClr val="E3FEB6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>
            <a:bevelT w="139700" h="139700" prst="divot"/>
          </a:sp3d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SWOT-АНАЛИЗ СРЕДЫ СЕЛЬХОЗПОРИЗВОДСТВА В МУНИЦИПАЛЬНОМ ОБРАЗОВАНИИ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1" name="Google Shape;161;p17"/>
          <p:cNvGraphicFramePr/>
          <p:nvPr>
            <p:extLst>
              <p:ext uri="{D42A27DB-BD31-4B8C-83A1-F6EECF244321}">
                <p14:modId xmlns:p14="http://schemas.microsoft.com/office/powerpoint/2010/main" xmlns="" val="149174297"/>
              </p:ext>
            </p:extLst>
          </p:nvPr>
        </p:nvGraphicFramePr>
        <p:xfrm>
          <a:off x="618066" y="1258173"/>
          <a:ext cx="8046484" cy="5210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23242"/>
                <a:gridCol w="4023242"/>
              </a:tblGrid>
              <a:tr h="5632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СИЛЬНЫЕ СТОРОНЫ ПРОЕКТА (S)</a:t>
                      </a:r>
                      <a:endParaRPr sz="1200" b="1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ВОЗМОЖНОСТИ (O)</a:t>
                      </a:r>
                      <a:endParaRPr sz="1200" b="1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  <a:tr h="2041911">
                <a:tc>
                  <a:txBody>
                    <a:bodyPr/>
                    <a:lstStyle/>
                    <a:p>
                      <a:pPr marL="46038" lvl="0" indent="2254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Кадровый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потенциал - сильная </a:t>
                      </a: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038" lvl="0" indent="2254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Сформированная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материально-техническая база </a:t>
                      </a: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отдельных местных сельхозпроизводителей.</a:t>
                      </a:r>
                    </a:p>
                    <a:p>
                      <a:pPr marL="46038" lvl="0" indent="2254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Наличие земельного фонда.</a:t>
                      </a:r>
                    </a:p>
                    <a:p>
                      <a:pPr marL="46038" lvl="0" indent="2254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Оживление порцессов привлечения инвестиций на реализацию социально-экономических проектов в муниципальном образовании.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Участие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грантах, государственных программах 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национальных проектах.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Приносящая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деятельность.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Развитие различных видов сельхозпроизводства.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  <a:tabLst>
                          <a:tab pos="447675" algn="l"/>
                        </a:tabLst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с крупными сельхозорганизациями.</a:t>
                      </a: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  <a:tabLst>
                          <a:tab pos="447675" algn="l"/>
                        </a:tabLst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Создание новых рабочих мест</a:t>
                      </a: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селе.</a:t>
                      </a: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  <a:tabLst>
                          <a:tab pos="447675" algn="l"/>
                        </a:tabLst>
                      </a:pP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Оказание поддержки специалистам на селе.</a:t>
                      </a: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  <a:tabLst>
                          <a:tab pos="447675" algn="l"/>
                        </a:tabLst>
                      </a:pP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Осуществление земельного контроля.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  <a:tr h="5632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СЛАБЫЕ СТОРОНЫ ПРОЕКТА (W)</a:t>
                      </a:r>
                      <a:endParaRPr sz="1200" b="1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УГРОЗЫ (T)</a:t>
                      </a:r>
                      <a:endParaRPr sz="1200" b="1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  <a:tr h="2041911">
                <a:tc>
                  <a:txBody>
                    <a:bodyPr/>
                    <a:lstStyle/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Необходимость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привлечения внебюджетного финансирования.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Низкая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активность населения </a:t>
                      </a: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создании малых сельхозпредприятий.</a:t>
                      </a: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Сложности по  вовлечению земель в сельхозоборот.</a:t>
                      </a: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Отсутствие кадров, подготовленных по востребованным специальностям . 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" sz="1200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сфере </a:t>
                      </a:r>
                      <a:r>
                        <a:rPr lang="ru" sz="1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IT-технологий.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Отсутствие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полученных грантов.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Низкая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вовлеченность молодежи.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Низкая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вовлеченность специалистов на общественных началах.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938" lvl="0" indent="26352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Отказ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</a:t>
                      </a:r>
                      <a:r>
                        <a:rPr lang="ru" sz="12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" sz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нововведений.</a:t>
                      </a:r>
                      <a:endParaRPr sz="120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4936" cy="1944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необходимость создания условий для развития сельскохозяйственного производства в поселениях, расширения рынка сельскохозяйственной продукции, сырья и продовольствия, содействие развитию малого и среднего предпринимательства в условиях нехватки посевных площадей, дефицита финансового обеспечения, износа техники.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424936" cy="1944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всю систему внутренних и внешних ресурсов для создания условий развития сельскохозяйственного производства в поселениях, расширения рынка сельскохозяйственной продукции, сырья и продовольствия, содействие развитию малого и среднего предпринимательства.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77072"/>
            <a:ext cx="8352928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содействия крупным сельскохозяйственным товаропроизводителям в реализации инвестиционных проектов на территории района.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малых форм хозяйствования на селе.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неиспользуемых земельных массивов, предназначенных для ведения сельскохозяйственного производства, и проведение мероприятий по вовлечению выбывших земель в оборот.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технической и технологической модернизации действующих сельскохозяйственных производств с целью увеличения производительности труда в условиях ограниченности имеющихся трудовых ресурсов.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-4000" contrast="3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9347551"/>
              </p:ext>
            </p:extLst>
          </p:nvPr>
        </p:nvGraphicFramePr>
        <p:xfrm>
          <a:off x="699964" y="1340765"/>
          <a:ext cx="7848872" cy="510575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7848872"/>
              </a:tblGrid>
              <a:tr h="1252355"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Отдел  сельского хозяйства  Администрации муниципального образования «Сафоновский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 Смоленской области</a:t>
                      </a:r>
                      <a:endParaRPr lang="ru-R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сельскохозяйственных организаций</a:t>
                      </a:r>
                      <a:endParaRPr lang="ru-R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крестьянских (фермерских)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сельскохозяйственных потребительских кооператива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мясоперерабатывающий комбинат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цех по переработке молока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хлебозавод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мини-пекарен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8885 личных подсобных хозяйств граждан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9964" y="544324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АПК</a:t>
            </a:r>
            <a:r>
              <a:rPr lang="ru-RU" sz="3200" b="1" cap="none" spc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Сафоновского</a:t>
            </a:r>
            <a:r>
              <a:rPr lang="ru-RU" sz="3200" b="1" cap="none" spc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elhoz\Desktop\С.П. Пыхов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357156" cy="1194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49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4705"/>
            <a:ext cx="8892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Основной целью работы Администрации муниципального образования «Сафоновский район» Смоленской области в отрасли сельского хозяйства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4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 инвестиционного климата на территории района для привлечения крупных инвестиционных проектов и создания новых сельскохозяйственных товаропроизводителей за счет вовлечения в финансовую деятельность наиболее крупных и перспективных личных подсобных хозяйств граждан.</a:t>
            </a:r>
            <a:r>
              <a:rPr lang="ru-RU" sz="1400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287002721"/>
              </p:ext>
            </p:extLst>
          </p:nvPr>
        </p:nvGraphicFramePr>
        <p:xfrm>
          <a:off x="683568" y="3861048"/>
          <a:ext cx="7920879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16632"/>
            <a:ext cx="7992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по решению задач.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Инвестиционная деятельность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996952"/>
            <a:ext cx="864096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последние несколько лет по основным отраслям сельского хозяйства осуществлен существенный рывок в основном благодаря реализации инвестиционных проектов на территории района.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3995936" y="-1899592"/>
            <a:ext cx="1080120" cy="8856984"/>
          </a:xfrm>
          <a:prstGeom prst="rightArrowCallout">
            <a:avLst>
              <a:gd name="adj1" fmla="val 23347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6670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Ключевым фактором развития сельскохозяйственного производства на территории муниципального образования «Сафоновский район» Смоленской области является </a:t>
            </a:r>
            <a:r>
              <a:rPr lang="ru-RU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инвестиций. </a:t>
            </a:r>
            <a:endParaRPr lang="ru-RU" b="1" dirty="0">
              <a:solidFill>
                <a:srgbClr val="7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7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8641"/>
            <a:ext cx="8136904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«Золотая нива»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197944" cy="224238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412356" cy="22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84984"/>
            <a:ext cx="9036496" cy="122495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Основным направлением деятельности ООО «Золотая нива» является молочное животноводство. На предприятии содержится 4429 головы крупного рогатого скота, в том числе 2354 коровы. За последние 3 года, благодаря реализации в 2019 году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инвестиционного проекта по расширению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действующей товарной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фермы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поголовье крупного рогатого скота увеличено на 23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%.</a:t>
            </a:r>
            <a:endParaRPr lang="ru-RU" sz="16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277425372"/>
              </p:ext>
            </p:extLst>
          </p:nvPr>
        </p:nvGraphicFramePr>
        <p:xfrm>
          <a:off x="179512" y="4725144"/>
          <a:ext cx="432048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007227799"/>
              </p:ext>
            </p:extLst>
          </p:nvPr>
        </p:nvGraphicFramePr>
        <p:xfrm>
          <a:off x="4572000" y="4725144"/>
          <a:ext cx="442798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56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583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88640"/>
            <a:ext cx="727280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«Русский лен»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111082" cy="233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214728" cy="232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3284984"/>
            <a:ext cx="8712968" cy="132343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  Общество </a:t>
            </a:r>
            <a:r>
              <a:rPr lang="ru-RU" sz="1600" dirty="0"/>
              <a:t>с ограниченной ответственностью «Русский лен» в настоящее время осуществляет </a:t>
            </a:r>
            <a:r>
              <a:rPr lang="ru-RU" sz="1600" b="1" dirty="0"/>
              <a:t>реализацию инвестиционного проекта «Строительство льнокомбината</a:t>
            </a:r>
            <a:r>
              <a:rPr lang="ru-RU" sz="1600" dirty="0"/>
              <a:t>, включающего льнозавод по переработке льнотресты и фабрику пряжи». Общий объем вложений составит свыше 2 млрд. руб. </a:t>
            </a:r>
            <a:r>
              <a:rPr lang="ru-RU" sz="1600" b="1" dirty="0">
                <a:solidFill>
                  <a:srgbClr val="C00000"/>
                </a:solidFill>
              </a:rPr>
              <a:t>При выходе на полную мощность льнокомбинат станет самым большим в стране.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220391616"/>
              </p:ext>
            </p:extLst>
          </p:nvPr>
        </p:nvGraphicFramePr>
        <p:xfrm>
          <a:off x="1354924" y="4752439"/>
          <a:ext cx="6703640" cy="18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271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8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1"/>
            <a:ext cx="8136904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СПК «КП «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Рыбковское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Selhoz\Desktop\рыбковское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16"/>
          <a:stretch/>
        </p:blipFill>
        <p:spPr bwMode="auto">
          <a:xfrm>
            <a:off x="539552" y="836712"/>
            <a:ext cx="4260954" cy="244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871157"/>
            <a:ext cx="3816424" cy="5970865"/>
          </a:xfrm>
          <a:prstGeom prst="rect">
            <a:avLst/>
          </a:prstGeom>
          <a:solidFill>
            <a:srgbClr val="F9EFC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«Коллективное предприятие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Рыбковское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является единственным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Сафоновском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районе племенным заводом по разведению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породы коров.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течение периода пастбищного содержания скота в 2020 году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полностью переоборудовано 2 животноводческих помещения, установлен доильный зал «Елочка», приобретен кормораздатчик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Для каждого животного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закуплены транспондеры для точного учета надоев молока по каждой корове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объем инвестиций составил свыше 30 млн. рублей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вышеуказанные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мероприятия позволят не только увеличить молочную продуктивность животных, но и облегчить труд работников животноводства.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Эффект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модернизации фермы будет заметен в 2021 году.</a:t>
            </a:r>
          </a:p>
          <a:p>
            <a:pPr algn="just"/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647296034"/>
              </p:ext>
            </p:extLst>
          </p:nvPr>
        </p:nvGraphicFramePr>
        <p:xfrm>
          <a:off x="251520" y="3275118"/>
          <a:ext cx="5184576" cy="346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69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2402</Words>
  <Application>Microsoft Office PowerPoint</Application>
  <PresentationFormat>Экран (4:3)</PresentationFormat>
  <Paragraphs>180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внутренних и внешних ресурсов для развития сельскохозяйственного производства на территории муниципального образования «Сафоновский район» Смоленской области</vt:lpstr>
      <vt:lpstr>PEST-АНАЛИЗ ВНЕШНИХ РЕССУРСОВ</vt:lpstr>
      <vt:lpstr>SWOT-АНАЛИЗ СРЕДЫ СЕЛЬХОЗПОРИЗВОДСТВА В МУНИЦИПАЛЬНОМ ОБРАЗОВАНИИ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111-4</dc:creator>
  <cp:lastModifiedBy>Lisovskaya Larisa Mikhailovna</cp:lastModifiedBy>
  <cp:revision>138</cp:revision>
  <cp:lastPrinted>2021-03-17T06:27:35Z</cp:lastPrinted>
  <dcterms:created xsi:type="dcterms:W3CDTF">2021-03-04T06:55:47Z</dcterms:created>
  <dcterms:modified xsi:type="dcterms:W3CDTF">2021-04-19T11:11:26Z</dcterms:modified>
</cp:coreProperties>
</file>