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6" r:id="rId1"/>
  </p:sldMasterIdLst>
  <p:notesMasterIdLst>
    <p:notesMasterId r:id="rId16"/>
  </p:notesMasterIdLst>
  <p:sldIdLst>
    <p:sldId id="270" r:id="rId2"/>
    <p:sldId id="258" r:id="rId3"/>
    <p:sldId id="276" r:id="rId4"/>
    <p:sldId id="279" r:id="rId5"/>
    <p:sldId id="286" r:id="rId6"/>
    <p:sldId id="280" r:id="rId7"/>
    <p:sldId id="259" r:id="rId8"/>
    <p:sldId id="288" r:id="rId9"/>
    <p:sldId id="264" r:id="rId10"/>
    <p:sldId id="266" r:id="rId11"/>
    <p:sldId id="287" r:id="rId12"/>
    <p:sldId id="285" r:id="rId13"/>
    <p:sldId id="28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FF"/>
    <a:srgbClr val="CCECFF"/>
    <a:srgbClr val="8D42C6"/>
    <a:srgbClr val="FF00FF"/>
    <a:srgbClr val="0000FF"/>
    <a:srgbClr val="FF0066"/>
    <a:srgbClr val="CC00FF"/>
    <a:srgbClr val="FFD03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-3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5FF63-59F8-4EE3-AE35-AE3161D215D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BEA7922-1828-4208-944B-B5446A5EA6B5}">
      <dgm:prSet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- Концепцией гражданско-патриотического воспитания граждан РФ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9CBEB46-61C3-463E-88FE-0AAECE8142C8}" type="parTrans" cxnId="{373E41D3-2CE8-4CBF-88BB-D65B916D1C79}">
      <dgm:prSet/>
      <dgm:spPr/>
      <dgm:t>
        <a:bodyPr/>
        <a:lstStyle/>
        <a:p>
          <a:endParaRPr lang="ru-RU"/>
        </a:p>
      </dgm:t>
    </dgm:pt>
    <dgm:pt modelId="{279A4D7B-A332-4B57-8034-A4390EB94945}" type="sibTrans" cxnId="{373E41D3-2CE8-4CBF-88BB-D65B916D1C79}">
      <dgm:prSet/>
      <dgm:spPr/>
      <dgm:t>
        <a:bodyPr/>
        <a:lstStyle/>
        <a:p>
          <a:endParaRPr lang="ru-RU"/>
        </a:p>
      </dgm:t>
    </dgm:pt>
    <dgm:pt modelId="{F1AEF8D7-AC17-4F80-950E-73AD706F485A}">
      <dgm:prSet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- областной государственной программой «Молодежная политика и гражданско-патриотическое воспитание граждан в Смоленской области» (постановление Администрации Смоленской области от 29 июня 2016 года № 364) 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A37A329-AABE-4D9E-8D22-88E42C4159CB}" type="parTrans" cxnId="{976185C9-0D9E-4DF7-9B3A-1933FFC701D5}">
      <dgm:prSet/>
      <dgm:spPr/>
      <dgm:t>
        <a:bodyPr/>
        <a:lstStyle/>
        <a:p>
          <a:endParaRPr lang="ru-RU"/>
        </a:p>
      </dgm:t>
    </dgm:pt>
    <dgm:pt modelId="{DD9B6C05-ECA7-4B1B-B1B3-0EE235CFF0CE}" type="sibTrans" cxnId="{976185C9-0D9E-4DF7-9B3A-1933FFC701D5}">
      <dgm:prSet/>
      <dgm:spPr/>
      <dgm:t>
        <a:bodyPr/>
        <a:lstStyle/>
        <a:p>
          <a:endParaRPr lang="ru-RU"/>
        </a:p>
      </dgm:t>
    </dgm:pt>
    <dgm:pt modelId="{4B0F2324-704F-4F30-9728-AB4B68922231}">
      <dgm:prSet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- муниципальными программами: </a:t>
          </a:r>
        </a:p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«Гражданско-патриотическое воспитание детей, подростков и молодежи в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Ярцевском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районе Смоленской области», </a:t>
          </a:r>
        </a:p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«Развитие образования и молодежной политики в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Ярцевском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районе Смоленской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области», </a:t>
          </a:r>
          <a:endParaRPr lang="ru-RU" b="1" dirty="0" smtClean="0"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«Развитие добровольчества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волонтерства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 в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Ярцевском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районе Смоленской области»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34FA73D-3BEC-4AD7-AABC-06C110715A3B}" type="parTrans" cxnId="{36D371BB-1E2C-424E-B6C6-94833E2BF904}">
      <dgm:prSet/>
      <dgm:spPr/>
      <dgm:t>
        <a:bodyPr/>
        <a:lstStyle/>
        <a:p>
          <a:endParaRPr lang="ru-RU"/>
        </a:p>
      </dgm:t>
    </dgm:pt>
    <dgm:pt modelId="{6C8E04CD-32FD-4D58-A1C5-65757D3618A6}" type="sibTrans" cxnId="{36D371BB-1E2C-424E-B6C6-94833E2BF904}">
      <dgm:prSet/>
      <dgm:spPr/>
      <dgm:t>
        <a:bodyPr/>
        <a:lstStyle/>
        <a:p>
          <a:endParaRPr lang="ru-RU"/>
        </a:p>
      </dgm:t>
    </dgm:pt>
    <dgm:pt modelId="{75EF2609-049B-43B0-9AF9-FC3A9EEB52EF}" type="pres">
      <dgm:prSet presAssocID="{6645FF63-59F8-4EE3-AE35-AE3161D215D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FE7566-A094-4093-8D29-F538FC09AFE5}" type="pres">
      <dgm:prSet presAssocID="{FBEA7922-1828-4208-944B-B5446A5EA6B5}" presName="composite" presStyleCnt="0"/>
      <dgm:spPr/>
    </dgm:pt>
    <dgm:pt modelId="{006B6BB8-67EF-44C5-8DEE-3DF1BD6E48D2}" type="pres">
      <dgm:prSet presAssocID="{FBEA7922-1828-4208-944B-B5446A5EA6B5}" presName="imgShp" presStyleLbl="fgImgPlace1" presStyleIdx="0" presStyleCnt="3" custScaleX="162225" custLinFactNeighborX="9330" custLinFactNeighborY="116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FD90DF-B287-4477-986F-7726C38A0E58}" type="pres">
      <dgm:prSet presAssocID="{FBEA7922-1828-4208-944B-B5446A5EA6B5}" presName="txShp" presStyleLbl="node1" presStyleIdx="0" presStyleCnt="3" custScaleX="89394" custScaleY="67476" custLinFactNeighborX="19493" custLinFactNeighborY="7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86743-42D0-4C21-B6E4-EB85CEBA058F}" type="pres">
      <dgm:prSet presAssocID="{279A4D7B-A332-4B57-8034-A4390EB94945}" presName="spacing" presStyleCnt="0"/>
      <dgm:spPr/>
    </dgm:pt>
    <dgm:pt modelId="{E454B818-0A52-47AD-AD03-91796F34140F}" type="pres">
      <dgm:prSet presAssocID="{F1AEF8D7-AC17-4F80-950E-73AD706F485A}" presName="composite" presStyleCnt="0"/>
      <dgm:spPr/>
    </dgm:pt>
    <dgm:pt modelId="{390BD2F5-0DA7-4724-9503-00468B189CDD}" type="pres">
      <dgm:prSet presAssocID="{F1AEF8D7-AC17-4F80-950E-73AD706F485A}" presName="imgShp" presStyleLbl="fgImgPlace1" presStyleIdx="1" presStyleCnt="3" custScaleX="130761" custLinFactNeighborX="23411" custLinFactNeighborY="-1710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6FF049-DBF5-405D-8046-B6C72BA87A6B}" type="pres">
      <dgm:prSet presAssocID="{F1AEF8D7-AC17-4F80-950E-73AD706F485A}" presName="txShp" presStyleLbl="node1" presStyleIdx="1" presStyleCnt="3" custScaleX="93400" custLinFactNeighborX="19448" custLinFactNeighborY="-23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1B40B-E473-4A72-A72A-C9E9D20E27C7}" type="pres">
      <dgm:prSet presAssocID="{DD9B6C05-ECA7-4B1B-B1B3-0EE235CFF0CE}" presName="spacing" presStyleCnt="0"/>
      <dgm:spPr/>
    </dgm:pt>
    <dgm:pt modelId="{88456D50-7F63-4FC1-963E-DA6A3C18D12E}" type="pres">
      <dgm:prSet presAssocID="{4B0F2324-704F-4F30-9728-AB4B68922231}" presName="composite" presStyleCnt="0"/>
      <dgm:spPr/>
    </dgm:pt>
    <dgm:pt modelId="{C2E96412-0588-4642-A396-DD3F80A69459}" type="pres">
      <dgm:prSet presAssocID="{4B0F2324-704F-4F30-9728-AB4B68922231}" presName="imgShp" presStyleLbl="fgImgPlace1" presStyleIdx="2" presStyleCnt="3" custScaleX="151447" custScaleY="102084" custLinFactNeighborX="10751" custLinFactNeighborY="-2828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BE902C-4C85-466F-B241-ACDF52783FC1}" type="pres">
      <dgm:prSet presAssocID="{4B0F2324-704F-4F30-9728-AB4B68922231}" presName="txShp" presStyleLbl="node1" presStyleIdx="2" presStyleCnt="3" custScaleX="93399" custScaleY="150036" custLinFactNeighborX="19448" custLinFactNeighborY="-28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F41A0-EE0A-49D6-8B55-D197C3BBBF20}" type="presOf" srcId="{FBEA7922-1828-4208-944B-B5446A5EA6B5}" destId="{02FD90DF-B287-4477-986F-7726C38A0E58}" srcOrd="0" destOrd="0" presId="urn:microsoft.com/office/officeart/2005/8/layout/vList3"/>
    <dgm:cxn modelId="{931E5E98-11F3-43CA-85C1-7C64679F560E}" type="presOf" srcId="{4B0F2324-704F-4F30-9728-AB4B68922231}" destId="{4ABE902C-4C85-466F-B241-ACDF52783FC1}" srcOrd="0" destOrd="0" presId="urn:microsoft.com/office/officeart/2005/8/layout/vList3"/>
    <dgm:cxn modelId="{976185C9-0D9E-4DF7-9B3A-1933FFC701D5}" srcId="{6645FF63-59F8-4EE3-AE35-AE3161D215DA}" destId="{F1AEF8D7-AC17-4F80-950E-73AD706F485A}" srcOrd="1" destOrd="0" parTransId="{CA37A329-AABE-4D9E-8D22-88E42C4159CB}" sibTransId="{DD9B6C05-ECA7-4B1B-B1B3-0EE235CFF0CE}"/>
    <dgm:cxn modelId="{98A1306A-AB61-4F67-A0D3-EDF049EB876D}" type="presOf" srcId="{6645FF63-59F8-4EE3-AE35-AE3161D215DA}" destId="{75EF2609-049B-43B0-9AF9-FC3A9EEB52EF}" srcOrd="0" destOrd="0" presId="urn:microsoft.com/office/officeart/2005/8/layout/vList3"/>
    <dgm:cxn modelId="{373E41D3-2CE8-4CBF-88BB-D65B916D1C79}" srcId="{6645FF63-59F8-4EE3-AE35-AE3161D215DA}" destId="{FBEA7922-1828-4208-944B-B5446A5EA6B5}" srcOrd="0" destOrd="0" parTransId="{29CBEB46-61C3-463E-88FE-0AAECE8142C8}" sibTransId="{279A4D7B-A332-4B57-8034-A4390EB94945}"/>
    <dgm:cxn modelId="{36D371BB-1E2C-424E-B6C6-94833E2BF904}" srcId="{6645FF63-59F8-4EE3-AE35-AE3161D215DA}" destId="{4B0F2324-704F-4F30-9728-AB4B68922231}" srcOrd="2" destOrd="0" parTransId="{234FA73D-3BEC-4AD7-AABC-06C110715A3B}" sibTransId="{6C8E04CD-32FD-4D58-A1C5-65757D3618A6}"/>
    <dgm:cxn modelId="{E98F49CE-88B9-4EA0-A5A9-899F5CB066B2}" type="presOf" srcId="{F1AEF8D7-AC17-4F80-950E-73AD706F485A}" destId="{EB6FF049-DBF5-405D-8046-B6C72BA87A6B}" srcOrd="0" destOrd="0" presId="urn:microsoft.com/office/officeart/2005/8/layout/vList3"/>
    <dgm:cxn modelId="{913F62BC-82CC-4902-8433-0D8AA0448F52}" type="presParOf" srcId="{75EF2609-049B-43B0-9AF9-FC3A9EEB52EF}" destId="{0DFE7566-A094-4093-8D29-F538FC09AFE5}" srcOrd="0" destOrd="0" presId="urn:microsoft.com/office/officeart/2005/8/layout/vList3"/>
    <dgm:cxn modelId="{E2296E74-A4C1-493E-9FBA-DE92F7782183}" type="presParOf" srcId="{0DFE7566-A094-4093-8D29-F538FC09AFE5}" destId="{006B6BB8-67EF-44C5-8DEE-3DF1BD6E48D2}" srcOrd="0" destOrd="0" presId="urn:microsoft.com/office/officeart/2005/8/layout/vList3"/>
    <dgm:cxn modelId="{35EAF69F-3A7E-4783-A525-5AE4BD26410B}" type="presParOf" srcId="{0DFE7566-A094-4093-8D29-F538FC09AFE5}" destId="{02FD90DF-B287-4477-986F-7726C38A0E58}" srcOrd="1" destOrd="0" presId="urn:microsoft.com/office/officeart/2005/8/layout/vList3"/>
    <dgm:cxn modelId="{31E512FC-B657-4E53-B23F-FA1492589071}" type="presParOf" srcId="{75EF2609-049B-43B0-9AF9-FC3A9EEB52EF}" destId="{1A286743-42D0-4C21-B6E4-EB85CEBA058F}" srcOrd="1" destOrd="0" presId="urn:microsoft.com/office/officeart/2005/8/layout/vList3"/>
    <dgm:cxn modelId="{E7F6E8F3-A4CC-4FD9-B3EF-DFF599706723}" type="presParOf" srcId="{75EF2609-049B-43B0-9AF9-FC3A9EEB52EF}" destId="{E454B818-0A52-47AD-AD03-91796F34140F}" srcOrd="2" destOrd="0" presId="urn:microsoft.com/office/officeart/2005/8/layout/vList3"/>
    <dgm:cxn modelId="{D223DC52-C712-4E68-8480-707055AF1C27}" type="presParOf" srcId="{E454B818-0A52-47AD-AD03-91796F34140F}" destId="{390BD2F5-0DA7-4724-9503-00468B189CDD}" srcOrd="0" destOrd="0" presId="urn:microsoft.com/office/officeart/2005/8/layout/vList3"/>
    <dgm:cxn modelId="{EC29725D-8BAD-4589-A486-4493E1BE9082}" type="presParOf" srcId="{E454B818-0A52-47AD-AD03-91796F34140F}" destId="{EB6FF049-DBF5-405D-8046-B6C72BA87A6B}" srcOrd="1" destOrd="0" presId="urn:microsoft.com/office/officeart/2005/8/layout/vList3"/>
    <dgm:cxn modelId="{3F960A8D-0612-4636-A929-112F6B589AA8}" type="presParOf" srcId="{75EF2609-049B-43B0-9AF9-FC3A9EEB52EF}" destId="{5971B40B-E473-4A72-A72A-C9E9D20E27C7}" srcOrd="3" destOrd="0" presId="urn:microsoft.com/office/officeart/2005/8/layout/vList3"/>
    <dgm:cxn modelId="{E3D2854E-BF74-45DA-91B0-5A9D056B21C3}" type="presParOf" srcId="{75EF2609-049B-43B0-9AF9-FC3A9EEB52EF}" destId="{88456D50-7F63-4FC1-963E-DA6A3C18D12E}" srcOrd="4" destOrd="0" presId="urn:microsoft.com/office/officeart/2005/8/layout/vList3"/>
    <dgm:cxn modelId="{622C1D0D-3281-46A4-AFF3-AAF201525F01}" type="presParOf" srcId="{88456D50-7F63-4FC1-963E-DA6A3C18D12E}" destId="{C2E96412-0588-4642-A396-DD3F80A69459}" srcOrd="0" destOrd="0" presId="urn:microsoft.com/office/officeart/2005/8/layout/vList3"/>
    <dgm:cxn modelId="{EDE23D6A-8159-4EF0-B832-DFA002C688CB}" type="presParOf" srcId="{88456D50-7F63-4FC1-963E-DA6A3C18D12E}" destId="{4ABE902C-4C85-466F-B241-ACDF52783FC1}" srcOrd="1" destOrd="0" presId="urn:microsoft.com/office/officeart/2005/8/layout/vList3"/>
  </dgm:cxnLst>
  <dgm:bg>
    <a:blipFill>
      <a:blip xmlns:r="http://schemas.openxmlformats.org/officeDocument/2006/relationships" r:embed="rId4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45483-9ABE-440D-A8BD-D85D7FAF9D8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BCEEE5-717B-441C-B9D3-CADC7480BA37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Публикации, выступления Е.С.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Голубевой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C82E1F0-3F6D-4F77-9377-16DEF2928356}" type="parTrans" cxnId="{D2DDB248-00F9-46FB-AFCB-1A5D4C07C92B}">
      <dgm:prSet/>
      <dgm:spPr/>
      <dgm:t>
        <a:bodyPr/>
        <a:lstStyle/>
        <a:p>
          <a:endParaRPr lang="ru-RU"/>
        </a:p>
      </dgm:t>
    </dgm:pt>
    <dgm:pt modelId="{0B35A940-3A88-420D-A250-434E628DFD97}" type="sibTrans" cxnId="{D2DDB248-00F9-46FB-AFCB-1A5D4C07C92B}">
      <dgm:prSet/>
      <dgm:spPr/>
      <dgm:t>
        <a:bodyPr/>
        <a:lstStyle/>
        <a:p>
          <a:endParaRPr lang="ru-RU"/>
        </a:p>
      </dgm:t>
    </dgm:pt>
    <dgm:pt modelId="{35F3747E-BED3-4F8E-9AF2-65EBD681102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Международная научно-практическая конференция по теме: «Психолого-педагогическое изучение воспитанности обучающегося и качества воспитательной среды в контексте 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компетентностного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подхода»,</a:t>
          </a:r>
          <a:br>
            <a:rPr lang="ru-RU" b="1" i="0" dirty="0" smtClean="0">
              <a:latin typeface="Times New Roman" pitchFamily="18" charset="0"/>
              <a:cs typeface="Times New Roman" pitchFamily="18" charset="0"/>
            </a:rPr>
          </a:b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2014 г.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E6A066AA-4359-46BB-ADCD-091449307627}" type="parTrans" cxnId="{FB6FB81A-B615-4F9B-8007-681BAEB094E3}">
      <dgm:prSet/>
      <dgm:spPr/>
      <dgm:t>
        <a:bodyPr/>
        <a:lstStyle/>
        <a:p>
          <a:endParaRPr lang="ru-RU"/>
        </a:p>
      </dgm:t>
    </dgm:pt>
    <dgm:pt modelId="{45FC7036-4571-44F5-B90B-764DC0923E35}" type="sibTrans" cxnId="{FB6FB81A-B615-4F9B-8007-681BAEB094E3}">
      <dgm:prSet/>
      <dgm:spPr/>
      <dgm:t>
        <a:bodyPr/>
        <a:lstStyle/>
        <a:p>
          <a:endParaRPr lang="ru-RU"/>
        </a:p>
      </dgm:t>
    </dgm:pt>
    <dgm:pt modelId="{EFD1E172-74F2-4F44-8517-F0FB7CE59DB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i="0" dirty="0" smtClean="0">
              <a:latin typeface="Times New Roman" pitchFamily="18" charset="0"/>
              <a:cs typeface="Times New Roman" pitchFamily="18" charset="0"/>
            </a:rPr>
            <a:t>Научно-практическая конференция «</a:t>
          </a:r>
          <a:r>
            <a:rPr lang="ru-RU" sz="900" b="1" i="0" dirty="0" smtClean="0">
              <a:latin typeface="Times New Roman" pitchFamily="18" charset="0"/>
              <a:cs typeface="Times New Roman" pitchFamily="18" charset="0"/>
            </a:rPr>
            <a:t>Традиции и инновации в формировании патриотизма</a:t>
          </a:r>
          <a:br>
            <a:rPr lang="ru-RU" sz="900" b="1" i="0" dirty="0" smtClean="0">
              <a:latin typeface="Times New Roman" pitchFamily="18" charset="0"/>
              <a:cs typeface="Times New Roman" pitchFamily="18" charset="0"/>
            </a:rPr>
          </a:br>
          <a:r>
            <a:rPr lang="ru-RU" sz="900" b="1" i="0" dirty="0" smtClean="0">
              <a:latin typeface="Times New Roman" pitchFamily="18" charset="0"/>
              <a:cs typeface="Times New Roman" pitchFamily="18" charset="0"/>
            </a:rPr>
            <a:t>и гражданственности среди российской молодежи», </a:t>
          </a:r>
          <a:br>
            <a:rPr lang="ru-RU" sz="900" b="1" i="0" dirty="0" smtClean="0">
              <a:latin typeface="Times New Roman" pitchFamily="18" charset="0"/>
              <a:cs typeface="Times New Roman" pitchFamily="18" charset="0"/>
            </a:rPr>
          </a:br>
          <a:r>
            <a:rPr lang="ru-RU" sz="900" b="1" i="0" dirty="0" smtClean="0">
              <a:latin typeface="Times New Roman" pitchFamily="18" charset="0"/>
              <a:cs typeface="Times New Roman" pitchFamily="18" charset="0"/>
            </a:rPr>
            <a:t>2020 г.</a:t>
          </a:r>
          <a:br>
            <a:rPr lang="ru-RU" sz="900" b="1" i="0" dirty="0" smtClean="0">
              <a:latin typeface="Times New Roman" pitchFamily="18" charset="0"/>
              <a:cs typeface="Times New Roman" pitchFamily="18" charset="0"/>
            </a:rPr>
          </a:br>
          <a:r>
            <a:rPr lang="ru-RU" sz="1100" b="1" i="0" dirty="0" smtClean="0">
              <a:latin typeface="Times New Roman" pitchFamily="18" charset="0"/>
              <a:cs typeface="Times New Roman" pitchFamily="18" charset="0"/>
            </a:rPr>
            <a:t> </a:t>
          </a:r>
          <a:br>
            <a:rPr lang="ru-RU" sz="1100" b="1" i="0" dirty="0" smtClean="0">
              <a:latin typeface="Times New Roman" pitchFamily="18" charset="0"/>
              <a:cs typeface="Times New Roman" pitchFamily="18" charset="0"/>
            </a:rPr>
          </a:b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AB2F91FC-60ED-4B09-BDBF-CA9ECD126D69}" type="parTrans" cxnId="{8F39382D-FD56-4D5B-8EB9-65F2E933F555}">
      <dgm:prSet/>
      <dgm:spPr/>
      <dgm:t>
        <a:bodyPr/>
        <a:lstStyle/>
        <a:p>
          <a:endParaRPr lang="ru-RU"/>
        </a:p>
      </dgm:t>
    </dgm:pt>
    <dgm:pt modelId="{26121BCA-D77C-4F4E-8788-4B023652F585}" type="sibTrans" cxnId="{8F39382D-FD56-4D5B-8EB9-65F2E933F555}">
      <dgm:prSet/>
      <dgm:spPr/>
      <dgm:t>
        <a:bodyPr/>
        <a:lstStyle/>
        <a:p>
          <a:endParaRPr lang="ru-RU"/>
        </a:p>
      </dgm:t>
    </dgm:pt>
    <dgm:pt modelId="{902830C0-40EC-425A-A46D-5BD6A412186F}" type="pres">
      <dgm:prSet presAssocID="{45045483-9ABE-440D-A8BD-D85D7FAF9D8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51BB58-ECAC-44DA-9CDC-BD703B748E09}" type="pres">
      <dgm:prSet presAssocID="{D3BCEEE5-717B-441C-B9D3-CADC7480BA37}" presName="centerShape" presStyleLbl="node0" presStyleIdx="0" presStyleCnt="1" custScaleX="119574" custLinFactNeighborX="492" custLinFactNeighborY="-165"/>
      <dgm:spPr/>
    </dgm:pt>
    <dgm:pt modelId="{CD50CEB0-3B0C-497D-B4E4-EFC5BD4763B7}" type="pres">
      <dgm:prSet presAssocID="{E6A066AA-4359-46BB-ADCD-091449307627}" presName="parTrans" presStyleLbl="sibTrans2D1" presStyleIdx="0" presStyleCnt="2"/>
      <dgm:spPr/>
    </dgm:pt>
    <dgm:pt modelId="{14C4E2CC-AC45-47B3-AC3E-519EB8189669}" type="pres">
      <dgm:prSet presAssocID="{E6A066AA-4359-46BB-ADCD-091449307627}" presName="connectorText" presStyleLbl="sibTrans2D1" presStyleIdx="0" presStyleCnt="2"/>
      <dgm:spPr/>
    </dgm:pt>
    <dgm:pt modelId="{96852BE1-05DD-4180-887B-82E11465FA95}" type="pres">
      <dgm:prSet presAssocID="{35F3747E-BED3-4F8E-9AF2-65EBD6811026}" presName="node" presStyleLbl="node1" presStyleIdx="0" presStyleCnt="2" custScaleX="192258" custRadScaleRad="94083" custRadScaleInc="-5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7F600-A9FD-4484-B631-8480A4568F70}" type="pres">
      <dgm:prSet presAssocID="{AB2F91FC-60ED-4B09-BDBF-CA9ECD126D69}" presName="parTrans" presStyleLbl="sibTrans2D1" presStyleIdx="1" presStyleCnt="2"/>
      <dgm:spPr/>
    </dgm:pt>
    <dgm:pt modelId="{00F3BF8A-6579-4754-BD29-D438FD7C5725}" type="pres">
      <dgm:prSet presAssocID="{AB2F91FC-60ED-4B09-BDBF-CA9ECD126D69}" presName="connectorText" presStyleLbl="sibTrans2D1" presStyleIdx="1" presStyleCnt="2"/>
      <dgm:spPr/>
    </dgm:pt>
    <dgm:pt modelId="{10519D52-DCEB-497D-9C2F-D3286F0EE805}" type="pres">
      <dgm:prSet presAssocID="{EFD1E172-74F2-4F44-8517-F0FB7CE59DBC}" presName="node" presStyleLbl="node1" presStyleIdx="1" presStyleCnt="2" custScaleX="152206" custRadScaleRad="93532" custRadScaleInc="-9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AB19AE-60F4-4FFC-AEA6-4FEAD3062863}" type="presOf" srcId="{45045483-9ABE-440D-A8BD-D85D7FAF9D81}" destId="{902830C0-40EC-425A-A46D-5BD6A412186F}" srcOrd="0" destOrd="0" presId="urn:microsoft.com/office/officeart/2005/8/layout/radial5"/>
    <dgm:cxn modelId="{DD5DAFF9-A126-4AA1-8A5F-F1FCF06403FA}" type="presOf" srcId="{E6A066AA-4359-46BB-ADCD-091449307627}" destId="{14C4E2CC-AC45-47B3-AC3E-519EB8189669}" srcOrd="1" destOrd="0" presId="urn:microsoft.com/office/officeart/2005/8/layout/radial5"/>
    <dgm:cxn modelId="{D2DDB248-00F9-46FB-AFCB-1A5D4C07C92B}" srcId="{45045483-9ABE-440D-A8BD-D85D7FAF9D81}" destId="{D3BCEEE5-717B-441C-B9D3-CADC7480BA37}" srcOrd="0" destOrd="0" parTransId="{CC82E1F0-3F6D-4F77-9377-16DEF2928356}" sibTransId="{0B35A940-3A88-420D-A250-434E628DFD97}"/>
    <dgm:cxn modelId="{D31A62CE-593E-430E-8519-A6E4D8983260}" type="presOf" srcId="{35F3747E-BED3-4F8E-9AF2-65EBD6811026}" destId="{96852BE1-05DD-4180-887B-82E11465FA95}" srcOrd="0" destOrd="0" presId="urn:microsoft.com/office/officeart/2005/8/layout/radial5"/>
    <dgm:cxn modelId="{067D2D03-45C4-4468-A7E9-B45F334D1259}" type="presOf" srcId="{AB2F91FC-60ED-4B09-BDBF-CA9ECD126D69}" destId="{79E7F600-A9FD-4484-B631-8480A4568F70}" srcOrd="0" destOrd="0" presId="urn:microsoft.com/office/officeart/2005/8/layout/radial5"/>
    <dgm:cxn modelId="{92151C69-0218-449D-8750-DC549AEB855E}" type="presOf" srcId="{AB2F91FC-60ED-4B09-BDBF-CA9ECD126D69}" destId="{00F3BF8A-6579-4754-BD29-D438FD7C5725}" srcOrd="1" destOrd="0" presId="urn:microsoft.com/office/officeart/2005/8/layout/radial5"/>
    <dgm:cxn modelId="{8F39382D-FD56-4D5B-8EB9-65F2E933F555}" srcId="{D3BCEEE5-717B-441C-B9D3-CADC7480BA37}" destId="{EFD1E172-74F2-4F44-8517-F0FB7CE59DBC}" srcOrd="1" destOrd="0" parTransId="{AB2F91FC-60ED-4B09-BDBF-CA9ECD126D69}" sibTransId="{26121BCA-D77C-4F4E-8788-4B023652F585}"/>
    <dgm:cxn modelId="{641BD7C4-8E86-43C5-AA24-070CED5CA69E}" type="presOf" srcId="{E6A066AA-4359-46BB-ADCD-091449307627}" destId="{CD50CEB0-3B0C-497D-B4E4-EFC5BD4763B7}" srcOrd="0" destOrd="0" presId="urn:microsoft.com/office/officeart/2005/8/layout/radial5"/>
    <dgm:cxn modelId="{3894C6E4-C8E9-4C9C-83F7-E5761EE722B6}" type="presOf" srcId="{EFD1E172-74F2-4F44-8517-F0FB7CE59DBC}" destId="{10519D52-DCEB-497D-9C2F-D3286F0EE805}" srcOrd="0" destOrd="0" presId="urn:microsoft.com/office/officeart/2005/8/layout/radial5"/>
    <dgm:cxn modelId="{7E55CA4B-5A57-4337-B9E6-CAB445D617DB}" type="presOf" srcId="{D3BCEEE5-717B-441C-B9D3-CADC7480BA37}" destId="{2E51BB58-ECAC-44DA-9CDC-BD703B748E09}" srcOrd="0" destOrd="0" presId="urn:microsoft.com/office/officeart/2005/8/layout/radial5"/>
    <dgm:cxn modelId="{FB6FB81A-B615-4F9B-8007-681BAEB094E3}" srcId="{D3BCEEE5-717B-441C-B9D3-CADC7480BA37}" destId="{35F3747E-BED3-4F8E-9AF2-65EBD6811026}" srcOrd="0" destOrd="0" parTransId="{E6A066AA-4359-46BB-ADCD-091449307627}" sibTransId="{45FC7036-4571-44F5-B90B-764DC0923E35}"/>
    <dgm:cxn modelId="{9A7E3F78-D9A0-4C2C-BA99-5F3243705790}" type="presParOf" srcId="{902830C0-40EC-425A-A46D-5BD6A412186F}" destId="{2E51BB58-ECAC-44DA-9CDC-BD703B748E09}" srcOrd="0" destOrd="0" presId="urn:microsoft.com/office/officeart/2005/8/layout/radial5"/>
    <dgm:cxn modelId="{06C001CA-4399-4C91-8B1E-89CC1E659C35}" type="presParOf" srcId="{902830C0-40EC-425A-A46D-5BD6A412186F}" destId="{CD50CEB0-3B0C-497D-B4E4-EFC5BD4763B7}" srcOrd="1" destOrd="0" presId="urn:microsoft.com/office/officeart/2005/8/layout/radial5"/>
    <dgm:cxn modelId="{6CEC3835-3BA6-498E-B35A-2C96978CFDF4}" type="presParOf" srcId="{CD50CEB0-3B0C-497D-B4E4-EFC5BD4763B7}" destId="{14C4E2CC-AC45-47B3-AC3E-519EB8189669}" srcOrd="0" destOrd="0" presId="urn:microsoft.com/office/officeart/2005/8/layout/radial5"/>
    <dgm:cxn modelId="{6658B242-D6FC-4A58-8667-20537D040CF7}" type="presParOf" srcId="{902830C0-40EC-425A-A46D-5BD6A412186F}" destId="{96852BE1-05DD-4180-887B-82E11465FA95}" srcOrd="2" destOrd="0" presId="urn:microsoft.com/office/officeart/2005/8/layout/radial5"/>
    <dgm:cxn modelId="{0AEC5824-B6B0-4002-B167-A9612240A475}" type="presParOf" srcId="{902830C0-40EC-425A-A46D-5BD6A412186F}" destId="{79E7F600-A9FD-4484-B631-8480A4568F70}" srcOrd="3" destOrd="0" presId="urn:microsoft.com/office/officeart/2005/8/layout/radial5"/>
    <dgm:cxn modelId="{0380DC94-8E3E-46B0-9FBA-63BE027CA723}" type="presParOf" srcId="{79E7F600-A9FD-4484-B631-8480A4568F70}" destId="{00F3BF8A-6579-4754-BD29-D438FD7C5725}" srcOrd="0" destOrd="0" presId="urn:microsoft.com/office/officeart/2005/8/layout/radial5"/>
    <dgm:cxn modelId="{19F137B5-1539-4C93-93D2-1A03BA798887}" type="presParOf" srcId="{902830C0-40EC-425A-A46D-5BD6A412186F}" destId="{10519D52-DCEB-497D-9C2F-D3286F0EE805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FD90DF-B287-4477-986F-7726C38A0E58}">
      <dsp:nvSpPr>
        <dsp:cNvPr id="0" name=""/>
        <dsp:cNvSpPr/>
      </dsp:nvSpPr>
      <dsp:spPr>
        <a:xfrm rot="10800000">
          <a:off x="3036945" y="288026"/>
          <a:ext cx="4451886" cy="817475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24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- Концепцией гражданско-патриотического воспитания граждан РФ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036945" y="288026"/>
        <a:ext cx="4451886" cy="817475"/>
      </dsp:txXfrm>
    </dsp:sp>
    <dsp:sp modelId="{006B6BB8-67EF-44C5-8DEE-3DF1BD6E48D2}">
      <dsp:nvSpPr>
        <dsp:cNvPr id="0" name=""/>
        <dsp:cNvSpPr/>
      </dsp:nvSpPr>
      <dsp:spPr>
        <a:xfrm>
          <a:off x="1008118" y="144014"/>
          <a:ext cx="1965364" cy="12115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FF049-DBF5-405D-8046-B6C72BA87A6B}">
      <dsp:nvSpPr>
        <dsp:cNvPr id="0" name=""/>
        <dsp:cNvSpPr/>
      </dsp:nvSpPr>
      <dsp:spPr>
        <a:xfrm rot="10800000">
          <a:off x="2837443" y="1296140"/>
          <a:ext cx="4651388" cy="1211505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24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- областной государственной программой «Молодежная политика и гражданско-патриотическое воспитание граждан в Смоленской области» (постановление Администрации Смоленской области от 29 июня 2016 года № 364)  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837443" y="1296140"/>
        <a:ext cx="4651388" cy="1211505"/>
      </dsp:txXfrm>
    </dsp:sp>
    <dsp:sp modelId="{390BD2F5-0DA7-4724-9503-00468B189CDD}">
      <dsp:nvSpPr>
        <dsp:cNvPr id="0" name=""/>
        <dsp:cNvSpPr/>
      </dsp:nvSpPr>
      <dsp:spPr>
        <a:xfrm>
          <a:off x="1224131" y="1368152"/>
          <a:ext cx="1584176" cy="12115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E902C-4C85-466F-B241-ACDF52783FC1}">
      <dsp:nvSpPr>
        <dsp:cNvPr id="0" name=""/>
        <dsp:cNvSpPr/>
      </dsp:nvSpPr>
      <dsp:spPr>
        <a:xfrm rot="10800000">
          <a:off x="2837493" y="2808314"/>
          <a:ext cx="4651338" cy="1817693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24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- муниципальными программами: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«Гражданско-патриотическое воспитание детей, подростков и молодежи в </a:t>
          </a: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Ярцевском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районе Смоленской области»,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«Развитие образования и молодежной политики в </a:t>
          </a: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Ярцевском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районе Смоленской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области», </a:t>
          </a:r>
          <a:endParaRPr lang="ru-RU" sz="1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«Развитие добровольчества (</a:t>
          </a: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волонтерства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) в </a:t>
          </a: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Ярцевском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районе Смоленской области»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837493" y="2808314"/>
        <a:ext cx="4651338" cy="1817693"/>
      </dsp:txXfrm>
    </dsp:sp>
    <dsp:sp modelId="{C2E96412-0588-4642-A396-DD3F80A69459}">
      <dsp:nvSpPr>
        <dsp:cNvPr id="0" name=""/>
        <dsp:cNvSpPr/>
      </dsp:nvSpPr>
      <dsp:spPr>
        <a:xfrm>
          <a:off x="1008114" y="3096349"/>
          <a:ext cx="1834788" cy="12367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51BB58-ECAC-44DA-9CDC-BD703B748E09}">
      <dsp:nvSpPr>
        <dsp:cNvPr id="0" name=""/>
        <dsp:cNvSpPr/>
      </dsp:nvSpPr>
      <dsp:spPr>
        <a:xfrm>
          <a:off x="3099777" y="1837179"/>
          <a:ext cx="1333268" cy="1115015"/>
        </a:xfrm>
        <a:prstGeom prst="ellipse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Публикации, выступления Е.С. </a:t>
          </a:r>
          <a:r>
            <a:rPr lang="ru-RU" sz="1000" b="1" kern="1200" dirty="0" err="1" smtClean="0">
              <a:latin typeface="Times New Roman" pitchFamily="18" charset="0"/>
              <a:cs typeface="Times New Roman" pitchFamily="18" charset="0"/>
            </a:rPr>
            <a:t>Голубевой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9777" y="1837179"/>
        <a:ext cx="1333268" cy="1115015"/>
      </dsp:txXfrm>
    </dsp:sp>
    <dsp:sp modelId="{CD50CEB0-3B0C-497D-B4E4-EFC5BD4763B7}">
      <dsp:nvSpPr>
        <dsp:cNvPr id="0" name=""/>
        <dsp:cNvSpPr/>
      </dsp:nvSpPr>
      <dsp:spPr>
        <a:xfrm rot="15868264">
          <a:off x="3607044" y="1567183"/>
          <a:ext cx="179502" cy="216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5868264">
        <a:off x="3607044" y="1567183"/>
        <a:ext cx="179502" cy="216631"/>
      </dsp:txXfrm>
    </dsp:sp>
    <dsp:sp modelId="{96852BE1-05DD-4180-887B-82E11465FA95}">
      <dsp:nvSpPr>
        <dsp:cNvPr id="0" name=""/>
        <dsp:cNvSpPr/>
      </dsp:nvSpPr>
      <dsp:spPr>
        <a:xfrm>
          <a:off x="2272801" y="109001"/>
          <a:ext cx="2679633" cy="1393769"/>
        </a:xfrm>
        <a:prstGeom prst="ellipse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0" kern="1200" dirty="0" smtClean="0">
              <a:latin typeface="Times New Roman" pitchFamily="18" charset="0"/>
              <a:cs typeface="Times New Roman" pitchFamily="18" charset="0"/>
            </a:rPr>
            <a:t>Международная научно-практическая конференция по теме: «Психолого-педагогическое изучение воспитанности обучающегося и качества воспитательной среды в контексте  </a:t>
          </a:r>
          <a:r>
            <a:rPr lang="ru-RU" sz="700" b="1" i="0" kern="1200" dirty="0" err="1" smtClean="0">
              <a:latin typeface="Times New Roman" pitchFamily="18" charset="0"/>
              <a:cs typeface="Times New Roman" pitchFamily="18" charset="0"/>
            </a:rPr>
            <a:t>компетентностного</a:t>
          </a:r>
          <a:r>
            <a:rPr lang="ru-RU" sz="700" b="1" i="0" kern="1200" dirty="0" smtClean="0">
              <a:latin typeface="Times New Roman" pitchFamily="18" charset="0"/>
              <a:cs typeface="Times New Roman" pitchFamily="18" charset="0"/>
            </a:rPr>
            <a:t> подхода»,</a:t>
          </a:r>
          <a:br>
            <a:rPr lang="ru-RU" sz="700" b="1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700" b="1" i="0" kern="1200" dirty="0" smtClean="0">
              <a:latin typeface="Times New Roman" pitchFamily="18" charset="0"/>
              <a:cs typeface="Times New Roman" pitchFamily="18" charset="0"/>
            </a:rPr>
            <a:t>2014 г.</a:t>
          </a:r>
          <a:endParaRPr lang="ru-RU" sz="7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72801" y="109001"/>
        <a:ext cx="2679633" cy="1393769"/>
      </dsp:txXfrm>
    </dsp:sp>
    <dsp:sp modelId="{79E7F600-A9FD-4484-B631-8480A4568F70}">
      <dsp:nvSpPr>
        <dsp:cNvPr id="0" name=""/>
        <dsp:cNvSpPr/>
      </dsp:nvSpPr>
      <dsp:spPr>
        <a:xfrm rot="4934572">
          <a:off x="3775109" y="3001076"/>
          <a:ext cx="177321" cy="216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4934572">
        <a:off x="3775109" y="3001076"/>
        <a:ext cx="177321" cy="216631"/>
      </dsp:txXfrm>
    </dsp:sp>
    <dsp:sp modelId="{10519D52-DCEB-497D-9C2F-D3286F0EE805}">
      <dsp:nvSpPr>
        <dsp:cNvPr id="0" name=""/>
        <dsp:cNvSpPr/>
      </dsp:nvSpPr>
      <dsp:spPr>
        <a:xfrm>
          <a:off x="2920878" y="3277344"/>
          <a:ext cx="2121400" cy="1393769"/>
        </a:xfrm>
        <a:prstGeom prst="ellipse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>
              <a:latin typeface="Times New Roman" pitchFamily="18" charset="0"/>
              <a:cs typeface="Times New Roman" pitchFamily="18" charset="0"/>
            </a:rPr>
            <a:t>Научно-практическая конференция «</a:t>
          </a:r>
          <a:r>
            <a:rPr lang="ru-RU" sz="900" b="1" i="0" kern="1200" dirty="0" smtClean="0">
              <a:latin typeface="Times New Roman" pitchFamily="18" charset="0"/>
              <a:cs typeface="Times New Roman" pitchFamily="18" charset="0"/>
            </a:rPr>
            <a:t>Традиции и инновации в формировании патриотизма</a:t>
          </a:r>
          <a:br>
            <a:rPr lang="ru-RU" sz="900" b="1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900" b="1" i="0" kern="1200" dirty="0" smtClean="0">
              <a:latin typeface="Times New Roman" pitchFamily="18" charset="0"/>
              <a:cs typeface="Times New Roman" pitchFamily="18" charset="0"/>
            </a:rPr>
            <a:t>и гражданственности среди российской молодежи», </a:t>
          </a:r>
          <a:br>
            <a:rPr lang="ru-RU" sz="900" b="1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900" b="1" i="0" kern="1200" dirty="0" smtClean="0">
              <a:latin typeface="Times New Roman" pitchFamily="18" charset="0"/>
              <a:cs typeface="Times New Roman" pitchFamily="18" charset="0"/>
            </a:rPr>
            <a:t>2020 г.</a:t>
          </a:r>
          <a:br>
            <a:rPr lang="ru-RU" sz="900" b="1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1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br>
            <a:rPr lang="ru-RU" sz="1100" b="1" i="0" kern="1200" dirty="0" smtClean="0">
              <a:latin typeface="Times New Roman" pitchFamily="18" charset="0"/>
              <a:cs typeface="Times New Roman" pitchFamily="18" charset="0"/>
            </a:rPr>
          </a:b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0878" y="3277344"/>
        <a:ext cx="2121400" cy="1393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65D38-53BD-4DD5-80A7-AE4A3CCA6869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FDAF0-A61B-412F-8AE8-3CD506755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91483-34A0-4B47-B6AE-4316D056EF7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605AA-EDB9-4438-85D4-4F3AF617D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91483-34A0-4B47-B6AE-4316D056EF7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605AA-EDB9-4438-85D4-4F3AF617D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91483-34A0-4B47-B6AE-4316D056EF7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605AA-EDB9-4438-85D4-4F3AF617D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91483-34A0-4B47-B6AE-4316D056EF7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605AA-EDB9-4438-85D4-4F3AF617D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91483-34A0-4B47-B6AE-4316D056EF7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605AA-EDB9-4438-85D4-4F3AF617D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91483-34A0-4B47-B6AE-4316D056EF7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605AA-EDB9-4438-85D4-4F3AF617D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91483-34A0-4B47-B6AE-4316D056EF7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605AA-EDB9-4438-85D4-4F3AF617D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91483-34A0-4B47-B6AE-4316D056EF7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605AA-EDB9-4438-85D4-4F3AF617D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91483-34A0-4B47-B6AE-4316D056EF7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605AA-EDB9-4438-85D4-4F3AF617D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91483-34A0-4B47-B6AE-4316D056EF7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605AA-EDB9-4438-85D4-4F3AF617D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91483-34A0-4B47-B6AE-4316D056EF7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605AA-EDB9-4438-85D4-4F3AF617D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491483-34A0-4B47-B6AE-4316D056EF7D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D605AA-EDB9-4438-85D4-4F3AF617D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2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2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04664"/>
            <a:ext cx="547260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</a:t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«Ярцевский район» Смоленской области</a:t>
            </a:r>
            <a:r>
              <a:rPr lang="ru-RU" sz="2400" b="1" dirty="0" smtClean="0">
                <a:solidFill>
                  <a:srgbClr val="FF00FF"/>
                </a:solidFill>
              </a:rPr>
              <a:t> </a:t>
            </a:r>
            <a:endParaRPr lang="ru-RU" sz="2400" b="1" dirty="0">
              <a:solidFill>
                <a:srgbClr val="FF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7704856" cy="374441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endParaRPr lang="ru-RU" sz="1700" b="1" i="1" dirty="0" smtClean="0">
              <a:solidFill>
                <a:srgbClr val="CC00FF"/>
              </a:solidFill>
            </a:endParaRPr>
          </a:p>
          <a:p>
            <a:pPr algn="ctr"/>
            <a:r>
              <a:rPr lang="ru-RU" sz="5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 проект</a:t>
            </a:r>
          </a:p>
          <a:p>
            <a:pPr algn="ctr"/>
            <a:r>
              <a:rPr lang="ru-RU" sz="5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муниципальной системы гражданско-патриотического воспитания молодежи»</a:t>
            </a:r>
          </a:p>
          <a:p>
            <a:pPr algn="just"/>
            <a:endParaRPr lang="ru-RU" sz="72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72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7200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ru-RU" sz="7200" dirty="0">
              <a:solidFill>
                <a:srgbClr val="FFD03B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User\Рабочий стол\для буклета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080120" cy="981926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5757"/>
            <a:ext cx="2376264" cy="175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-ECD0~1\AppData\Local\Temp\Rar$DIa0.473\IMG_2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84984"/>
            <a:ext cx="2520280" cy="183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yarcevo.admin-smolensk.ru/files/1116/yarcevskaya-molodezh-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356992"/>
            <a:ext cx="237626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635896" y="5445224"/>
            <a:ext cx="5256584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Голубева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Елена Семеновна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главный специалист комитета по образованию и молодежной политике Администрации муниципального образования «Ярцевский район» Смоленской области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GERB_SM(1).T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7624" y="260648"/>
            <a:ext cx="864096" cy="936104"/>
          </a:xfrm>
          <a:prstGeom prst="rect">
            <a:avLst/>
          </a:prstGeom>
          <a:ln w="38100" cap="sq">
            <a:solidFill>
              <a:srgbClr val="910D0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16632"/>
            <a:ext cx="7848872" cy="64087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 smtClean="0"/>
              <a:t> 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воспитания у подрастающего поколения социальной ответственности и инициативности, привлечения молодежи к решению социальных проблем Ярцевского района ежегодно проводится </a:t>
            </a:r>
            <a:r>
              <a:rPr lang="ru-RU" sz="2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районный конкурс молодежных социальных проектов «Мы это делаем сами»</a:t>
            </a:r>
            <a:r>
              <a:rPr lang="ru-RU" sz="2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Лучшие проекты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том числе в сфере гражданско-патриотического воспитания молодежи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получили финансовую поддержку из бюджета муниципального образования «Ярцевский район» Смоленской области на их практическую реализацию:</a:t>
            </a: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проект по расширению площадей музея МБОУ СШ № 2,</a:t>
            </a: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проект МБОУ СШ № 4 «Памяти верные сыны» по благоустройству территории памятника «1812 года»,</a:t>
            </a: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проект МБОУ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Зайцевской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«Памятник сельскохозяйственным орудиям: плугу и жерновам»,</a:t>
            </a: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проект МБОУ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Михейковской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сш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«Поэтическое наследие родного села».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социальный проект МБОУ СШ № 7 «По следам бессмертного полка» в 2016 году вышел за пределы района и был представлен в п. Монастырщина и в г. Духовщина, а проект этой же школы «Автобус  Великой Победы», реализованный к 70-ой годовщине Победы, был представлен на областном методическом семинаре для руководителей детских и молодежных общественных объединений Смоленской области.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900" b="1" i="1" dirty="0" smtClean="0">
              <a:solidFill>
                <a:srgbClr val="7030A0"/>
              </a:solidFill>
            </a:endParaRPr>
          </a:p>
          <a:p>
            <a:r>
              <a:rPr lang="ru-RU" sz="1900" b="1" dirty="0" smtClean="0">
                <a:solidFill>
                  <a:srgbClr val="7030A0"/>
                </a:solidFill>
              </a:rPr>
              <a:t> </a:t>
            </a:r>
            <a:endParaRPr lang="ru-RU" sz="1900" dirty="0" smtClean="0">
              <a:solidFill>
                <a:srgbClr val="7030A0"/>
              </a:solidFill>
            </a:endParaRPr>
          </a:p>
          <a:p>
            <a:pPr algn="just">
              <a:buFontTx/>
              <a:buChar char="-"/>
            </a:pPr>
            <a:endParaRPr lang="ru-RU" sz="1800" b="1" i="1" dirty="0" smtClean="0">
              <a:solidFill>
                <a:srgbClr val="0000FF"/>
              </a:solidFill>
            </a:endParaRPr>
          </a:p>
          <a:p>
            <a:pPr algn="just"/>
            <a:endParaRPr lang="ru-RU" i="1" dirty="0">
              <a:solidFill>
                <a:srgbClr val="FFD03B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C:\Users\Ирина-опека\Desktop\Соц. проект Зайц. о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516306"/>
            <a:ext cx="2160240" cy="134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DCIM\101PHOTO\SAM_0330.JPG"/>
          <p:cNvPicPr>
            <a:picLocks noChangeAspect="1" noChangeArrowheads="1"/>
          </p:cNvPicPr>
          <p:nvPr/>
        </p:nvPicPr>
        <p:blipFill>
          <a:blip r:embed="rId3" cstate="print">
            <a:lum bright="20000" contrast="34000"/>
          </a:blip>
          <a:srcRect l="4687" t="11458" r="3125" b="6250"/>
          <a:stretch>
            <a:fillRect/>
          </a:stretch>
        </p:blipFill>
        <p:spPr bwMode="auto">
          <a:xfrm rot="5400000">
            <a:off x="7491362" y="5600898"/>
            <a:ext cx="1434084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563055"/>
            <a:ext cx="1964744" cy="129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507850"/>
            <a:ext cx="1800200" cy="13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User\Рабочий стол\для буклета\гер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864096" cy="785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52721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CC00FF"/>
                </a:solidFill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 году проведены свыше 300 мероприятий гражданско-патриотической направленности, в том числе: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7669516" cy="5040560"/>
          </a:xfrm>
        </p:spPr>
        <p:txBody>
          <a:bodyPr>
            <a:normAutofit/>
          </a:bodyPr>
          <a:lstStyle/>
          <a:p>
            <a:endParaRPr lang="ru-RU" sz="1500" b="1" i="1" dirty="0" smtClean="0">
              <a:solidFill>
                <a:srgbClr val="CC00FF"/>
              </a:solidFill>
            </a:endParaRPr>
          </a:p>
          <a:p>
            <a:endParaRPr lang="ru-RU" sz="1500" b="1" i="1" dirty="0" smtClean="0">
              <a:solidFill>
                <a:srgbClr val="CC00FF"/>
              </a:solidFill>
            </a:endParaRPr>
          </a:p>
          <a:p>
            <a:endParaRPr lang="ru-RU" sz="1500" b="1" i="1" dirty="0" smtClean="0">
              <a:solidFill>
                <a:srgbClr val="CC00FF"/>
              </a:solidFill>
            </a:endParaRPr>
          </a:p>
          <a:p>
            <a:endParaRPr lang="ru-RU" sz="15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sz="900" b="1" i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sz="9600" b="1" i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6400" b="1" i="1" dirty="0" smtClean="0">
                <a:solidFill>
                  <a:srgbClr val="CC00FF"/>
                </a:solidFill>
                <a:latin typeface="Arial Black" pitchFamily="34" charset="0"/>
              </a:rPr>
              <a:t> </a:t>
            </a:r>
            <a:endParaRPr lang="ru-RU" sz="5600" i="1" dirty="0">
              <a:solidFill>
                <a:srgbClr val="FFD03B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4149080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i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03648" y="980728"/>
          <a:ext cx="7488832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40"/>
                <a:gridCol w="5328592"/>
              </a:tblGrid>
              <a:tr h="1872208">
                <a:tc>
                  <a:txBody>
                    <a:bodyPr/>
                    <a:lstStyle/>
                    <a:p>
                      <a:pPr lvl="0"/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- 105 патриотических акций;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- 45 военно-спортивных игр;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-160 иных мероприятий, 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которых приняли участие свыше 5 тыс. подростков и молодежи.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Среди массовых районных мероприятий:</a:t>
                      </a:r>
                    </a:p>
                    <a:p>
                      <a:pPr lvl="0" algn="just"/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районная спартакиада допризывной молодежи;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«Вахта Памяти 2020»;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гражданско-патриотические акции «Бессмертный полк», «Диктант Победы»;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районная военно-спортивная игра «Зарница»;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все образовательные организации приняли участие во всероссийской акции «Памяти Героев», создав 18 видеороликов о Героях – 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ярцевчанах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Советского Союза и социалистического труда.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87624" y="299695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Особое внимание было уделено Великой дате – Году Памяти и славы и 75-летию Победы в Великой Отечественной войне, что позволило повысить эффективность проводимой патриотической работы, вовлечь в мероприятия максимальное количество подростков и молодежи</a:t>
            </a:r>
            <a:r>
              <a:rPr lang="ru-RU" sz="1400" b="1" i="1" dirty="0" smtClean="0">
                <a:solidFill>
                  <a:srgbClr val="7030A0"/>
                </a:solidFill>
              </a:rPr>
              <a:t>.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  <p:pic>
        <p:nvPicPr>
          <p:cNvPr id="11" name="Рисунок 10" descr="http://yarcevo.admin-smolensk.ru/files/1059/maksimka-2019-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301208"/>
            <a:ext cx="1800200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Голубева 13-14\ФОТО\Допризывная подготовка фото\DSC00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301208"/>
            <a:ext cx="1656184" cy="133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-ECD0~1\AppData\Local\Temp\Rar$DIa0.819\105_4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229200"/>
            <a:ext cx="1821995" cy="139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User\Рабочий стол\для буклета\гер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864096" cy="785541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87624" y="3933056"/>
          <a:ext cx="7776864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детей, подростков и молодежи, охваченных </a:t>
                      </a:r>
                    </a:p>
                    <a:p>
                      <a:pPr algn="ctr"/>
                      <a:r>
                        <a:rPr lang="ru-RU" sz="1800" b="1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гражданско-патриотическими мероприятиями</a:t>
                      </a:r>
                      <a:endParaRPr lang="ru-RU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5301208"/>
            <a:ext cx="189105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517232"/>
            <a:ext cx="2000222" cy="112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учший-волонтерский-шта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3411621" cy="4824536"/>
          </a:xfrm>
        </p:spPr>
      </p:pic>
      <p:pic>
        <p:nvPicPr>
          <p:cNvPr id="3074" name="Picture 2" descr="C:\Users\Lisovskaya_LM\Desktop\2021\ОБОБЩЕНИЕ ОПЫТА МО СО\Голубева НПА, результаты фото\Обл.смотр-конкурс-по-ГП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04864"/>
            <a:ext cx="3528392" cy="5040560"/>
          </a:xfrm>
          <a:prstGeom prst="rect">
            <a:avLst/>
          </a:prstGeom>
          <a:noFill/>
        </p:spPr>
      </p:pic>
      <p:pic>
        <p:nvPicPr>
          <p:cNvPr id="3075" name="Picture 3" descr="C:\Users\Lisovskaya_LM\Desktop\2021\ОБОБЩЕНИЕ ОПЫТА МО СО\Голубева НПА, результаты фото\Ярц.-юнармейцы-признаны-лучши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92696"/>
            <a:ext cx="3818980" cy="54006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480720" cy="490066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Победы в областных конкурсах, результаты рейтингов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032" cy="56207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Распространение опыта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isovskaya_LM\AppData\Local\Temp\HZ$D.871.2629\HZ$D.871.2630\9fa7ca0bdaa2161293e4face6614e75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3816424" cy="5396986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Вертикальный свиток 7"/>
          <p:cNvSpPr/>
          <p:nvPr/>
        </p:nvSpPr>
        <p:spPr>
          <a:xfrm>
            <a:off x="6156176" y="1628800"/>
            <a:ext cx="2880320" cy="4032448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АВТОНОМНАЯ НЕКОММЕРЧЕСКАЯ ОРГАНИЗАЦИЯ ДОПОЛНИТЕЛЬНОГО ПРОФЕССИОНАЛЬНОГО ОБРАЗОВАНИЯ «СИБИРСКИЙ ИНСТИТУТ ПРАКТИЧЕСКОЙ ПСИХОЛОГИИ, ПЕДАГОГИКИ И СОЦИАЛЬНОЙ РАБОТЫ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ТРАДИЦИИ И ИННОВАЦИИ В ФОРМИРОВАНИИ ПАТРИОТИЗМА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И ГРАЖДАНСТВЕННОСТИ СРЕДИ РОССИЙСКОЙ МОЛОДЕЖИ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НАУЧНО-ПРАКТИЧЕСКОЙ КОНФЕРЕНЦИИ</a:t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(24 декабря 2020 г.)</a:t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2" descr="C:\Documents and Settings\User\Рабочий стол\для буклета\герб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16632"/>
            <a:ext cx="864096" cy="785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7324748" cy="451655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i="1" dirty="0" smtClean="0">
                <a:solidFill>
                  <a:srgbClr val="FF00FF"/>
                </a:solidFill>
              </a:rPr>
              <a:t>                              </a:t>
            </a:r>
            <a:endParaRPr lang="ru-RU" sz="6400" u="sng" dirty="0" smtClean="0">
              <a:solidFill>
                <a:srgbClr val="7030A0"/>
              </a:solidFill>
            </a:endParaRPr>
          </a:p>
          <a:p>
            <a:pPr algn="just"/>
            <a:r>
              <a:rPr lang="ru-RU" sz="6400" b="1" i="1" dirty="0" smtClean="0">
                <a:solidFill>
                  <a:schemeClr val="accent6">
                    <a:lumMod val="50000"/>
                  </a:schemeClr>
                </a:solidFill>
              </a:rPr>
              <a:t>Информация, фото о ходе реализации мероприятий проекта  в сети Интернет представлены:</a:t>
            </a:r>
          </a:p>
          <a:p>
            <a:pPr algn="just"/>
            <a:r>
              <a:rPr lang="ru-RU" sz="6400" b="1" i="1" dirty="0" smtClean="0">
                <a:solidFill>
                  <a:schemeClr val="accent6">
                    <a:lumMod val="50000"/>
                  </a:schemeClr>
                </a:solidFill>
              </a:rPr>
              <a:t>официальном сайте Администрации муниципального образования «Ярцевский район» Смоленской области: </a:t>
            </a:r>
            <a:r>
              <a:rPr lang="en-US" sz="6400" b="1" i="1" u="sng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ru-RU" sz="6400" b="1" i="1" u="sng" dirty="0" smtClean="0">
                <a:solidFill>
                  <a:schemeClr val="accent1">
                    <a:lumMod val="75000"/>
                  </a:schemeClr>
                </a:solidFill>
              </a:rPr>
              <a:t>://</a:t>
            </a:r>
            <a:r>
              <a:rPr lang="en-US" sz="64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yarcevo</a:t>
            </a:r>
            <a:r>
              <a:rPr lang="ru-RU" sz="6400" b="1" i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6400" b="1" i="1" u="sng" dirty="0" smtClean="0">
                <a:solidFill>
                  <a:schemeClr val="accent1">
                    <a:lumMod val="75000"/>
                  </a:schemeClr>
                </a:solidFill>
              </a:rPr>
              <a:t>admin</a:t>
            </a:r>
            <a:r>
              <a:rPr lang="ru-RU" sz="6400" b="1" i="1" u="sng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64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smolensk</a:t>
            </a:r>
            <a:r>
              <a:rPr lang="ru-RU" sz="6400" b="1" i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6400" b="1" i="1" u="sng" dirty="0" err="1" smtClean="0">
                <a:solidFill>
                  <a:schemeClr val="accent1">
                    <a:lumMod val="75000"/>
                  </a:schemeClr>
                </a:solidFill>
              </a:rPr>
              <a:t>ru</a:t>
            </a:r>
            <a:endParaRPr lang="ru-RU" sz="64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6400" b="1" i="1" dirty="0" smtClean="0">
                <a:solidFill>
                  <a:schemeClr val="accent6">
                    <a:lumMod val="50000"/>
                  </a:schemeClr>
                </a:solidFill>
              </a:rPr>
              <a:t>в печатных СМИ, на телерадиокомпании «Пионер ТВ».</a:t>
            </a:r>
          </a:p>
          <a:p>
            <a:pPr algn="just"/>
            <a:r>
              <a:rPr lang="ru-RU" sz="6400" b="1" i="1" dirty="0" smtClean="0">
                <a:solidFill>
                  <a:schemeClr val="accent6">
                    <a:lumMod val="50000"/>
                  </a:schemeClr>
                </a:solidFill>
              </a:rPr>
              <a:t>Наш почтовый адрес:</a:t>
            </a:r>
          </a:p>
          <a:p>
            <a:pPr algn="just"/>
            <a:r>
              <a:rPr lang="ru-RU" sz="6400" b="1" i="1" dirty="0" smtClean="0">
                <a:solidFill>
                  <a:schemeClr val="accent6">
                    <a:lumMod val="50000"/>
                  </a:schemeClr>
                </a:solidFill>
              </a:rPr>
              <a:t>215800 Смоленская обл., г. Ярцево, ул. Гагарина, д. 9,</a:t>
            </a:r>
          </a:p>
          <a:p>
            <a:pPr algn="just"/>
            <a:r>
              <a:rPr lang="ru-RU" sz="6400" b="1" i="1" dirty="0" smtClean="0">
                <a:solidFill>
                  <a:schemeClr val="accent6">
                    <a:lumMod val="50000"/>
                  </a:schemeClr>
                </a:solidFill>
              </a:rPr>
              <a:t>Адреса электронной почты: Администрация </a:t>
            </a:r>
            <a:r>
              <a:rPr lang="ru-RU" sz="6400" b="1" i="1" dirty="0" err="1" smtClean="0">
                <a:solidFill>
                  <a:schemeClr val="accent6">
                    <a:lumMod val="50000"/>
                  </a:schemeClr>
                </a:solidFill>
              </a:rPr>
              <a:t>Ярцевского</a:t>
            </a:r>
            <a:r>
              <a:rPr lang="ru-RU" sz="6400" b="1" i="1" dirty="0" smtClean="0">
                <a:solidFill>
                  <a:schemeClr val="accent6">
                    <a:lumMod val="50000"/>
                  </a:schemeClr>
                </a:solidFill>
              </a:rPr>
              <a:t> района </a:t>
            </a:r>
            <a:r>
              <a:rPr lang="ru-RU" sz="6400" b="1" i="1" dirty="0" smtClean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6400" b="1" i="1" dirty="0" smtClean="0">
                <a:solidFill>
                  <a:schemeClr val="accent1">
                    <a:lumMod val="75000"/>
                  </a:schemeClr>
                </a:solidFill>
              </a:rPr>
              <a:t>yarcevoadmin@mail.ru&gt;</a:t>
            </a:r>
            <a:endParaRPr lang="ru-RU" sz="6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6400" b="1" i="1" dirty="0" smtClean="0">
                <a:solidFill>
                  <a:schemeClr val="accent6">
                    <a:lumMod val="50000"/>
                  </a:schemeClr>
                </a:solidFill>
              </a:rPr>
              <a:t>Комитет по образованию и молодежной политике </a:t>
            </a:r>
            <a:r>
              <a:rPr lang="en-US" sz="6400" b="1" i="1" dirty="0" err="1" smtClean="0">
                <a:solidFill>
                  <a:schemeClr val="accent6">
                    <a:lumMod val="50000"/>
                  </a:schemeClr>
                </a:solidFill>
              </a:rPr>
              <a:t>ppoi</a:t>
            </a:r>
            <a:r>
              <a:rPr lang="en-US" sz="6400" b="1" i="1" dirty="0" smtClean="0">
                <a:solidFill>
                  <a:schemeClr val="accent6">
                    <a:lumMod val="50000"/>
                  </a:schemeClr>
                </a:solidFill>
              </a:rPr>
              <a:t>-@ mail.ru</a:t>
            </a:r>
            <a:endParaRPr lang="ru-RU" sz="6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00" dirty="0" err="1" smtClean="0">
                <a:solidFill>
                  <a:schemeClr val="accent6">
                    <a:lumMod val="50000"/>
                  </a:schemeClr>
                </a:solidFill>
              </a:rPr>
              <a:t>ppoi</a:t>
            </a:r>
            <a:r>
              <a:rPr lang="en-US" sz="100" dirty="0" smtClean="0">
                <a:solidFill>
                  <a:schemeClr val="accent6">
                    <a:lumMod val="50000"/>
                  </a:schemeClr>
                </a:solidFill>
              </a:rPr>
              <a:t>-@</a:t>
            </a:r>
            <a:r>
              <a:rPr lang="en-US" sz="100" dirty="0" err="1" smtClean="0">
                <a:solidFill>
                  <a:schemeClr val="accent6">
                    <a:lumMod val="50000"/>
                  </a:schemeClr>
                </a:solidFill>
              </a:rPr>
              <a:t>mail.ru</a:t>
            </a:r>
            <a:r>
              <a:rPr lang="en-US" sz="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00" dirty="0" err="1" smtClean="0">
                <a:solidFill>
                  <a:schemeClr val="accent6">
                    <a:lumMod val="50000"/>
                  </a:schemeClr>
                </a:solidFill>
              </a:rPr>
              <a:t>ppoi</a:t>
            </a:r>
            <a:r>
              <a:rPr lang="en-US" sz="5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ru-RU" sz="19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8000" b="1" i="1" u="sng" dirty="0" smtClean="0">
                <a:solidFill>
                  <a:schemeClr val="accent1">
                    <a:lumMod val="75000"/>
                  </a:schemeClr>
                </a:solidFill>
              </a:rPr>
              <a:t>Будем рады сотрудничеству! </a:t>
            </a:r>
          </a:p>
          <a:p>
            <a:pPr algn="just"/>
            <a:endParaRPr lang="ru-RU" sz="1800" b="1" i="1" dirty="0" smtClean="0">
              <a:solidFill>
                <a:srgbClr val="0000FF"/>
              </a:solidFill>
            </a:endParaRPr>
          </a:p>
          <a:p>
            <a:pPr algn="just"/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://yarcevo.admin-smolensk.ru/files/1048/dobrovolcy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25144"/>
            <a:ext cx="33843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User\Рабочий стол\для буклета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864096" cy="785541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547664" y="359898"/>
            <a:ext cx="7291536" cy="548822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 ИНФОРМАЦИОННЫЕ  РЕСУРСЫ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052736"/>
            <a:ext cx="7344816" cy="487659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</a:rPr>
              <a:t>Цель проекта </a:t>
            </a:r>
          </a:p>
          <a:p>
            <a:pPr algn="just"/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</a:rPr>
              <a:t>Создание условий для развития и совершенствования системы гражданско-патриотического воспитания подростков и молодежи на уровне Комитета по образованию и молодежной политике Администрации муниципального образования «Ярцевский район» Смоленской области, муниципальных образовательных организаций и МБУ «Ярцевский молодежный центр».</a:t>
            </a:r>
          </a:p>
          <a:p>
            <a:r>
              <a:rPr lang="ru-RU" sz="8000" b="1" i="1" dirty="0" smtClean="0">
                <a:solidFill>
                  <a:srgbClr val="CC00FF"/>
                </a:solidFill>
              </a:rPr>
              <a:t>                      </a:t>
            </a:r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</a:rPr>
              <a:t>Практическая значимость проекта</a:t>
            </a:r>
          </a:p>
          <a:p>
            <a:pPr algn="just"/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</a:rPr>
              <a:t>состоит в выявлении особенностей формирования системы гражданско-патриотического воспитания молодежи Ярцевского района. Полученные результаты исследования дают возможность прогнозировать эффективность управленческих решений, разрабатываемых Администрацией муниципального образования «Ярцевский район» Смоленской области.</a:t>
            </a:r>
          </a:p>
          <a:p>
            <a:pPr algn="just"/>
            <a:endParaRPr lang="ru-RU" sz="7200" b="1" i="1" dirty="0" smtClean="0">
              <a:solidFill>
                <a:srgbClr val="7030A0"/>
              </a:solidFill>
            </a:endParaRPr>
          </a:p>
          <a:p>
            <a:r>
              <a:rPr lang="ru-RU" sz="72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7200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ru-RU" sz="7200" dirty="0">
              <a:solidFill>
                <a:srgbClr val="FFD03B"/>
              </a:solidFill>
              <a:latin typeface="Arial Black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61682"/>
            <a:ext cx="827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437112"/>
            <a:ext cx="302433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93096"/>
            <a:ext cx="2699792" cy="185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User\Рабочий стол\для буклет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64096" cy="78554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403648" y="359898"/>
            <a:ext cx="7435552" cy="476814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«Каково сегодняшнее общество – такова и молодежь, </a:t>
            </a:r>
            <a:br>
              <a:rPr lang="ru-RU" sz="16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                какова сегодняшняя молодежь – таково и завтрашнее общество»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9624" y="4581128"/>
            <a:ext cx="230405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8640"/>
            <a:ext cx="7848872" cy="403244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</a:bodyPr>
          <a:lstStyle/>
          <a:p>
            <a:pPr algn="just"/>
            <a:endParaRPr lang="ru-RU" sz="1700" b="1" i="1" dirty="0" smtClean="0">
              <a:solidFill>
                <a:srgbClr val="CC00FF"/>
              </a:solidFill>
            </a:endParaRPr>
          </a:p>
          <a:p>
            <a:pPr algn="just"/>
            <a:r>
              <a:rPr lang="ru-RU" sz="4400" b="1" i="1" dirty="0" smtClean="0">
                <a:solidFill>
                  <a:srgbClr val="7030A0"/>
                </a:solidFill>
                <a:latin typeface="Arial Black" pitchFamily="34" charset="0"/>
              </a:rPr>
              <a:t>			</a:t>
            </a:r>
            <a:r>
              <a:rPr lang="ru-RU" sz="6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 </a:t>
            </a:r>
          </a:p>
          <a:p>
            <a:pPr algn="just"/>
            <a:r>
              <a:rPr lang="ru-RU" sz="5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анализ системы гражданско-патриотического воспитания подростков и молодежи на территории муниципального образования «Ярцевский район» Смоленской области,</a:t>
            </a:r>
          </a:p>
          <a:p>
            <a:pPr algn="just"/>
            <a:r>
              <a:rPr lang="ru-RU" sz="5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разработка нормативной правовой базы, определяющей развитие и совершенствование муниципальной системы гражданско-патриотического воспитания молодежи,</a:t>
            </a:r>
          </a:p>
          <a:p>
            <a:pPr algn="just">
              <a:buFontTx/>
              <a:buChar char="-"/>
            </a:pPr>
            <a:r>
              <a:rPr lang="ru-RU" sz="5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предложений и плана мероприятий по совершенствованию деятельности по гражданско-патриотическому воспитанию молодежи в муниципальном образовании «Ярцевский район» Смоленской области.</a:t>
            </a:r>
          </a:p>
          <a:p>
            <a:pPr algn="ctr"/>
            <a:r>
              <a:rPr lang="ru-RU" sz="6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Разработка проекта «Развитие муниципальной системы гражданско-патриотического воспитания молодежи» вызвана: </a:t>
            </a:r>
          </a:p>
          <a:p>
            <a:pPr algn="just"/>
            <a:r>
              <a:rPr lang="ru-RU" sz="5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необходимостью проведения политики по созданию условий для формирования системы воспитания подрастающего поколения в соответствии с их потребностями и общественными запросами,</a:t>
            </a:r>
          </a:p>
          <a:p>
            <a:pPr algn="just"/>
            <a:r>
              <a:rPr lang="ru-RU" sz="5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необходимостью разработки и реализации новых подходов к определению  приоритетов и основополагающих принципов гражданского и патриотического воспитания как одного из важнейших  направлений государственной политики,</a:t>
            </a:r>
          </a:p>
          <a:p>
            <a:pPr algn="just">
              <a:buFontTx/>
              <a:buChar char="-"/>
            </a:pPr>
            <a:r>
              <a:rPr lang="ru-RU" sz="5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формированием у жителей Ярцевского района высокого патриотического сознания, верности Отечеству и своей малой Родине, готовности к выполнению конституционных обязанностей. </a:t>
            </a:r>
          </a:p>
          <a:p>
            <a:endParaRPr lang="ru-RU" sz="7200" dirty="0">
              <a:solidFill>
                <a:srgbClr val="FFD03B"/>
              </a:solidFill>
              <a:latin typeface="Arial Black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02024"/>
            <a:ext cx="2808312" cy="145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User\Рабочий стол\для буклета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864096" cy="78554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381240"/>
            <a:ext cx="2808312" cy="1476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371680"/>
            <a:ext cx="2520280" cy="148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87624" y="4293096"/>
            <a:ext cx="7704856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  <a:p>
            <a:pPr algn="ctr"/>
            <a:r>
              <a:rPr lang="ru-RU" sz="1400" b="1" dirty="0" smtClean="0">
                <a:ln w="1905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этап – подготовительный – ноябрь - декабрь 2020 г.</a:t>
            </a:r>
          </a:p>
          <a:p>
            <a:pPr algn="ctr"/>
            <a:r>
              <a:rPr lang="ru-RU" sz="1400" b="1" dirty="0" smtClean="0">
                <a:ln w="1905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этап – практический – январь 2021 г. - октябрь 2023 г.</a:t>
            </a:r>
          </a:p>
          <a:p>
            <a:pPr algn="ctr"/>
            <a:r>
              <a:rPr lang="ru-RU" sz="1400" b="1" dirty="0" smtClean="0">
                <a:ln w="1905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Третий этап – аналитический – ноябрь - декабрь 2023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Ресурсное обеспечение проекта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36712"/>
            <a:ext cx="7749504" cy="6021288"/>
          </a:xfrm>
        </p:spPr>
        <p:txBody>
          <a:bodyPr>
            <a:normAutofit/>
          </a:bodyPr>
          <a:lstStyle/>
          <a:p>
            <a:pPr lvl="0"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(специалисты Комитетов по образованию, культуре и спорту, работники учреждений образования, культуры, спорта, МБУ «Ярцевский молодежный центр»),</a:t>
            </a:r>
          </a:p>
          <a:p>
            <a:pPr lvl="0"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(территории, помещения, оборудование, расходные материалы, энергоресурсы, транспорт, связь образовательных организаций, учреждений и ведомств, заинтересованных в развитии гражданско-патриотического воспитания молодежи),</a:t>
            </a:r>
          </a:p>
          <a:p>
            <a:pPr lvl="0"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Управленческое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(нормативно-правовая база (постановления, распоряжения, приказы, планы, программы, положения, регламентирующие деятельность в рамках проекта), организационные решения).</a:t>
            </a:r>
          </a:p>
          <a:p>
            <a:pPr lvl="0"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(интернет, диагностические материалы, методические рекомендации, программное обеспечение, СМИ),</a:t>
            </a:r>
          </a:p>
          <a:p>
            <a:pPr lvl="0"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(средства бюджета муниципального образования «Ярцевский район» Смоленской области, муниципального образования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Ярцевское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городское поселение Ярцевского района Смоленской области).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16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78958"/>
            <a:ext cx="1838442" cy="137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464320"/>
            <a:ext cx="2088232" cy="139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53844"/>
            <a:ext cx="1872208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494177"/>
            <a:ext cx="2088232" cy="136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User\Рабочий стол\для буклета\гер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864096" cy="785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331640" y="980728"/>
          <a:ext cx="74888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User\Рабочий стол\для буклета\гер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16632"/>
            <a:ext cx="864096" cy="78554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188640"/>
            <a:ext cx="7632848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Государственная политика в области гражданско-патриотического воспитания осуществляется в соответствии с: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>
            <a:lum bright="21000" contrast="-59000"/>
          </a:blip>
          <a:srcRect/>
          <a:stretch>
            <a:fillRect/>
          </a:stretch>
        </p:blipFill>
        <p:spPr bwMode="auto">
          <a:xfrm>
            <a:off x="274244" y="476672"/>
            <a:ext cx="8869756" cy="5771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032" cy="274042"/>
          </a:xfrm>
        </p:spPr>
        <p:txBody>
          <a:bodyPr>
            <a:normAutofit fontScale="90000"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476672"/>
            <a:ext cx="5544616" cy="3600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Концепция Новой четвертой государственной программы патриотического воспитания граждан Российской Федерации на 2016-2020 годы</a:t>
            </a:r>
            <a:endParaRPr lang="ru-RU" sz="1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57225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980728"/>
            <a:ext cx="5544616" cy="3600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 bmk="_GoBack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Областная государственная программа  «Молодежная политика и гражданско-патриотическое воспитание граждан в Смоленской области»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2924944"/>
            <a:ext cx="5544616" cy="28803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молодежных социальных проектов «Мы это делаем сами»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4725144"/>
            <a:ext cx="5544616" cy="4320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проект «Развитие муниципальной системы гражданско-патриотического воспитания молодежи»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3429000"/>
            <a:ext cx="5544616" cy="4320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Гражданско-патриотическое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воспитание детей, подростков и молодежи в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Ярцевском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районе Смоленской области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1988840"/>
            <a:ext cx="5544616" cy="86409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организационной модели системы гражданско-патриотического воспитания молодежи на муниципальном уровне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Координационного совета по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гражданско-патриотическому воспитанию граждан на территории муниципального образования «Ярцевский район»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Смоленской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 при Администрации муниципального образования «Ярцевский район» Смоленской области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1484784"/>
            <a:ext cx="5544616" cy="3600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Обобщение опыта по патриотическому воспитанию. Международная научно-практическая конференция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1484784"/>
            <a:ext cx="1800200" cy="4320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980728"/>
            <a:ext cx="1800200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Областной уровень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476672"/>
            <a:ext cx="1800200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476672"/>
            <a:ext cx="648072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Documents and Settings\User\Рабочий стол\для буклет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64096" cy="78554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843808" y="980728"/>
            <a:ext cx="648072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43808" y="1484784"/>
            <a:ext cx="648072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43808" y="1988840"/>
            <a:ext cx="648072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43808" y="4293096"/>
            <a:ext cx="648072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43808" y="2924944"/>
            <a:ext cx="648072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3808" y="3429000"/>
            <a:ext cx="648072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2018 г.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91880" y="4293096"/>
            <a:ext cx="5544616" cy="43204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Развитие добровольчества (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Ярцевском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районе Смоленской области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3861048"/>
            <a:ext cx="5544616" cy="3600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программа «Развитие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образования и молодежной политики в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Ярцевском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районе Смоленской области»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sovskaya_LM\AppData\Local\Temp\HZ$D.276.1944\HZ$D.276.1945\╧юёЄ. ю ёючфрэшш ╩╤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4824536" cy="341308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7632848" cy="4968552"/>
          </a:xfrm>
        </p:spPr>
        <p:txBody>
          <a:bodyPr>
            <a:normAutofit/>
          </a:bodyPr>
          <a:lstStyle/>
          <a:p>
            <a:pPr algn="just"/>
            <a:endParaRPr lang="ru-RU" sz="1700" b="1" i="1" dirty="0" smtClean="0">
              <a:solidFill>
                <a:srgbClr val="CC00FF"/>
              </a:solidFill>
            </a:endParaRPr>
          </a:p>
          <a:p>
            <a:pPr algn="just"/>
            <a:endParaRPr lang="ru-RU" sz="2800" b="1" i="1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D03B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56" name="Rectangle 72"/>
          <p:cNvSpPr>
            <a:spLocks noChangeArrowheads="1"/>
          </p:cNvSpPr>
          <p:nvPr/>
        </p:nvSpPr>
        <p:spPr bwMode="auto">
          <a:xfrm>
            <a:off x="1259632" y="155211"/>
            <a:ext cx="756084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ОРГАНИЗАЦИОННАЯ МОДЕЛЬ СИСТЕМЫ ГРАЖДАНСКО-ПАТРИОТИЧЕСКОГО ВОСПИТАНИЯ МОЛОДЕЖИ НА МУНИЦИПАЛЬНОМ УРОВНЕ: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7" name="Oval 83"/>
          <p:cNvSpPr>
            <a:spLocks noChangeArrowheads="1"/>
          </p:cNvSpPr>
          <p:nvPr/>
        </p:nvSpPr>
        <p:spPr bwMode="auto">
          <a:xfrm>
            <a:off x="3563888" y="3140968"/>
            <a:ext cx="3672408" cy="2376264"/>
          </a:xfrm>
          <a:prstGeom prst="ellipse">
            <a:avLst/>
          </a:prstGeom>
          <a:solidFill>
            <a:srgbClr val="CCFFFF"/>
          </a:solidFill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Координационный совет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гражданско-патриотическому воспитанию граждан на территории муниципального образования «Ярцевский район» Смоленской области при Администрации муниципального образования «Ярцевский район» Смоленской области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72" name="AutoShape 88"/>
          <p:cNvSpPr>
            <a:spLocks noChangeArrowheads="1"/>
          </p:cNvSpPr>
          <p:nvPr/>
        </p:nvSpPr>
        <p:spPr bwMode="auto">
          <a:xfrm>
            <a:off x="1043608" y="4293096"/>
            <a:ext cx="2160240" cy="504056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Автошкола  РОСТО ДОСААФ России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71" name="AutoShape 87"/>
          <p:cNvSpPr>
            <a:spLocks noChangeArrowheads="1"/>
          </p:cNvSpPr>
          <p:nvPr/>
        </p:nvSpPr>
        <p:spPr bwMode="auto">
          <a:xfrm>
            <a:off x="1043608" y="3717032"/>
            <a:ext cx="2160240" cy="504056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 военного комиссариата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0" name="AutoShape 86"/>
          <p:cNvSpPr>
            <a:spLocks noChangeArrowheads="1"/>
          </p:cNvSpPr>
          <p:nvPr/>
        </p:nvSpPr>
        <p:spPr bwMode="auto">
          <a:xfrm>
            <a:off x="1043608" y="4869160"/>
            <a:ext cx="2160240" cy="648072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Капыревщинское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хуторское казачье общество «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Платовский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66" name="AutoShape 82"/>
          <p:cNvSpPr>
            <a:spLocks noChangeArrowheads="1"/>
          </p:cNvSpPr>
          <p:nvPr/>
        </p:nvSpPr>
        <p:spPr bwMode="auto">
          <a:xfrm>
            <a:off x="3635896" y="5661248"/>
            <a:ext cx="1368151" cy="504056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Туристический клуб «Кривичи»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65" name="AutoShape 81"/>
          <p:cNvSpPr>
            <a:spLocks noChangeArrowheads="1"/>
          </p:cNvSpPr>
          <p:nvPr/>
        </p:nvSpPr>
        <p:spPr bwMode="auto">
          <a:xfrm>
            <a:off x="7452320" y="2492896"/>
            <a:ext cx="1584176" cy="648072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Российское движение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64" name="AutoShape 80"/>
          <p:cNvSpPr>
            <a:spLocks noChangeArrowheads="1"/>
          </p:cNvSpPr>
          <p:nvPr/>
        </p:nvSpPr>
        <p:spPr bwMode="auto">
          <a:xfrm>
            <a:off x="7452320" y="3212976"/>
            <a:ext cx="1584176" cy="42703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Юнармейское движение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63" name="AutoShape 79"/>
          <p:cNvSpPr>
            <a:spLocks noChangeArrowheads="1"/>
          </p:cNvSpPr>
          <p:nvPr/>
        </p:nvSpPr>
        <p:spPr bwMode="auto">
          <a:xfrm>
            <a:off x="6444208" y="5661248"/>
            <a:ext cx="1080120" cy="504056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Д/о «Юные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гагаринцы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62" name="AutoShape 78"/>
          <p:cNvSpPr>
            <a:spLocks noChangeArrowheads="1"/>
          </p:cNvSpPr>
          <p:nvPr/>
        </p:nvSpPr>
        <p:spPr bwMode="auto">
          <a:xfrm>
            <a:off x="5076056" y="5661248"/>
            <a:ext cx="1224136" cy="504056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Д/о «Юные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жуковцы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61" name="AutoShape 77"/>
          <p:cNvSpPr>
            <a:spLocks noChangeArrowheads="1"/>
          </p:cNvSpPr>
          <p:nvPr/>
        </p:nvSpPr>
        <p:spPr bwMode="auto">
          <a:xfrm>
            <a:off x="7524328" y="4293096"/>
            <a:ext cx="1512168" cy="36004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Волонтеры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69" name="AutoShape 85"/>
          <p:cNvSpPr>
            <a:spLocks noChangeArrowheads="1"/>
          </p:cNvSpPr>
          <p:nvPr/>
        </p:nvSpPr>
        <p:spPr bwMode="auto">
          <a:xfrm>
            <a:off x="1835696" y="5661248"/>
            <a:ext cx="1692648" cy="504056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19-ая пожарно-спасательная часть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60" name="AutoShape 76"/>
          <p:cNvSpPr>
            <a:spLocks noChangeArrowheads="1"/>
          </p:cNvSpPr>
          <p:nvPr/>
        </p:nvSpPr>
        <p:spPr bwMode="auto">
          <a:xfrm>
            <a:off x="7596336" y="5373216"/>
            <a:ext cx="1296144" cy="792088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Ярцевский ПСО на водных акваториях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59" name="AutoShape 75"/>
          <p:cNvSpPr>
            <a:spLocks noChangeArrowheads="1"/>
          </p:cNvSpPr>
          <p:nvPr/>
        </p:nvSpPr>
        <p:spPr bwMode="auto">
          <a:xfrm>
            <a:off x="7524328" y="1844824"/>
            <a:ext cx="1440160" cy="5040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Молодежный совет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68" name="AutoShape 84"/>
          <p:cNvSpPr>
            <a:spLocks noChangeArrowheads="1"/>
          </p:cNvSpPr>
          <p:nvPr/>
        </p:nvSpPr>
        <p:spPr bwMode="auto">
          <a:xfrm>
            <a:off x="1043608" y="2708920"/>
            <a:ext cx="2160240" cy="93610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Всероссийское общественное движение  воинов-интернационалистов «Боевое братство»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8" name="AutoShape 74"/>
          <p:cNvSpPr>
            <a:spLocks noChangeArrowheads="1"/>
          </p:cNvSpPr>
          <p:nvPr/>
        </p:nvSpPr>
        <p:spPr bwMode="auto">
          <a:xfrm>
            <a:off x="7524328" y="3789040"/>
            <a:ext cx="1512168" cy="36004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 № 1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91" name="AutoShape 107"/>
          <p:cNvSpPr>
            <a:spLocks noChangeArrowheads="1"/>
          </p:cNvSpPr>
          <p:nvPr/>
        </p:nvSpPr>
        <p:spPr bwMode="auto">
          <a:xfrm>
            <a:off x="1043608" y="1340768"/>
            <a:ext cx="2088232" cy="129614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Смоленская областная общественная организация ветеранов (пенсионеров) войны, труда, вооружённых сил и </a:t>
            </a:r>
            <a:r>
              <a:rPr lang="ru-RU" sz="1100" b="1" dirty="0" smtClean="0">
                <a:solidFill>
                  <a:schemeClr val="tx1"/>
                </a:solidFill>
              </a:rPr>
              <a:t>правоохранительных органов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92" name="AutoShape 108"/>
          <p:cNvSpPr>
            <a:spLocks noChangeArrowheads="1"/>
          </p:cNvSpPr>
          <p:nvPr/>
        </p:nvSpPr>
        <p:spPr bwMode="auto">
          <a:xfrm>
            <a:off x="3275856" y="1556792"/>
            <a:ext cx="1440160" cy="1224136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Комитет по образованию и молодежной политике, образовательные организации</a:t>
            </a:r>
          </a:p>
        </p:txBody>
      </p:sp>
      <p:sp>
        <p:nvSpPr>
          <p:cNvPr id="16493" name="AutoShape 109"/>
          <p:cNvSpPr>
            <a:spLocks noChangeArrowheads="1"/>
          </p:cNvSpPr>
          <p:nvPr/>
        </p:nvSpPr>
        <p:spPr bwMode="auto">
          <a:xfrm>
            <a:off x="4788024" y="1556792"/>
            <a:ext cx="1224136" cy="1224136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Комитет по культуре и спорту, учреждения культуры</a:t>
            </a:r>
          </a:p>
        </p:txBody>
      </p:sp>
      <p:sp>
        <p:nvSpPr>
          <p:cNvPr id="16494" name="AutoShape 110"/>
          <p:cNvSpPr>
            <a:spLocks noChangeArrowheads="1"/>
          </p:cNvSpPr>
          <p:nvPr/>
        </p:nvSpPr>
        <p:spPr bwMode="auto">
          <a:xfrm>
            <a:off x="6156176" y="1700808"/>
            <a:ext cx="1224136" cy="122413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МБУ «Ярцевский молодежный центр»</a:t>
            </a:r>
          </a:p>
        </p:txBody>
      </p:sp>
      <p:sp>
        <p:nvSpPr>
          <p:cNvPr id="16495" name="AutoShape 111"/>
          <p:cNvSpPr>
            <a:spLocks noChangeArrowheads="1"/>
          </p:cNvSpPr>
          <p:nvPr/>
        </p:nvSpPr>
        <p:spPr bwMode="auto">
          <a:xfrm>
            <a:off x="7524328" y="4797152"/>
            <a:ext cx="1512168" cy="432048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Поисковые отряды</a:t>
            </a:r>
          </a:p>
        </p:txBody>
      </p:sp>
      <p:pic>
        <p:nvPicPr>
          <p:cNvPr id="1028" name="Picture 4" descr="C:\Users\Ирина-опека\Desktop\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281936"/>
            <a:ext cx="7560840" cy="5760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" name="Picture 2" descr="C:\Documents and Settings\User\Рабочий стол\для буклета\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64096" cy="785541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3419872" y="1052736"/>
            <a:ext cx="3456384" cy="482352"/>
          </a:xfrm>
          <a:prstGeom prst="roundRect">
            <a:avLst/>
          </a:prstGeom>
          <a:solidFill>
            <a:srgbClr val="CCFFFF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«Ярцевский район» Смоленской области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6660232" y="5229200"/>
            <a:ext cx="2304256" cy="144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«Пост №1»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228184" y="3212976"/>
            <a:ext cx="2808312" cy="31683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«Пост №1»</a:t>
            </a:r>
          </a:p>
        </p:txBody>
      </p:sp>
      <p:sp>
        <p:nvSpPr>
          <p:cNvPr id="1026" name="Freeform 2"/>
          <p:cNvSpPr>
            <a:spLocks/>
          </p:cNvSpPr>
          <p:nvPr/>
        </p:nvSpPr>
        <p:spPr bwMode="auto">
          <a:xfrm>
            <a:off x="971600" y="2060848"/>
            <a:ext cx="5328592" cy="4464496"/>
          </a:xfrm>
          <a:custGeom>
            <a:avLst/>
            <a:gdLst/>
            <a:ahLst/>
            <a:cxnLst>
              <a:cxn ang="0">
                <a:pos x="142" y="1042"/>
              </a:cxn>
              <a:cxn ang="0">
                <a:pos x="178" y="934"/>
              </a:cxn>
              <a:cxn ang="0">
                <a:pos x="262" y="718"/>
              </a:cxn>
              <a:cxn ang="0">
                <a:pos x="370" y="502"/>
              </a:cxn>
              <a:cxn ang="0">
                <a:pos x="538" y="286"/>
              </a:cxn>
              <a:cxn ang="0">
                <a:pos x="790" y="154"/>
              </a:cxn>
              <a:cxn ang="0">
                <a:pos x="1534" y="142"/>
              </a:cxn>
              <a:cxn ang="0">
                <a:pos x="1618" y="190"/>
              </a:cxn>
              <a:cxn ang="0">
                <a:pos x="1798" y="442"/>
              </a:cxn>
              <a:cxn ang="0">
                <a:pos x="2122" y="646"/>
              </a:cxn>
              <a:cxn ang="0">
                <a:pos x="2626" y="742"/>
              </a:cxn>
              <a:cxn ang="0">
                <a:pos x="2938" y="742"/>
              </a:cxn>
              <a:cxn ang="0">
                <a:pos x="3046" y="670"/>
              </a:cxn>
              <a:cxn ang="0">
                <a:pos x="3574" y="406"/>
              </a:cxn>
              <a:cxn ang="0">
                <a:pos x="4174" y="286"/>
              </a:cxn>
              <a:cxn ang="0">
                <a:pos x="4642" y="190"/>
              </a:cxn>
              <a:cxn ang="0">
                <a:pos x="5374" y="106"/>
              </a:cxn>
              <a:cxn ang="0">
                <a:pos x="5578" y="70"/>
              </a:cxn>
              <a:cxn ang="0">
                <a:pos x="6226" y="82"/>
              </a:cxn>
              <a:cxn ang="0">
                <a:pos x="6418" y="262"/>
              </a:cxn>
              <a:cxn ang="0">
                <a:pos x="6478" y="394"/>
              </a:cxn>
              <a:cxn ang="0">
                <a:pos x="6730" y="862"/>
              </a:cxn>
              <a:cxn ang="0">
                <a:pos x="7030" y="1186"/>
              </a:cxn>
              <a:cxn ang="0">
                <a:pos x="7198" y="2002"/>
              </a:cxn>
              <a:cxn ang="0">
                <a:pos x="7090" y="2146"/>
              </a:cxn>
              <a:cxn ang="0">
                <a:pos x="6958" y="2314"/>
              </a:cxn>
              <a:cxn ang="0">
                <a:pos x="6742" y="2842"/>
              </a:cxn>
              <a:cxn ang="0">
                <a:pos x="6694" y="3082"/>
              </a:cxn>
              <a:cxn ang="0">
                <a:pos x="6574" y="3286"/>
              </a:cxn>
              <a:cxn ang="0">
                <a:pos x="6298" y="3478"/>
              </a:cxn>
              <a:cxn ang="0">
                <a:pos x="6178" y="3610"/>
              </a:cxn>
              <a:cxn ang="0">
                <a:pos x="6070" y="3790"/>
              </a:cxn>
              <a:cxn ang="0">
                <a:pos x="5986" y="4042"/>
              </a:cxn>
              <a:cxn ang="0">
                <a:pos x="5878" y="4306"/>
              </a:cxn>
              <a:cxn ang="0">
                <a:pos x="5722" y="4558"/>
              </a:cxn>
              <a:cxn ang="0">
                <a:pos x="5626" y="4690"/>
              </a:cxn>
              <a:cxn ang="0">
                <a:pos x="5470" y="4918"/>
              </a:cxn>
              <a:cxn ang="0">
                <a:pos x="4954" y="4990"/>
              </a:cxn>
              <a:cxn ang="0">
                <a:pos x="4486" y="4846"/>
              </a:cxn>
              <a:cxn ang="0">
                <a:pos x="4090" y="4642"/>
              </a:cxn>
              <a:cxn ang="0">
                <a:pos x="3874" y="4510"/>
              </a:cxn>
              <a:cxn ang="0">
                <a:pos x="3658" y="4366"/>
              </a:cxn>
              <a:cxn ang="0">
                <a:pos x="2950" y="4438"/>
              </a:cxn>
              <a:cxn ang="0">
                <a:pos x="2338" y="4798"/>
              </a:cxn>
              <a:cxn ang="0">
                <a:pos x="1906" y="4846"/>
              </a:cxn>
              <a:cxn ang="0">
                <a:pos x="1174" y="4762"/>
              </a:cxn>
              <a:cxn ang="0">
                <a:pos x="862" y="4558"/>
              </a:cxn>
              <a:cxn ang="0">
                <a:pos x="658" y="4150"/>
              </a:cxn>
              <a:cxn ang="0">
                <a:pos x="550" y="3934"/>
              </a:cxn>
              <a:cxn ang="0">
                <a:pos x="502" y="2626"/>
              </a:cxn>
              <a:cxn ang="0">
                <a:pos x="406" y="2506"/>
              </a:cxn>
              <a:cxn ang="0">
                <a:pos x="94" y="2182"/>
              </a:cxn>
              <a:cxn ang="0">
                <a:pos x="58" y="2074"/>
              </a:cxn>
              <a:cxn ang="0">
                <a:pos x="70" y="1390"/>
              </a:cxn>
            </a:cxnLst>
            <a:rect l="0" t="0" r="r" b="b"/>
            <a:pathLst>
              <a:path w="7226" h="5038">
                <a:moveTo>
                  <a:pt x="70" y="1390"/>
                </a:moveTo>
                <a:cubicBezTo>
                  <a:pt x="82" y="1273"/>
                  <a:pt x="74" y="1143"/>
                  <a:pt x="142" y="1042"/>
                </a:cubicBezTo>
                <a:cubicBezTo>
                  <a:pt x="146" y="1022"/>
                  <a:pt x="148" y="1001"/>
                  <a:pt x="154" y="982"/>
                </a:cubicBezTo>
                <a:cubicBezTo>
                  <a:pt x="160" y="965"/>
                  <a:pt x="173" y="951"/>
                  <a:pt x="178" y="934"/>
                </a:cubicBezTo>
                <a:cubicBezTo>
                  <a:pt x="185" y="911"/>
                  <a:pt x="182" y="885"/>
                  <a:pt x="190" y="862"/>
                </a:cubicBezTo>
                <a:cubicBezTo>
                  <a:pt x="207" y="811"/>
                  <a:pt x="239" y="765"/>
                  <a:pt x="262" y="718"/>
                </a:cubicBezTo>
                <a:cubicBezTo>
                  <a:pt x="282" y="677"/>
                  <a:pt x="296" y="637"/>
                  <a:pt x="322" y="598"/>
                </a:cubicBezTo>
                <a:cubicBezTo>
                  <a:pt x="343" y="494"/>
                  <a:pt x="315" y="575"/>
                  <a:pt x="370" y="502"/>
                </a:cubicBezTo>
                <a:cubicBezTo>
                  <a:pt x="418" y="438"/>
                  <a:pt x="446" y="367"/>
                  <a:pt x="514" y="322"/>
                </a:cubicBezTo>
                <a:cubicBezTo>
                  <a:pt x="522" y="310"/>
                  <a:pt x="527" y="295"/>
                  <a:pt x="538" y="286"/>
                </a:cubicBezTo>
                <a:cubicBezTo>
                  <a:pt x="560" y="267"/>
                  <a:pt x="610" y="238"/>
                  <a:pt x="610" y="238"/>
                </a:cubicBezTo>
                <a:cubicBezTo>
                  <a:pt x="642" y="190"/>
                  <a:pt x="732" y="156"/>
                  <a:pt x="790" y="154"/>
                </a:cubicBezTo>
                <a:cubicBezTo>
                  <a:pt x="986" y="146"/>
                  <a:pt x="1182" y="138"/>
                  <a:pt x="1378" y="130"/>
                </a:cubicBezTo>
                <a:cubicBezTo>
                  <a:pt x="1430" y="134"/>
                  <a:pt x="1483" y="129"/>
                  <a:pt x="1534" y="142"/>
                </a:cubicBezTo>
                <a:cubicBezTo>
                  <a:pt x="1550" y="146"/>
                  <a:pt x="1555" y="170"/>
                  <a:pt x="1570" y="178"/>
                </a:cubicBezTo>
                <a:cubicBezTo>
                  <a:pt x="1584" y="186"/>
                  <a:pt x="1602" y="186"/>
                  <a:pt x="1618" y="190"/>
                </a:cubicBezTo>
                <a:cubicBezTo>
                  <a:pt x="1655" y="251"/>
                  <a:pt x="1682" y="280"/>
                  <a:pt x="1738" y="322"/>
                </a:cubicBezTo>
                <a:cubicBezTo>
                  <a:pt x="1754" y="354"/>
                  <a:pt x="1779" y="413"/>
                  <a:pt x="1798" y="442"/>
                </a:cubicBezTo>
                <a:cubicBezTo>
                  <a:pt x="1822" y="478"/>
                  <a:pt x="1859" y="492"/>
                  <a:pt x="1894" y="514"/>
                </a:cubicBezTo>
                <a:cubicBezTo>
                  <a:pt x="1967" y="559"/>
                  <a:pt x="2044" y="611"/>
                  <a:pt x="2122" y="646"/>
                </a:cubicBezTo>
                <a:cubicBezTo>
                  <a:pt x="2183" y="673"/>
                  <a:pt x="2260" y="683"/>
                  <a:pt x="2326" y="694"/>
                </a:cubicBezTo>
                <a:cubicBezTo>
                  <a:pt x="2418" y="740"/>
                  <a:pt x="2525" y="734"/>
                  <a:pt x="2626" y="742"/>
                </a:cubicBezTo>
                <a:cubicBezTo>
                  <a:pt x="2694" y="787"/>
                  <a:pt x="2767" y="789"/>
                  <a:pt x="2842" y="814"/>
                </a:cubicBezTo>
                <a:cubicBezTo>
                  <a:pt x="2942" y="764"/>
                  <a:pt x="2837" y="823"/>
                  <a:pt x="2938" y="742"/>
                </a:cubicBezTo>
                <a:cubicBezTo>
                  <a:pt x="2961" y="724"/>
                  <a:pt x="2986" y="710"/>
                  <a:pt x="3010" y="694"/>
                </a:cubicBezTo>
                <a:cubicBezTo>
                  <a:pt x="3022" y="686"/>
                  <a:pt x="3046" y="670"/>
                  <a:pt x="3046" y="670"/>
                </a:cubicBezTo>
                <a:cubicBezTo>
                  <a:pt x="3077" y="624"/>
                  <a:pt x="3101" y="632"/>
                  <a:pt x="3142" y="598"/>
                </a:cubicBezTo>
                <a:cubicBezTo>
                  <a:pt x="3273" y="488"/>
                  <a:pt x="3407" y="442"/>
                  <a:pt x="3574" y="406"/>
                </a:cubicBezTo>
                <a:cubicBezTo>
                  <a:pt x="3615" y="397"/>
                  <a:pt x="3655" y="368"/>
                  <a:pt x="3694" y="358"/>
                </a:cubicBezTo>
                <a:cubicBezTo>
                  <a:pt x="3848" y="317"/>
                  <a:pt x="4017" y="310"/>
                  <a:pt x="4174" y="286"/>
                </a:cubicBezTo>
                <a:cubicBezTo>
                  <a:pt x="4291" y="268"/>
                  <a:pt x="4420" y="259"/>
                  <a:pt x="4534" y="226"/>
                </a:cubicBezTo>
                <a:cubicBezTo>
                  <a:pt x="4570" y="216"/>
                  <a:pt x="4605" y="196"/>
                  <a:pt x="4642" y="190"/>
                </a:cubicBezTo>
                <a:cubicBezTo>
                  <a:pt x="4800" y="164"/>
                  <a:pt x="4972" y="154"/>
                  <a:pt x="5134" y="142"/>
                </a:cubicBezTo>
                <a:cubicBezTo>
                  <a:pt x="5288" y="91"/>
                  <a:pt x="5117" y="141"/>
                  <a:pt x="5374" y="106"/>
                </a:cubicBezTo>
                <a:cubicBezTo>
                  <a:pt x="5407" y="102"/>
                  <a:pt x="5438" y="88"/>
                  <a:pt x="5470" y="82"/>
                </a:cubicBezTo>
                <a:cubicBezTo>
                  <a:pt x="5506" y="76"/>
                  <a:pt x="5542" y="74"/>
                  <a:pt x="5578" y="70"/>
                </a:cubicBezTo>
                <a:cubicBezTo>
                  <a:pt x="5833" y="0"/>
                  <a:pt x="5759" y="7"/>
                  <a:pt x="6178" y="46"/>
                </a:cubicBezTo>
                <a:cubicBezTo>
                  <a:pt x="6198" y="48"/>
                  <a:pt x="6210" y="70"/>
                  <a:pt x="6226" y="82"/>
                </a:cubicBezTo>
                <a:cubicBezTo>
                  <a:pt x="6271" y="114"/>
                  <a:pt x="6304" y="141"/>
                  <a:pt x="6358" y="154"/>
                </a:cubicBezTo>
                <a:cubicBezTo>
                  <a:pt x="6379" y="217"/>
                  <a:pt x="6363" y="179"/>
                  <a:pt x="6418" y="262"/>
                </a:cubicBezTo>
                <a:cubicBezTo>
                  <a:pt x="6430" y="280"/>
                  <a:pt x="6434" y="330"/>
                  <a:pt x="6442" y="346"/>
                </a:cubicBezTo>
                <a:cubicBezTo>
                  <a:pt x="6451" y="364"/>
                  <a:pt x="6466" y="378"/>
                  <a:pt x="6478" y="394"/>
                </a:cubicBezTo>
                <a:cubicBezTo>
                  <a:pt x="6489" y="449"/>
                  <a:pt x="6496" y="480"/>
                  <a:pt x="6526" y="526"/>
                </a:cubicBezTo>
                <a:cubicBezTo>
                  <a:pt x="6558" y="656"/>
                  <a:pt x="6651" y="757"/>
                  <a:pt x="6730" y="862"/>
                </a:cubicBezTo>
                <a:cubicBezTo>
                  <a:pt x="6779" y="927"/>
                  <a:pt x="6755" y="929"/>
                  <a:pt x="6838" y="970"/>
                </a:cubicBezTo>
                <a:cubicBezTo>
                  <a:pt x="6873" y="1075"/>
                  <a:pt x="6969" y="1105"/>
                  <a:pt x="7030" y="1186"/>
                </a:cubicBezTo>
                <a:cubicBezTo>
                  <a:pt x="7126" y="1314"/>
                  <a:pt x="7163" y="1471"/>
                  <a:pt x="7222" y="1618"/>
                </a:cubicBezTo>
                <a:cubicBezTo>
                  <a:pt x="7214" y="1746"/>
                  <a:pt x="7226" y="1877"/>
                  <a:pt x="7198" y="2002"/>
                </a:cubicBezTo>
                <a:cubicBezTo>
                  <a:pt x="7192" y="2030"/>
                  <a:pt x="7126" y="2050"/>
                  <a:pt x="7126" y="2050"/>
                </a:cubicBezTo>
                <a:cubicBezTo>
                  <a:pt x="7113" y="2082"/>
                  <a:pt x="7109" y="2118"/>
                  <a:pt x="7090" y="2146"/>
                </a:cubicBezTo>
                <a:cubicBezTo>
                  <a:pt x="7081" y="2160"/>
                  <a:pt x="7065" y="2169"/>
                  <a:pt x="7054" y="2182"/>
                </a:cubicBezTo>
                <a:cubicBezTo>
                  <a:pt x="7019" y="2223"/>
                  <a:pt x="6990" y="2271"/>
                  <a:pt x="6958" y="2314"/>
                </a:cubicBezTo>
                <a:cubicBezTo>
                  <a:pt x="6916" y="2440"/>
                  <a:pt x="6837" y="2543"/>
                  <a:pt x="6778" y="2662"/>
                </a:cubicBezTo>
                <a:cubicBezTo>
                  <a:pt x="6751" y="2717"/>
                  <a:pt x="6753" y="2782"/>
                  <a:pt x="6742" y="2842"/>
                </a:cubicBezTo>
                <a:cubicBezTo>
                  <a:pt x="6733" y="2891"/>
                  <a:pt x="6726" y="2901"/>
                  <a:pt x="6706" y="2950"/>
                </a:cubicBezTo>
                <a:cubicBezTo>
                  <a:pt x="6702" y="2994"/>
                  <a:pt x="6697" y="3038"/>
                  <a:pt x="6694" y="3082"/>
                </a:cubicBezTo>
                <a:cubicBezTo>
                  <a:pt x="6689" y="3146"/>
                  <a:pt x="6715" y="3219"/>
                  <a:pt x="6682" y="3274"/>
                </a:cubicBezTo>
                <a:cubicBezTo>
                  <a:pt x="6664" y="3305"/>
                  <a:pt x="6610" y="3282"/>
                  <a:pt x="6574" y="3286"/>
                </a:cubicBezTo>
                <a:cubicBezTo>
                  <a:pt x="6529" y="3303"/>
                  <a:pt x="6470" y="3306"/>
                  <a:pt x="6442" y="3346"/>
                </a:cubicBezTo>
                <a:cubicBezTo>
                  <a:pt x="6366" y="3454"/>
                  <a:pt x="6422" y="3447"/>
                  <a:pt x="6298" y="3478"/>
                </a:cubicBezTo>
                <a:cubicBezTo>
                  <a:pt x="6228" y="3524"/>
                  <a:pt x="6289" y="3477"/>
                  <a:pt x="6214" y="3574"/>
                </a:cubicBezTo>
                <a:cubicBezTo>
                  <a:pt x="6204" y="3587"/>
                  <a:pt x="6189" y="3597"/>
                  <a:pt x="6178" y="3610"/>
                </a:cubicBezTo>
                <a:cubicBezTo>
                  <a:pt x="6165" y="3625"/>
                  <a:pt x="6154" y="3642"/>
                  <a:pt x="6142" y="3658"/>
                </a:cubicBezTo>
                <a:cubicBezTo>
                  <a:pt x="6126" y="3706"/>
                  <a:pt x="6070" y="3790"/>
                  <a:pt x="6070" y="3790"/>
                </a:cubicBezTo>
                <a:cubicBezTo>
                  <a:pt x="6057" y="3841"/>
                  <a:pt x="6043" y="3930"/>
                  <a:pt x="6022" y="3982"/>
                </a:cubicBezTo>
                <a:cubicBezTo>
                  <a:pt x="6013" y="4004"/>
                  <a:pt x="5997" y="4022"/>
                  <a:pt x="5986" y="4042"/>
                </a:cubicBezTo>
                <a:cubicBezTo>
                  <a:pt x="5977" y="4058"/>
                  <a:pt x="5968" y="4073"/>
                  <a:pt x="5962" y="4090"/>
                </a:cubicBezTo>
                <a:cubicBezTo>
                  <a:pt x="5934" y="4163"/>
                  <a:pt x="5903" y="4230"/>
                  <a:pt x="5878" y="4306"/>
                </a:cubicBezTo>
                <a:cubicBezTo>
                  <a:pt x="5873" y="4322"/>
                  <a:pt x="5851" y="4328"/>
                  <a:pt x="5842" y="4342"/>
                </a:cubicBezTo>
                <a:cubicBezTo>
                  <a:pt x="5805" y="4401"/>
                  <a:pt x="5755" y="4493"/>
                  <a:pt x="5722" y="4558"/>
                </a:cubicBezTo>
                <a:cubicBezTo>
                  <a:pt x="5716" y="4569"/>
                  <a:pt x="5717" y="4584"/>
                  <a:pt x="5710" y="4594"/>
                </a:cubicBezTo>
                <a:cubicBezTo>
                  <a:pt x="5685" y="4629"/>
                  <a:pt x="5652" y="4656"/>
                  <a:pt x="5626" y="4690"/>
                </a:cubicBezTo>
                <a:cubicBezTo>
                  <a:pt x="5607" y="4784"/>
                  <a:pt x="5631" y="4722"/>
                  <a:pt x="5566" y="4798"/>
                </a:cubicBezTo>
                <a:cubicBezTo>
                  <a:pt x="5533" y="4837"/>
                  <a:pt x="5516" y="4895"/>
                  <a:pt x="5470" y="4918"/>
                </a:cubicBezTo>
                <a:cubicBezTo>
                  <a:pt x="5378" y="4964"/>
                  <a:pt x="5308" y="5021"/>
                  <a:pt x="5206" y="5038"/>
                </a:cubicBezTo>
                <a:cubicBezTo>
                  <a:pt x="5126" y="5025"/>
                  <a:pt x="5029" y="5019"/>
                  <a:pt x="4954" y="4990"/>
                </a:cubicBezTo>
                <a:cubicBezTo>
                  <a:pt x="4839" y="4946"/>
                  <a:pt x="4753" y="4908"/>
                  <a:pt x="4630" y="4894"/>
                </a:cubicBezTo>
                <a:cubicBezTo>
                  <a:pt x="4476" y="4817"/>
                  <a:pt x="4741" y="4945"/>
                  <a:pt x="4486" y="4846"/>
                </a:cubicBezTo>
                <a:cubicBezTo>
                  <a:pt x="4243" y="4752"/>
                  <a:pt x="4449" y="4807"/>
                  <a:pt x="4318" y="4774"/>
                </a:cubicBezTo>
                <a:cubicBezTo>
                  <a:pt x="4239" y="4722"/>
                  <a:pt x="4181" y="4672"/>
                  <a:pt x="4090" y="4642"/>
                </a:cubicBezTo>
                <a:cubicBezTo>
                  <a:pt x="3966" y="4518"/>
                  <a:pt x="4127" y="4661"/>
                  <a:pt x="3970" y="4582"/>
                </a:cubicBezTo>
                <a:cubicBezTo>
                  <a:pt x="3934" y="4564"/>
                  <a:pt x="3906" y="4534"/>
                  <a:pt x="3874" y="4510"/>
                </a:cubicBezTo>
                <a:cubicBezTo>
                  <a:pt x="3839" y="4484"/>
                  <a:pt x="3802" y="4474"/>
                  <a:pt x="3766" y="4450"/>
                </a:cubicBezTo>
                <a:cubicBezTo>
                  <a:pt x="3737" y="4406"/>
                  <a:pt x="3708" y="4383"/>
                  <a:pt x="3658" y="4366"/>
                </a:cubicBezTo>
                <a:cubicBezTo>
                  <a:pt x="3452" y="4211"/>
                  <a:pt x="3542" y="4263"/>
                  <a:pt x="2986" y="4354"/>
                </a:cubicBezTo>
                <a:cubicBezTo>
                  <a:pt x="2956" y="4359"/>
                  <a:pt x="2970" y="4415"/>
                  <a:pt x="2950" y="4438"/>
                </a:cubicBezTo>
                <a:cubicBezTo>
                  <a:pt x="2892" y="4507"/>
                  <a:pt x="2698" y="4611"/>
                  <a:pt x="2614" y="4642"/>
                </a:cubicBezTo>
                <a:cubicBezTo>
                  <a:pt x="2527" y="4712"/>
                  <a:pt x="2456" y="4782"/>
                  <a:pt x="2338" y="4798"/>
                </a:cubicBezTo>
                <a:cubicBezTo>
                  <a:pt x="2251" y="4810"/>
                  <a:pt x="2162" y="4806"/>
                  <a:pt x="2074" y="4810"/>
                </a:cubicBezTo>
                <a:cubicBezTo>
                  <a:pt x="2018" y="4822"/>
                  <a:pt x="1963" y="4846"/>
                  <a:pt x="1906" y="4846"/>
                </a:cubicBezTo>
                <a:cubicBezTo>
                  <a:pt x="1678" y="4846"/>
                  <a:pt x="1449" y="4836"/>
                  <a:pt x="1222" y="4810"/>
                </a:cubicBezTo>
                <a:cubicBezTo>
                  <a:pt x="1200" y="4807"/>
                  <a:pt x="1191" y="4777"/>
                  <a:pt x="1174" y="4762"/>
                </a:cubicBezTo>
                <a:cubicBezTo>
                  <a:pt x="1143" y="4733"/>
                  <a:pt x="1114" y="4701"/>
                  <a:pt x="1078" y="4678"/>
                </a:cubicBezTo>
                <a:cubicBezTo>
                  <a:pt x="1006" y="4633"/>
                  <a:pt x="926" y="4622"/>
                  <a:pt x="862" y="4558"/>
                </a:cubicBezTo>
                <a:cubicBezTo>
                  <a:pt x="778" y="4474"/>
                  <a:pt x="773" y="4349"/>
                  <a:pt x="694" y="4270"/>
                </a:cubicBezTo>
                <a:cubicBezTo>
                  <a:pt x="681" y="4230"/>
                  <a:pt x="674" y="4188"/>
                  <a:pt x="658" y="4150"/>
                </a:cubicBezTo>
                <a:cubicBezTo>
                  <a:pt x="652" y="4136"/>
                  <a:pt x="602" y="4071"/>
                  <a:pt x="598" y="4066"/>
                </a:cubicBezTo>
                <a:cubicBezTo>
                  <a:pt x="580" y="4013"/>
                  <a:pt x="562" y="3993"/>
                  <a:pt x="550" y="3934"/>
                </a:cubicBezTo>
                <a:cubicBezTo>
                  <a:pt x="543" y="3842"/>
                  <a:pt x="542" y="3767"/>
                  <a:pt x="514" y="3682"/>
                </a:cubicBezTo>
                <a:cubicBezTo>
                  <a:pt x="529" y="3144"/>
                  <a:pt x="535" y="3260"/>
                  <a:pt x="502" y="2626"/>
                </a:cubicBezTo>
                <a:cubicBezTo>
                  <a:pt x="500" y="2597"/>
                  <a:pt x="500" y="2561"/>
                  <a:pt x="478" y="2542"/>
                </a:cubicBezTo>
                <a:cubicBezTo>
                  <a:pt x="458" y="2525"/>
                  <a:pt x="428" y="2521"/>
                  <a:pt x="406" y="2506"/>
                </a:cubicBezTo>
                <a:cubicBezTo>
                  <a:pt x="319" y="2446"/>
                  <a:pt x="251" y="2359"/>
                  <a:pt x="166" y="2302"/>
                </a:cubicBezTo>
                <a:cubicBezTo>
                  <a:pt x="142" y="2262"/>
                  <a:pt x="118" y="2222"/>
                  <a:pt x="94" y="2182"/>
                </a:cubicBezTo>
                <a:cubicBezTo>
                  <a:pt x="81" y="2161"/>
                  <a:pt x="90" y="2133"/>
                  <a:pt x="82" y="2110"/>
                </a:cubicBezTo>
                <a:cubicBezTo>
                  <a:pt x="77" y="2096"/>
                  <a:pt x="66" y="2086"/>
                  <a:pt x="58" y="2074"/>
                </a:cubicBezTo>
                <a:cubicBezTo>
                  <a:pt x="0" y="1840"/>
                  <a:pt x="1" y="1571"/>
                  <a:pt x="58" y="1342"/>
                </a:cubicBezTo>
                <a:cubicBezTo>
                  <a:pt x="108" y="1359"/>
                  <a:pt x="101" y="1343"/>
                  <a:pt x="70" y="1390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96" name="Рисунок 1" descr="https://edu.miet.ru/upload/medialibrary/2a1/NbdZkrzPTwM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12776"/>
            <a:ext cx="360040" cy="288032"/>
          </a:xfrm>
          <a:prstGeom prst="rect">
            <a:avLst/>
          </a:prstGeom>
          <a:noFill/>
        </p:spPr>
      </p:pic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0" y="593095"/>
            <a:ext cx="2487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1700808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«Юные </a:t>
            </a:r>
            <a:r>
              <a:rPr lang="ru-RU" sz="1100" b="1" dirty="0" err="1" smtClean="0"/>
              <a:t>жуковцы</a:t>
            </a:r>
            <a:r>
              <a:rPr lang="ru-RU" sz="1100" b="1" dirty="0" smtClean="0"/>
              <a:t>» (130 чел.), </a:t>
            </a:r>
          </a:p>
          <a:p>
            <a:pPr algn="ctr"/>
            <a:r>
              <a:rPr lang="ru-RU" sz="1100" b="1" dirty="0" smtClean="0"/>
              <a:t>«Юные </a:t>
            </a:r>
            <a:r>
              <a:rPr lang="ru-RU" sz="1100" b="1" dirty="0" err="1" smtClean="0"/>
              <a:t>гагаринцы</a:t>
            </a:r>
            <a:r>
              <a:rPr lang="ru-RU" sz="1100" b="1" dirty="0" smtClean="0"/>
              <a:t>» (102 чел.) </a:t>
            </a:r>
            <a:endParaRPr lang="ru-RU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1412776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 Волонтеры (более 542 чел.)</a:t>
            </a:r>
            <a:endParaRPr lang="ru-RU" sz="1100" b="1" dirty="0"/>
          </a:p>
        </p:txBody>
      </p:sp>
      <p:pic>
        <p:nvPicPr>
          <p:cNvPr id="15" name="Рисунок 14" descr="https://pp.userapi.com/c629401/v629401349/1194d/Zux3PYGtgSk.jpg?ava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44824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kemcdod.ru/patriot/foto_patriot/ob-ed/post1-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132856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588224" y="2204864"/>
            <a:ext cx="2160240" cy="28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«Пост № 1» (80 чел.) 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pic>
        <p:nvPicPr>
          <p:cNvPr id="18" name="Рисунок 17" descr="D:\Голубева 16\ЮНАРМИЯ\Эмблема юнармии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636912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516216" y="2636912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   Юнармейцы (337 чел.)</a:t>
            </a:r>
            <a:endParaRPr lang="ru-RU" sz="1100" b="1" dirty="0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403648" y="2348880"/>
            <a:ext cx="792088" cy="648072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Сш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№ 6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D:\Голубева 16\ЮНАРМИЯ\Эмблема юнармии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636912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edu.miet.ru/upload/medialibrary/2a1/NbdZkrzPTwM%20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2708920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3923928" y="2348880"/>
            <a:ext cx="792088" cy="576064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Сш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№ 5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https://edu.miet.ru/upload/medialibrary/2a1/NbdZkrzPTwM%20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636912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1475656" y="3501008"/>
            <a:ext cx="1008112" cy="864096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latin typeface="Calibri" pitchFamily="34" charset="0"/>
                <a:cs typeface="Arial" pitchFamily="34" charset="0"/>
              </a:rPr>
              <a:t>Школа-гимназия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2699792" y="2780928"/>
            <a:ext cx="936104" cy="792088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Сш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№ 1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5004048" y="2564904"/>
            <a:ext cx="936104" cy="792088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Сш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№ 9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3851920" y="3140968"/>
            <a:ext cx="1080120" cy="72008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Сш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№ 8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5220072" y="3429000"/>
            <a:ext cx="936104" cy="792088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Сш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№ 7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2"/>
          <p:cNvSpPr>
            <a:spLocks noChangeArrowheads="1"/>
          </p:cNvSpPr>
          <p:nvPr/>
        </p:nvSpPr>
        <p:spPr bwMode="auto">
          <a:xfrm>
            <a:off x="1547664" y="5085184"/>
            <a:ext cx="1080120" cy="72008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Сш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№ 4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2771800" y="3933056"/>
            <a:ext cx="1080120" cy="792088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Сш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№ 2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3995936" y="4005064"/>
            <a:ext cx="1008112" cy="792088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Сш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№ 10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D:\Голубева 16\ЮНАРМИЯ\Эмблема юнармии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140968"/>
            <a:ext cx="360040" cy="2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s://edu.miet.ru/upload/medialibrary/2a1/NbdZkrzPTwM%20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068960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://kemcdod.ru/patriot/foto_patriot/ob-ed/post1-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212976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D:\Голубева 16\ЮНАРМИЯ\Эмблема юнармии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3933056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edu.miet.ru/upload/medialibrary/2a1/NbdZkrzPTwM%20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4005064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kemcdod.ru/patriot/foto_patriot/ob-ed/post1-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3933056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D:\Голубева 16\ЮНАРМИЯ\Эмблема юнармии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5445224"/>
            <a:ext cx="360040" cy="2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edu.miet.ru/upload/medialibrary/2a1/NbdZkrzPTwM%20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5445224"/>
            <a:ext cx="360040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kemcdod.ru/patriot/foto_patriot/ob-ed/post1-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5445224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kemcdod.ru/patriot/foto_patriot/ob-ed/post1-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221088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D:\Голубева 16\ЮНАРМИЯ\Эмблема юнармии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365104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https://edu.miet.ru/upload/medialibrary/2a1/NbdZkrzPTwM%20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293096"/>
            <a:ext cx="360040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D:\Голубева 16\ЮНАРМИЯ\Эмблема юнармии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509120"/>
            <a:ext cx="360040" cy="2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https://edu.miet.ru/upload/medialibrary/2a1/NbdZkrzPTwM%20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293096"/>
            <a:ext cx="360040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http://kemcdod.ru/patriot/foto_patriot/ob-ed/post1-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4365104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http://kemcdod.ru/patriot/foto_patriot/ob-ed/post1-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429000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D:\Голубева 16\ЮНАРМИЯ\Эмблема юнармии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3573016"/>
            <a:ext cx="360040" cy="2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s://edu.miet.ru/upload/medialibrary/2a1/NbdZkrzPTwM%20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573016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D:\Голубева 16\ЮНАРМИЯ\Эмблема юнармии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2852936"/>
            <a:ext cx="288032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https://edu.miet.ru/upload/medialibrary/2a1/NbdZkrzPTwM%20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852936"/>
            <a:ext cx="360040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http://kemcdod.ru/patriot/foto_patriot/ob-ed/post1-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2996952"/>
            <a:ext cx="2160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 descr="http://kemcdod.ru/patriot/foto_patriot/ob-ed/post1-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3789040"/>
            <a:ext cx="2880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 descr="D:\Голубева 16\ЮНАРМИЯ\Эмблема юнармии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3717032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 descr="https://edu.miet.ru/upload/medialibrary/2a1/NbdZkrzPTwM%20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789040"/>
            <a:ext cx="360040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6732240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6228184" y="3356992"/>
            <a:ext cx="273630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/>
              <a:t>          7 поисковых отрядов (более                                   60чел.);</a:t>
            </a:r>
          </a:p>
          <a:p>
            <a:pPr algn="just"/>
            <a:endParaRPr lang="ru-RU" sz="800" b="1" dirty="0" smtClean="0"/>
          </a:p>
          <a:p>
            <a:pPr algn="just"/>
            <a:r>
              <a:rPr lang="ru-RU" sz="1100" b="1" dirty="0" smtClean="0"/>
              <a:t>         12 школьных музеев (все паспортизированы);</a:t>
            </a:r>
          </a:p>
          <a:p>
            <a:pPr algn="just"/>
            <a:endParaRPr lang="ru-RU" sz="800" b="1" dirty="0" smtClean="0"/>
          </a:p>
          <a:p>
            <a:pPr algn="just"/>
            <a:r>
              <a:rPr lang="ru-RU" sz="1100" b="1" dirty="0" smtClean="0"/>
              <a:t>«Российское движение школьников» (более 592 чел.);</a:t>
            </a:r>
          </a:p>
          <a:p>
            <a:pPr algn="just"/>
            <a:endParaRPr lang="ru-RU" sz="800" b="1" dirty="0" smtClean="0"/>
          </a:p>
          <a:p>
            <a:pPr algn="just"/>
            <a:r>
              <a:rPr lang="ru-RU" sz="1100" b="1" dirty="0" smtClean="0"/>
              <a:t>Молодежный Совет при Администрации муниципального образования «Ярцевский район» Смоленской области (11 чел.);</a:t>
            </a:r>
          </a:p>
          <a:p>
            <a:pPr algn="just"/>
            <a:endParaRPr lang="ru-RU" sz="800" b="1" dirty="0" smtClean="0"/>
          </a:p>
          <a:p>
            <a:pPr algn="just"/>
            <a:r>
              <a:rPr lang="ru-RU" sz="1100" b="1" dirty="0" smtClean="0"/>
              <a:t>Туристический клуб «Кривичи» (15 чел.);</a:t>
            </a:r>
          </a:p>
          <a:p>
            <a:pPr algn="just"/>
            <a:endParaRPr lang="ru-RU" sz="800" b="1" dirty="0" smtClean="0"/>
          </a:p>
          <a:p>
            <a:pPr algn="just"/>
            <a:r>
              <a:rPr lang="ru-RU" sz="1100" b="1" dirty="0" err="1" smtClean="0"/>
              <a:t>Капыревщинское</a:t>
            </a:r>
            <a:r>
              <a:rPr lang="ru-RU" sz="1100" b="1" dirty="0" smtClean="0"/>
              <a:t> хуторское казачье общество «</a:t>
            </a:r>
            <a:r>
              <a:rPr lang="ru-RU" sz="1100" b="1" dirty="0" err="1" smtClean="0"/>
              <a:t>Платовский</a:t>
            </a:r>
            <a:r>
              <a:rPr lang="ru-RU" sz="1100" b="1" dirty="0" smtClean="0"/>
              <a:t>» (12 чел.).</a:t>
            </a:r>
          </a:p>
          <a:p>
            <a:pPr algn="just"/>
            <a:endParaRPr lang="ru-RU" sz="1100" b="1" dirty="0" smtClean="0"/>
          </a:p>
        </p:txBody>
      </p:sp>
      <p:sp>
        <p:nvSpPr>
          <p:cNvPr id="63" name="Прямоугольник 62"/>
          <p:cNvSpPr/>
          <p:nvPr/>
        </p:nvSpPr>
        <p:spPr>
          <a:xfrm>
            <a:off x="1115616" y="26064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 году в ряды детских и молодежных гражданско-патриотических объединений, движений вступили 173 человека. </a:t>
            </a: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в деятельности детских и молодежных общественных объединений задействованы более 1000 подростков и молодежи.</a:t>
            </a:r>
          </a:p>
        </p:txBody>
      </p:sp>
      <p:sp>
        <p:nvSpPr>
          <p:cNvPr id="64" name="AutoShape 2"/>
          <p:cNvSpPr>
            <a:spLocks noChangeArrowheads="1"/>
          </p:cNvSpPr>
          <p:nvPr/>
        </p:nvSpPr>
        <p:spPr bwMode="auto">
          <a:xfrm>
            <a:off x="2843808" y="4869160"/>
            <a:ext cx="1008112" cy="864096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latin typeface="Calibri" pitchFamily="34" charset="0"/>
                <a:cs typeface="Arial" pitchFamily="34" charset="0"/>
              </a:rPr>
              <a:t>Школа-интернат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Рисунок 64" descr="D:\Голубева 16\ЮНАРМИЯ\Эмблема юнармии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5445224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 descr="https://edu.miet.ru/upload/medialibrary/2a1/NbdZkrzPTwM%20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373216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AutoShape 2"/>
          <p:cNvSpPr>
            <a:spLocks noChangeArrowheads="1"/>
          </p:cNvSpPr>
          <p:nvPr/>
        </p:nvSpPr>
        <p:spPr bwMode="auto">
          <a:xfrm>
            <a:off x="3995936" y="4869160"/>
            <a:ext cx="1368152" cy="864096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latin typeface="Calibri" pitchFamily="34" charset="0"/>
                <a:cs typeface="Arial" pitchFamily="34" charset="0"/>
              </a:rPr>
              <a:t>Ярцевский индустриальный техникум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Рисунок 67" descr="D:\Голубева 16\ЮНАРМИЯ\Эмблема юнармии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5445224"/>
            <a:ext cx="296416" cy="22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 descr="https://edu.miet.ru/upload/medialibrary/2a1/NbdZkrzPTwM%20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5373216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" descr="C:\Documents and Settings\User\Рабочий стол\для буклета\герб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116632"/>
            <a:ext cx="864096" cy="785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598648" cy="55098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Социально-значимой инициативой в работе с молодежью является волонтерское движение, в котором задействованы 452 добровольца. 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924944"/>
            <a:ext cx="7992888" cy="3539081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рамках проекта «Волонтеры Конституции» был сформирован волонтерский корпус из 80 добровольцев, которые рассказывали гражданам о сути всенародного голосования, предлагаемых изменениях, раздавали информационные буклеты.</a:t>
            </a: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рамках общероссийской акции взаимопомощи пожилым и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маломобильным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гражданам в ситуации распространения новой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МыВместе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волонтерами оказана помощь более 500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ярцевчанам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5 волонтеров были награждены памятной медалью Президента РФ В.В. Путина за бескорыстный вклад в организацию Общероссийской акции взаимопомощи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МыВместе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ru-RU" sz="1300" b="1" i="1" dirty="0" smtClean="0">
              <a:solidFill>
                <a:srgbClr val="7030A0"/>
              </a:solidFill>
            </a:endParaRPr>
          </a:p>
          <a:p>
            <a:pPr algn="just"/>
            <a:r>
              <a:rPr lang="ru-RU" sz="1300" b="1" i="1" dirty="0" smtClean="0">
                <a:solidFill>
                  <a:srgbClr val="7030A0"/>
                </a:solidFill>
              </a:rPr>
              <a:t>                   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Arial Black" pitchFamily="34" charset="0"/>
              </a:rPr>
              <a:t> </a:t>
            </a:r>
            <a:endParaRPr lang="ru-RU" sz="12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>
              <a:buFontTx/>
              <a:buChar char="-"/>
            </a:pPr>
            <a:endParaRPr lang="ru-RU" sz="1200" b="1" i="1" dirty="0" smtClean="0">
              <a:solidFill>
                <a:srgbClr val="0000FF"/>
              </a:solidFill>
            </a:endParaRPr>
          </a:p>
          <a:p>
            <a:pPr algn="just"/>
            <a:endParaRPr lang="ru-RU" sz="1200" i="1" dirty="0">
              <a:solidFill>
                <a:srgbClr val="FFD03B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25144"/>
            <a:ext cx="2232248" cy="167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725144"/>
            <a:ext cx="2752296" cy="167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-ECD0~1\AppData\Local\Temp\Rar$DIa0.019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25144"/>
            <a:ext cx="2393309" cy="165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User\Рабочий стол\для буклета\гер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864096" cy="78554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187624" y="1772816"/>
            <a:ext cx="1296144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«Весенняя неделя добра»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896" y="2132856"/>
            <a:ext cx="129614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«Цветок Победы»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1556792"/>
            <a:ext cx="108012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«Свеча Памяти»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1628800"/>
            <a:ext cx="1274440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«Обелиск»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2132856"/>
            <a:ext cx="151216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«Георгиевская лента»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68344" y="1628800"/>
            <a:ext cx="1296144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Триколор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91680" y="836712"/>
            <a:ext cx="6840760" cy="576064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Добровольческая деятельность в 2020 году представлена гражданско-патриотическими акциями: 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195736" y="1412776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211960" y="141277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987824" y="1340768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364088" y="141277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516216" y="1412776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6" idx="0"/>
          </p:cNvCxnSpPr>
          <p:nvPr/>
        </p:nvCxnSpPr>
        <p:spPr>
          <a:xfrm>
            <a:off x="7668344" y="1412776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6401</TotalTime>
  <Words>1267</Words>
  <Application>Microsoft Office PowerPoint</Application>
  <PresentationFormat>Экран (4:3)</PresentationFormat>
  <Paragraphs>195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Муниципальное образование «Ярцевский район» Смоленской области </vt:lpstr>
      <vt:lpstr> «Каково сегодняшнее общество – такова и молодежь,                    какова сегодняшняя молодежь – таково и завтрашнее общество»</vt:lpstr>
      <vt:lpstr>Слайд 3</vt:lpstr>
      <vt:lpstr>Ресурсное обеспечение проекта</vt:lpstr>
      <vt:lpstr>Слайд 5</vt:lpstr>
      <vt:lpstr>Слайд 6</vt:lpstr>
      <vt:lpstr>Слайд 7</vt:lpstr>
      <vt:lpstr>Слайд 8</vt:lpstr>
      <vt:lpstr>Социально-значимой инициативой в работе с молодежью является волонтерское движение, в котором задействованы 452 добровольца. </vt:lpstr>
      <vt:lpstr>Слайд 10</vt:lpstr>
      <vt:lpstr> В 2020 году проведены свыше 300 мероприятий гражданско-патриотической направленности, в том числе:</vt:lpstr>
      <vt:lpstr>Победы в областных конкурсах, результаты рейтингов</vt:lpstr>
      <vt:lpstr>Распространение опыта</vt:lpstr>
      <vt:lpstr>НАШИ  ИНФОРМАЦИОННЫЕ  РЕСУРСЫ: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Lisovskaya Larisa Mikhailovna</cp:lastModifiedBy>
  <cp:revision>415</cp:revision>
  <dcterms:created xsi:type="dcterms:W3CDTF">2019-04-09T08:22:54Z</dcterms:created>
  <dcterms:modified xsi:type="dcterms:W3CDTF">2021-04-01T14:09:59Z</dcterms:modified>
</cp:coreProperties>
</file>