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2" r:id="rId3"/>
    <p:sldId id="288" r:id="rId4"/>
    <p:sldId id="284" r:id="rId5"/>
    <p:sldId id="289" r:id="rId6"/>
    <p:sldId id="290" r:id="rId7"/>
    <p:sldId id="283" r:id="rId8"/>
    <p:sldId id="295" r:id="rId9"/>
    <p:sldId id="292" r:id="rId10"/>
    <p:sldId id="263" r:id="rId11"/>
    <p:sldId id="294" r:id="rId12"/>
    <p:sldId id="293" r:id="rId13"/>
    <p:sldId id="262" r:id="rId14"/>
    <p:sldId id="265" r:id="rId15"/>
    <p:sldId id="285" r:id="rId16"/>
    <p:sldId id="267" r:id="rId17"/>
    <p:sldId id="286" r:id="rId18"/>
    <p:sldId id="287" r:id="rId19"/>
    <p:sldId id="275" r:id="rId20"/>
    <p:sldId id="278" r:id="rId21"/>
    <p:sldId id="279" r:id="rId22"/>
    <p:sldId id="281" r:id="rId23"/>
    <p:sldId id="291" r:id="rId24"/>
  </p:sldIdLst>
  <p:sldSz cx="9144000" cy="6858000" type="screen4x3"/>
  <p:notesSz cx="6888163" cy="10020300"/>
  <p:custDataLst>
    <p:tags r:id="rId2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56">
          <p15:clr>
            <a:srgbClr val="A4A3A4"/>
          </p15:clr>
        </p15:guide>
        <p15:guide id="2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008000"/>
    <a:srgbClr val="003300"/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7674" autoAdjust="0"/>
  </p:normalViewPr>
  <p:slideViewPr>
    <p:cSldViewPr>
      <p:cViewPr>
        <p:scale>
          <a:sx n="82" d="100"/>
          <a:sy n="82" d="100"/>
        </p:scale>
        <p:origin x="-2370" y="-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notesViewPr>
    <p:cSldViewPr>
      <p:cViewPr varScale="1">
        <p:scale>
          <a:sx n="68" d="100"/>
          <a:sy n="68" d="100"/>
        </p:scale>
        <p:origin x="-3444" y="-102"/>
      </p:cViewPr>
      <p:guideLst>
        <p:guide orient="horz" pos="3156"/>
        <p:guide pos="21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86663A1-BE93-4F19-BCAE-33E954C20B2B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90C0431-2448-4DC3-AF70-2785FBE2C44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Оригинальные шаблоны для презентаций: </a:t>
            </a:r>
            <a:r>
              <a:rPr lang="ru-RU" sz="1300" dirty="0">
                <a:hlinkClick r:id="rId3"/>
              </a:rPr>
              <a:t>https://presentation-creation.ru/powerpoint-templates.html</a:t>
            </a:r>
            <a:r>
              <a:rPr lang="en-US" sz="1300" dirty="0"/>
              <a:t> </a:t>
            </a:r>
            <a:endParaRPr lang="ru-RU" sz="1300" dirty="0"/>
          </a:p>
          <a:p>
            <a:r>
              <a:rPr lang="ru-RU" sz="1300" dirty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4941168"/>
            <a:ext cx="6444208" cy="1440160"/>
          </a:xfrm>
        </p:spPr>
        <p:txBody>
          <a:bodyPr/>
          <a:lstStyle>
            <a:lvl1pPr>
              <a:defRPr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56084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907704" y="1412776"/>
            <a:ext cx="7056784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pic>
        <p:nvPicPr>
          <p:cNvPr id="14" name="Рисунок 13">
            <a:hlinkClick r:id="rId15"/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650" r:id="rId13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https://titovshina.admin-smolensk.ru/files/342/gallery/med/14.11.2020_19.38.34_img-20201113-wa0009.jpg" TargetMode="External"/><Relationship Id="rId5" Type="http://schemas.openxmlformats.org/officeDocument/2006/relationships/image" Target="../media/image16.jpeg"/><Relationship Id="rId4" Type="http://schemas.openxmlformats.org/officeDocument/2006/relationships/image" Target="https://titovshina.admin-smolensk.ru/files/342/gallery/med/14.11.2020_19.38.34_img-20201113-wa0003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https://i1.mycdn.me/i?r=AyH4iRPQ2q0otWIFepML2LxRnNs5RKqmNxNEviDK5exYyw" TargetMode="Externa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itovshina.admin-smolensk.ru/files/319/gallery/med/03.05.2020_23.12.54_4.jpg" TargetMode="External"/><Relationship Id="rId5" Type="http://schemas.openxmlformats.org/officeDocument/2006/relationships/hyperlink" Target="https://titovshina.admin-smolensk.ru/files/319/gallery/med/03.05.2020_23.12.54_11.jpg" TargetMode="External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628800"/>
            <a:ext cx="8533612" cy="2867780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5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благоустройства </a:t>
            </a:r>
            <a:r>
              <a:rPr lang="ru-RU" sz="35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населенных пунктов Титовщинского сельского поселения Демидовского района Смоленской </a:t>
            </a:r>
            <a:r>
              <a:rPr lang="ru-RU" sz="35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области путем повышения активности гражданского общества </a:t>
            </a:r>
            <a:endParaRPr lang="ru-RU" sz="35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4869160"/>
            <a:ext cx="561662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Наделяева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Светлана Юрьевна,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главный специалист Администрации Титовщинского сельского поселения Демидовского района Смоленской области </a:t>
            </a:r>
            <a:endParaRPr lang="ru-RU" dirty="0"/>
          </a:p>
        </p:txBody>
      </p:sp>
      <p:pic>
        <p:nvPicPr>
          <p:cNvPr id="6" name="Рисунок 5" descr="GERB_SM(1)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864096" cy="936104"/>
          </a:xfrm>
          <a:prstGeom prst="rect">
            <a:avLst/>
          </a:prstGeom>
          <a:ln w="38100" cap="sq">
            <a:solidFill>
              <a:srgbClr val="910D0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19672" y="54868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Титовщинское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сельское поселение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Демидовского района Смоленской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08012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работы Администрации Титовщинского сельского поселения Демидовского района Смоленской области по выполнению мероприятий по благоустройству территории сельского поселения в 2020 году: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1.1. Создание условий для организации досуга, занятия спортом детей и молодежи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54" name="Содержимое 53" descr="площадка д.Дубровка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780928"/>
            <a:ext cx="2250297" cy="3000396"/>
          </a:xfrm>
        </p:spPr>
      </p:pic>
      <p:sp>
        <p:nvSpPr>
          <p:cNvPr id="14" name="Прямоугольник 13"/>
          <p:cNvSpPr/>
          <p:nvPr/>
        </p:nvSpPr>
        <p:spPr>
          <a:xfrm>
            <a:off x="428596" y="6357958"/>
            <a:ext cx="5004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Спортивные площадки в д.Дубр</a:t>
            </a:r>
            <a:r>
              <a:rPr lang="ru-RU" sz="1600" dirty="0" smtClean="0"/>
              <a:t>овка и в д. </a:t>
            </a:r>
            <a:r>
              <a:rPr lang="ru-RU" sz="1600" dirty="0" err="1" smtClean="0"/>
              <a:t>Титовщина</a:t>
            </a:r>
            <a:endParaRPr lang="ru-RU" sz="1600" dirty="0"/>
          </a:p>
        </p:txBody>
      </p:sp>
      <p:pic>
        <p:nvPicPr>
          <p:cNvPr id="16" name="Содержимое 7" descr="23.10.2020_10.00.09_20201023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2780928"/>
            <a:ext cx="3500462" cy="2625347"/>
          </a:xfrm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429000"/>
            <a:ext cx="2214578" cy="296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4" descr="площадка д.Титовщина итог2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5929322" y="4286256"/>
            <a:ext cx="2928926" cy="2424813"/>
          </a:xfrm>
        </p:spPr>
      </p:pic>
      <p:sp>
        <p:nvSpPr>
          <p:cNvPr id="8" name="Прямоугольник 7"/>
          <p:cNvSpPr/>
          <p:nvPr/>
        </p:nvSpPr>
        <p:spPr>
          <a:xfrm>
            <a:off x="323528" y="1268760"/>
            <a:ext cx="8496944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2019,  июле 2020 года в деревне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Титовщина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деревне Дубровка построены </a:t>
            </a:r>
            <a:r>
              <a:rPr lang="ru-RU" sz="1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две новые спортивные площадки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активного отдыха, состоящие из 10 уличных тренажеров и одного спортивного комплекса,  появилась возможность заниматься несколькими видами спорта одновременно. 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работ всего составила 1778,3 тыс. руб., в том числе за счет средств федерального бюджета – 1082,6 тыс.руб., регионального бюджета –  161,8 тыс. руб., средств местного бюджета – 89 тыс. руб., внебюджетных источников – 444,9 тыс.руб.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3430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5652120" y="4365104"/>
            <a:ext cx="3048339" cy="228625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45424" cy="2736304"/>
          </a:xfrm>
        </p:spPr>
        <p:txBody>
          <a:bodyPr>
            <a:noAutofit/>
          </a:bodyPr>
          <a:lstStyle/>
          <a:p>
            <a:pPr marL="1588" indent="357188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Результатом сплоченной работы территориального общественного самоуправления с Администрацией Титовщинского сельского поселения Демидовского района Смоленской области явилось создание открытой спортивной площадки для игры в волейбол в деревне Дубровка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благодаря выделенному Департаментом Смоленской области по внутренней политике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гранту в рамках реализации областной государственной программы «Местное самоуправление в Смоленской области»  на  2014 – 2020 годы на премирование лучших проектов территориального общественного самоуправления, разработанных совместно с органами местного самоуправления муниципальных образований Смоленской области, в сфере благоустройства. </a:t>
            </a:r>
          </a:p>
          <a:p>
            <a:pPr marL="1588" indent="357188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Данная инициатива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стала одной из трех номинантов в национальной премии  «Гражданская инициатива».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ноябре 2020 года руководитель проекта старейшина ТОС «д.Дубровка-2» Данилова Н.Н. получила диплом участника конкурса на торжественной церемонии вручения призов - «Живой капли добрых дел».</a:t>
            </a:r>
            <a:endParaRPr lang="ru-RU" sz="1600" dirty="0"/>
          </a:p>
        </p:txBody>
      </p:sp>
      <p:pic>
        <p:nvPicPr>
          <p:cNvPr id="1026" name="Picture 2" descr="https://titovshina.admin-smolensk.ru/files/342/gallery/med/14.11.2020_19.38.34_img-20201113-wa0003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2483768" y="4365104"/>
            <a:ext cx="2981040" cy="2232248"/>
          </a:xfrm>
          <a:prstGeom prst="rect">
            <a:avLst/>
          </a:prstGeom>
          <a:noFill/>
        </p:spPr>
      </p:pic>
      <p:pic>
        <p:nvPicPr>
          <p:cNvPr id="1025" name="Picture 1" descr="https://titovshina.admin-smolensk.ru/files/342/gallery/med/14.11.2020_19.38.34_img-20201113-wa0009.jpg"/>
          <p:cNvPicPr>
            <a:picLocks noChangeAspect="1" noChangeArrowheads="1"/>
          </p:cNvPicPr>
          <p:nvPr/>
        </p:nvPicPr>
        <p:blipFill>
          <a:blip r:embed="rId5" r:link="rId6" cstate="print"/>
          <a:srcRect b="13101"/>
          <a:stretch>
            <a:fillRect/>
          </a:stretch>
        </p:blipFill>
        <p:spPr bwMode="auto">
          <a:xfrm>
            <a:off x="395536" y="4330913"/>
            <a:ext cx="2016224" cy="2335339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Arial Unicode MS" pitchFamily="34" charset="-128"/>
                <a:cs typeface="Mangal" pitchFamily="18" charset="0"/>
              </a:rPr>
              <a:t> 	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3019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Arial Unicode MS" pitchFamily="34" charset="-128"/>
                <a:cs typeface="Mangal" pitchFamily="18" charset="0"/>
              </a:rPr>
              <a:t> 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4552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5760640" cy="5199856"/>
          </a:xfrm>
        </p:spPr>
        <p:txBody>
          <a:bodyPr>
            <a:normAutofit/>
          </a:bodyPr>
          <a:lstStyle/>
          <a:p>
            <a:pPr marL="88900" indent="26035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2018 – 2019 годах на территории Титовщинского сельского поселения Демидовского района Смоленской области появилось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 новые детские игровые площадки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88900" indent="26035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в деревне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Титовщина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установлена детская игровая площадка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благодаря выделенному гранту на поддержку местных инициатив граждан, проживающих в сельской местности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88900" indent="26035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в деревне Дубровка так же была установлена детская игровая площадка благодаря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получению субсидии на премирование лучших проектов территориального общественного самоуправления, разработанных совместно с органами местного самоуправления муниципальных образований Смоленской области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88900" indent="26035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в деревнях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Шапы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Борода благодаря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спонсорской помощи ООО «ЛЕСКОМ»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месте старых детских игровых площадок появились новые современные.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C:\Users\Lisovskaya_LM\Downloads\DSCN015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908720"/>
            <a:ext cx="2376264" cy="1782198"/>
          </a:xfrm>
          <a:prstGeom prst="rect">
            <a:avLst/>
          </a:prstGeom>
          <a:noFill/>
        </p:spPr>
      </p:pic>
      <p:pic>
        <p:nvPicPr>
          <p:cNvPr id="5" name="Picture 3" descr="G:\Новая папка (2)\яскин\image (22).jpg"/>
          <p:cNvPicPr>
            <a:picLocks noChangeAspect="1" noChangeArrowheads="1"/>
          </p:cNvPicPr>
          <p:nvPr/>
        </p:nvPicPr>
        <p:blipFill>
          <a:blip r:embed="rId3" cstate="print"/>
          <a:srcRect l="8336" r="24972" b="18505"/>
          <a:stretch>
            <a:fillRect/>
          </a:stretch>
        </p:blipFill>
        <p:spPr bwMode="auto">
          <a:xfrm>
            <a:off x="6516216" y="4653136"/>
            <a:ext cx="230425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6848" b="12328"/>
          <a:stretch>
            <a:fillRect/>
          </a:stretch>
        </p:blipFill>
        <p:spPr bwMode="auto">
          <a:xfrm>
            <a:off x="6444208" y="2852936"/>
            <a:ext cx="234626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57290" y="642918"/>
            <a:ext cx="650085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1.2. Модернизация системы уличного освещения.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357158" y="1071546"/>
            <a:ext cx="8644030" cy="830997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деревне </a:t>
            </a:r>
            <a:r>
              <a:rPr kumimoji="0" lang="ru-RU" altLang="zh-CN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Титовщина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были установлены дополнительные фонари уличного наружного освещения, заменены самонесущие изолированные провода на линиях электропередачи и имеющиеся устаревшие фонари уличного наружного освещения.</a:t>
            </a:r>
          </a:p>
        </p:txBody>
      </p:sp>
      <p:pic>
        <p:nvPicPr>
          <p:cNvPr id="12" name="Содержимое 5" descr="20201014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357554" y="2357430"/>
            <a:ext cx="2571768" cy="3635864"/>
          </a:xfrm>
        </p:spPr>
      </p:pic>
      <p:pic>
        <p:nvPicPr>
          <p:cNvPr id="13" name="Picture 2" descr="https://i1.mycdn.me/i?r=AyH4iRPQ2q0otWIFepML2LxRnNs5RKqmNxNEviDK5exYyw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6215074" y="2214554"/>
            <a:ext cx="2643206" cy="35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IMG-0bddeb30d6287eb867ecaaeb4fd8ea19-V"/>
          <p:cNvPicPr>
            <a:picLocks noChangeAspect="1" noChangeArrowheads="1"/>
          </p:cNvPicPr>
          <p:nvPr/>
        </p:nvPicPr>
        <p:blipFill>
          <a:blip r:embed="rId6" cstate="print"/>
          <a:srcRect r="21727"/>
          <a:stretch>
            <a:fillRect/>
          </a:stretch>
        </p:blipFill>
        <p:spPr bwMode="auto">
          <a:xfrm>
            <a:off x="357158" y="2500306"/>
            <a:ext cx="28479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715436" cy="265232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1.3.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Благоустройство гражданских кладбищ.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Содержимое 4" descr="благоустройство кладбища д.Бород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928670"/>
            <a:ext cx="4038600" cy="2271713"/>
          </a:xfrm>
        </p:spPr>
      </p:pic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28670"/>
            <a:ext cx="4000529" cy="224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42910" y="3286124"/>
            <a:ext cx="7429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Спил аварийных деревьев на гражданском кладбище в деревне Борода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4" descr="огораживание кладбища д.Брисенки3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00034" y="3675035"/>
            <a:ext cx="1714512" cy="3048367"/>
          </a:xfrm>
        </p:spPr>
      </p:pic>
      <p:pic>
        <p:nvPicPr>
          <p:cNvPr id="8" name="Содержимое 5" descr="огораживание кладбища д.Борисенки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2357422" y="3786190"/>
            <a:ext cx="3809995" cy="2857496"/>
          </a:xfrm>
        </p:spPr>
      </p:pic>
      <p:sp>
        <p:nvSpPr>
          <p:cNvPr id="9" name="Прямоугольник 8"/>
          <p:cNvSpPr/>
          <p:nvPr/>
        </p:nvSpPr>
        <p:spPr>
          <a:xfrm>
            <a:off x="6357950" y="4714884"/>
            <a:ext cx="2571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августе 2020года завершено строительство ограждения вокруг гражданского кладбища в деревне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Борисенки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28604"/>
            <a:ext cx="835292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1.4. Благоустройство памятных мест, мест захоронения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2085975" cy="2781300"/>
          </a:xfrm>
          <a:prstGeom prst="rect">
            <a:avLst/>
          </a:prstGeom>
          <a:noFill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357298"/>
            <a:ext cx="2085975" cy="2781300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357298"/>
            <a:ext cx="2066925" cy="2781300"/>
          </a:xfrm>
          <a:prstGeom prst="rect">
            <a:avLst/>
          </a:prstGeom>
          <a:noFill/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5063" name="Rectangle 7">
            <a:hlinkClick r:id="rId5"/>
          </p:cNvPr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Arial Unicode MS" pitchFamily="34" charset="-128"/>
                <a:cs typeface="Mangal" pitchFamily="18" charset="0"/>
              </a:rPr>
              <a:t>  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6019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Arial Unicode MS" pitchFamily="34" charset="-128"/>
                <a:cs typeface="Mangal" pitchFamily="18" charset="0"/>
              </a:rPr>
              <a:t> 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8801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5067" name="Rectangle 11">
            <a:hlinkClick r:id="rId6"/>
          </p:cNvPr>
          <p:cNvSpPr>
            <a:spLocks noChangeArrowheads="1"/>
          </p:cNvSpPr>
          <p:nvPr/>
        </p:nvSpPr>
        <p:spPr bwMode="auto">
          <a:xfrm>
            <a:off x="0" y="13992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785794"/>
            <a:ext cx="8286808" cy="58477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Ежегодно на территории Титовщинского сельского поселения в преддверии 9 мая, проводятся работы по благоустройству памятных мест и захоронений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8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3" y="1500174"/>
            <a:ext cx="245918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4429132"/>
            <a:ext cx="295277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0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4357694"/>
            <a:ext cx="3000396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3357554" y="4786322"/>
            <a:ext cx="2428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Восстановление братской могилы Партизану отряда «им.Воропаева» Федотову Н., погибшему 28.06.1942 года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571480"/>
            <a:ext cx="3643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деревне Оброк на могиле неизвестного солдата заменили старое деревянное надгробие на новое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9" name="Picture 1" descr="SDC11324"/>
          <p:cNvPicPr>
            <a:picLocks noChangeAspect="1" noChangeArrowheads="1"/>
          </p:cNvPicPr>
          <p:nvPr/>
        </p:nvPicPr>
        <p:blipFill>
          <a:blip r:embed="rId2" cstate="print"/>
          <a:srcRect l="13608" r="29114"/>
          <a:stretch>
            <a:fillRect/>
          </a:stretch>
        </p:blipFill>
        <p:spPr bwMode="auto">
          <a:xfrm>
            <a:off x="357158" y="1428736"/>
            <a:ext cx="187735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928802"/>
            <a:ext cx="17706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857752" y="642918"/>
            <a:ext cx="3857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Замена ограждения памятника 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д. Малое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Аретово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4" descr="прежний вид ограждения памятника д.Малое Аретово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000496" y="1285860"/>
            <a:ext cx="2618477" cy="2143140"/>
          </a:xfrm>
        </p:spPr>
      </p:pic>
      <p:pic>
        <p:nvPicPr>
          <p:cNvPr id="13" name="Содержимое 5" descr="замена ограждения памятника д.Малое Аретово итог (2)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6072198" y="2071678"/>
            <a:ext cx="2952770" cy="2214578"/>
          </a:xfrm>
        </p:spPr>
      </p:pic>
      <p:sp>
        <p:nvSpPr>
          <p:cNvPr id="14" name="Прямоугольник 13"/>
          <p:cNvSpPr/>
          <p:nvPr/>
        </p:nvSpPr>
        <p:spPr>
          <a:xfrm>
            <a:off x="357158" y="5286388"/>
            <a:ext cx="228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Благоустройство территории около памятника в д.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Шапы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Содержимое 4" descr="благоустройство памятника д.Шапы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4482710"/>
            <a:ext cx="2924196" cy="2193147"/>
          </a:xfrm>
          <a:prstGeom prst="rect">
            <a:avLst/>
          </a:prstGeom>
        </p:spPr>
      </p:pic>
      <p:pic>
        <p:nvPicPr>
          <p:cNvPr id="16" name="Содержимое 5" descr="благоустройство памятника д.Шапы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322" y="4500570"/>
            <a:ext cx="2971792" cy="2228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00100" y="571480"/>
            <a:ext cx="6768752" cy="566738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Реконструкция памятника в деревне Дубровка</a:t>
            </a:r>
          </a:p>
        </p:txBody>
      </p:sp>
      <p:pic>
        <p:nvPicPr>
          <p:cNvPr id="6" name="Picture 4" descr="IMG_20171108_0743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2303876" cy="3071834"/>
          </a:xfrm>
          <a:prstGeom prst="rect">
            <a:avLst/>
          </a:prstGeom>
          <a:noFill/>
        </p:spPr>
      </p:pic>
      <p:pic>
        <p:nvPicPr>
          <p:cNvPr id="7" name="Рисунок 6" descr="открытие отремонтированного памятника д.Дубровка.JPG"/>
          <p:cNvPicPr>
            <a:picLocks noChangeAspect="1"/>
          </p:cNvPicPr>
          <p:nvPr/>
        </p:nvPicPr>
        <p:blipFill>
          <a:blip r:embed="rId3" cstate="print"/>
          <a:srcRect l="10139" r="10139"/>
          <a:stretch>
            <a:fillRect/>
          </a:stretch>
        </p:blipFill>
        <p:spPr>
          <a:xfrm>
            <a:off x="3143240" y="1214422"/>
            <a:ext cx="4617720" cy="3931920"/>
          </a:xfrm>
          <a:prstGeom prst="rect">
            <a:avLst/>
          </a:prstGeom>
        </p:spPr>
      </p:pic>
      <p:pic>
        <p:nvPicPr>
          <p:cNvPr id="47106" name="Picture 2" descr="8ef728e301bfa2641bf0ff68d80898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071942"/>
            <a:ext cx="370522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772bd89e292c0a4c1700b01fcc9bf3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572008"/>
            <a:ext cx="28575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42878" y="428604"/>
            <a:ext cx="8501122" cy="428628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Реконструкция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памятника в д.Жичицы</a:t>
            </a:r>
          </a:p>
        </p:txBody>
      </p:sp>
      <p:pic>
        <p:nvPicPr>
          <p:cNvPr id="6" name="Picture 2" descr="D:\общая\Объкты культурного наследия Титовщина\IMG_20170503_105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2464611" cy="3286148"/>
          </a:xfrm>
          <a:prstGeom prst="rect">
            <a:avLst/>
          </a:prstGeom>
          <a:noFill/>
        </p:spPr>
      </p:pic>
      <p:pic>
        <p:nvPicPr>
          <p:cNvPr id="7" name="Рисунок 6" descr="новый памятник д.Жичицы.JPG"/>
          <p:cNvPicPr>
            <a:picLocks noChangeAspect="1"/>
          </p:cNvPicPr>
          <p:nvPr/>
        </p:nvPicPr>
        <p:blipFill>
          <a:blip r:embed="rId3" cstate="print"/>
          <a:srcRect l="5942" r="5942"/>
          <a:stretch>
            <a:fillRect/>
          </a:stretch>
        </p:blipFill>
        <p:spPr>
          <a:xfrm>
            <a:off x="3857620" y="928670"/>
            <a:ext cx="4617720" cy="3931920"/>
          </a:xfrm>
          <a:prstGeom prst="rect">
            <a:avLst/>
          </a:prstGeom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357694"/>
            <a:ext cx="31432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4357694"/>
            <a:ext cx="31051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28.05.2020_19.56.26_img-75ccac75c0c685760078e1025de66407-v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000108"/>
            <a:ext cx="3071834" cy="2303875"/>
          </a:xfrm>
        </p:spPr>
      </p:pic>
      <p:pic>
        <p:nvPicPr>
          <p:cNvPr id="9" name="Содержимое 8" descr="28.05.2020_19.56.41_img-5ef4c80209214db9b45a1305b4733a0e-v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28992" y="928670"/>
            <a:ext cx="3143272" cy="2357454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51FA72-165B-4DFC-AB86-8F5F65952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311" b="36040"/>
          <a:stretch/>
        </p:blipFill>
        <p:spPr>
          <a:xfrm>
            <a:off x="6686976" y="1643050"/>
            <a:ext cx="2457024" cy="14333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600" y="571480"/>
            <a:ext cx="734481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1.5. Установка контейнерных площадок для ТКО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3356992"/>
            <a:ext cx="727280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1.6. Водоснабжение</a:t>
            </a:r>
            <a:r>
              <a:rPr lang="ru-RU" b="1" i="1" dirty="0" smtClean="0"/>
              <a:t>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6215082"/>
            <a:ext cx="4071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Ремонт колодца в д. Верхнее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Хотяково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ремонт памятника д.Верхнее Хотяково.jpg"/>
          <p:cNvPicPr>
            <a:picLocks noChangeAspect="1"/>
          </p:cNvPicPr>
          <p:nvPr/>
        </p:nvPicPr>
        <p:blipFill>
          <a:blip r:embed="rId5" cstate="print"/>
          <a:srcRect l="5942" r="5942"/>
          <a:stretch>
            <a:fillRect/>
          </a:stretch>
        </p:blipFill>
        <p:spPr>
          <a:xfrm>
            <a:off x="971600" y="3789040"/>
            <a:ext cx="2857520" cy="243313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72000" y="623731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Ремонт водонапорной колонки д. Жичицы</a:t>
            </a:r>
            <a:endParaRPr lang="ru-RU" sz="1600" dirty="0"/>
          </a:p>
        </p:txBody>
      </p:sp>
      <p:pic>
        <p:nvPicPr>
          <p:cNvPr id="13" name="Рисунок 12" descr="2020-12-24 10-37-49.JPG"/>
          <p:cNvPicPr>
            <a:picLocks noChangeAspect="1"/>
          </p:cNvPicPr>
          <p:nvPr/>
        </p:nvPicPr>
        <p:blipFill>
          <a:blip r:embed="rId6" cstate="print"/>
          <a:srcRect l="5942" r="5942"/>
          <a:stretch>
            <a:fillRect/>
          </a:stretch>
        </p:blipFill>
        <p:spPr>
          <a:xfrm>
            <a:off x="5148064" y="3789040"/>
            <a:ext cx="2888571" cy="24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512" y="980728"/>
            <a:ext cx="878497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0488" indent="360363" algn="just"/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Титовщинское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сельское поселение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Демидовского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района Смоленской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области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расположено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 юго-западной части Демидовского района и имеет смежные границы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: на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западе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Руднянским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районом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на юге – со Смоленским районом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 на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востоке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Духовщинским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районом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 на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севере, северо-востоке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Заборьевским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сельским поселением Демидовского района.</a:t>
            </a:r>
          </a:p>
          <a:p>
            <a:pPr marL="90488" indent="360363"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Территория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поселения вытянута с севера на юг на 48,0 км.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с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запада на восток на 51,0 км.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Площадь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территории поселения составляет 97420,95 га.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90488" indent="360363"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территории поселения располагаются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памятники природы регионального значения Смоленской области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90488" indent="360363"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ООПТ «Озеро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Акатовское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площадью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655 га;</a:t>
            </a:r>
          </a:p>
          <a:p>
            <a:pPr marL="90488" indent="360363"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ООПТ «Озеро Диво» площадью 124 га.</a:t>
            </a:r>
          </a:p>
          <a:p>
            <a:pPr marL="90488" indent="360363"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Сельское поселение характеризуется благоприятным географическим положением: близостью к г. Демидову, являющемуся административным, промышленным, образовательным и культурным центром района, наличием системы транспортных связей с городом посредством автомобильного транспорта, что оказало существенное влияние на развитие системы расселения.</a:t>
            </a:r>
          </a:p>
          <a:p>
            <a:pPr marL="90488" indent="360363"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основании анализа природных условий и ресурсов можно охарактеризовать большую часть территории Титовщинского сельского поселения как благоприятную для градостроительного освоения и хозяйственной деятельности. Кроме того, территория обладает потенциалом для сельскохозяйственного использования, поскольку характеризуется наличием почвенных ресурсов и благоприятными климатическими условиями. </a:t>
            </a:r>
          </a:p>
          <a:p>
            <a:pPr marL="90488" indent="360363"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территории поселения осуществляют свою деятельность 73 организации и предприятия.</a:t>
            </a:r>
          </a:p>
          <a:p>
            <a:pPr marL="90488" indent="360363"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 составе поселения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94 населенных пункта общей площадью 2647,47 га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90488" indent="360363"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Уровень благоустройства поселений 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Титовщинского сельского поселения Демидовского района Смоленской области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не позволяет обеспечить достойные условия проживания местного населения,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отрицательно сказывается на инвестиционном климате.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88640"/>
            <a:ext cx="7704856" cy="72008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ХАРАКТЕРИСТИКА УСЛОВИЙ</a:t>
            </a:r>
          </a:p>
          <a:p>
            <a:pPr algn="ctr">
              <a:spcBef>
                <a:spcPts val="600"/>
              </a:spcBef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ТЕРРИТОРИАЛЬНЫЕ, ПРИРОДНЫЕ, ЭКОНОМИЧЕСКИЕ ОСОБЕННОСТИ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уборка свалок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928670"/>
            <a:ext cx="4038600" cy="302895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6DA294-78C2-4252-A8D8-C33BB68544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857232"/>
            <a:ext cx="4211960" cy="3158970"/>
          </a:xfrm>
          <a:prstGeom prst="rect">
            <a:avLst/>
          </a:prstGeom>
        </p:spPr>
      </p:pic>
      <p:pic>
        <p:nvPicPr>
          <p:cNvPr id="10" name="Содержимое 7" descr="уборка свалок4.JPG">
            <a:extLst>
              <a:ext uri="{FF2B5EF4-FFF2-40B4-BE49-F238E27FC236}">
                <a16:creationId xmlns:a16="http://schemas.microsoft.com/office/drawing/2014/main" xmlns="" id="{BEFB580A-77CC-4CC3-950F-DF1A2BE3D4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1384" y="4143380"/>
            <a:ext cx="3238523" cy="2428892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755576" y="500042"/>
            <a:ext cx="763284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1.7. Участие в акции «Чистый берег».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/>
          <a:srcRect t="18585" b="29495"/>
          <a:stretch>
            <a:fillRect/>
          </a:stretch>
        </p:blipFill>
        <p:spPr bwMode="auto">
          <a:xfrm>
            <a:off x="1643042" y="4071942"/>
            <a:ext cx="26479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емонт моста д.Хотеево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857232"/>
            <a:ext cx="3371845" cy="2528884"/>
          </a:xfrm>
        </p:spPr>
      </p:pic>
      <p:pic>
        <p:nvPicPr>
          <p:cNvPr id="6" name="Содержимое 5" descr="ремонт моста д.Хотеево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86380" y="785794"/>
            <a:ext cx="3571900" cy="2678925"/>
          </a:xfrm>
        </p:spPr>
      </p:pic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59632" y="404664"/>
            <a:ext cx="633670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1.8.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Благоустройство транспортной инфраструктуры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86182" y="1285860"/>
            <a:ext cx="15716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Ремонт моста через реку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д.Хотеево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3500438"/>
            <a:ext cx="807249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1.9. Реализация проекта «Комплексное развитие деревни Жичицы Демидовского района Смоленской области»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 descr="IMG-f1e7fe5d9a0e21a3f0133969723bdcf2-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4143380"/>
            <a:ext cx="3151291" cy="2357454"/>
          </a:xfrm>
          <a:prstGeom prst="rect">
            <a:avLst/>
          </a:prstGeom>
          <a:noFill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785918" y="6500835"/>
            <a:ext cx="464120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емонт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Жичицкого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сельского Дома культуры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2324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Содержимое 5" descr="IMG-0060ee268c4d6000b90e71e15e604bb1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4054082"/>
            <a:ext cx="3395658" cy="2546744"/>
          </a:xfrm>
          <a:prstGeom prst="rect">
            <a:avLst/>
          </a:prstGeom>
        </p:spPr>
      </p:pic>
      <p:pic>
        <p:nvPicPr>
          <p:cNvPr id="19458" name="Picture 2" descr="IMG-7f803d952bdbbfd378e7e9edb88695e1-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4500570"/>
            <a:ext cx="2600325" cy="19431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6" y="285728"/>
            <a:ext cx="2106472" cy="2571768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газопровода высокого и низкого давления для газоснабжения жилых домов в деревне Жичицы Демидовского района Смоленской области</a:t>
            </a:r>
          </a:p>
        </p:txBody>
      </p:sp>
      <p:pic>
        <p:nvPicPr>
          <p:cNvPr id="5" name="Содержимое 4" descr="IMG-b9cef14e327aae53ef49467f424c793c-V 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2428892" cy="3238523"/>
          </a:xfrm>
        </p:spPr>
      </p:pic>
      <p:pic>
        <p:nvPicPr>
          <p:cNvPr id="6" name="Содержимое 5" descr="IMG-5b774927d63838f5b24c30497eff5b1e-V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714612" y="928670"/>
            <a:ext cx="4038600" cy="3028950"/>
          </a:xfrm>
        </p:spPr>
      </p:pic>
      <p:pic>
        <p:nvPicPr>
          <p:cNvPr id="17410" name="Picture 2" descr="IMG-e1ac12a12e27a8f3c7c97c22580a0412-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019550"/>
            <a:ext cx="2133600" cy="2838450"/>
          </a:xfrm>
          <a:prstGeom prst="rect">
            <a:avLst/>
          </a:prstGeom>
          <a:noFill/>
        </p:spPr>
      </p:pic>
      <p:pic>
        <p:nvPicPr>
          <p:cNvPr id="17409" name="Picture 1" descr="IMG-ef65a75d8d14d38ab4870d53cc9dffed-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067175"/>
            <a:ext cx="3714750" cy="2790825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42844" y="4643446"/>
            <a:ext cx="285748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риобретение санитарного автомобиля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Жичицкого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ФАП ОГБУЗ «Демидовская ЦРБ».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ИНФОРМИРОВАНИЕ ЖИЛЕЛЕЙ ПОСЕЛЕНИЯ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 ВЫПОЛНЕНИИ ЗАПРОСОВ ГРАЖДАН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19256" cy="1872208"/>
          </a:xfrm>
        </p:spPr>
        <p:txBody>
          <a:bodyPr>
            <a:normAutofit/>
          </a:bodyPr>
          <a:lstStyle/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1268760"/>
            <a:ext cx="8208912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Важно не только  выполнить запросы граждан, но и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показать жителям результаты совместной работы, объяснить очередность решения пробл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ем. Если люди понимают, что их проблема  будет обязательно решена, они готовы подождать.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552" y="3933056"/>
            <a:ext cx="8136904" cy="10081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Лучше один раз увидеть, чем сто раз услышать!  Соревнования по волейболу – лучший  повод показать  всем волейбольную площадку.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2636912"/>
            <a:ext cx="8208912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 массовой информации, интернет-пространство – хорошо, но «сарафанное радио» в деревне никто не отменял!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ТОСовцы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старейшины –  нам в помощь. 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552" y="5229200"/>
            <a:ext cx="8136904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 лежачий камень вода не течет!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Важно побудить жителей участвовать в благоустройстве территории. «Соседи сделали хорошо, а мы сделаем лучше!»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88640"/>
            <a:ext cx="7920880" cy="64807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ХАРАКТЕРИСТИКА УСЛОВИЙ</a:t>
            </a:r>
          </a:p>
          <a:p>
            <a:pPr algn="ctr">
              <a:spcBef>
                <a:spcPts val="600"/>
              </a:spcBef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АКТИВИЗАЦИЯ  ГРАЖДАНСКОГО  ОБЩЕСТВА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60851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908720"/>
            <a:ext cx="8568952" cy="64807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последние годы организованы и успешно работают 4 </a:t>
            </a: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ТОСа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объединяющие активных граждан.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412761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581128"/>
            <a:ext cx="237626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293096"/>
            <a:ext cx="424546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4581128"/>
            <a:ext cx="4032447" cy="210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42844" y="376934"/>
            <a:ext cx="8858312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34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Основная проблема: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необходимость обеспечить жителям достойные условия проживания при недостатке финансирования в условиях нарастания  активности населения.</a:t>
            </a:r>
          </a:p>
          <a:p>
            <a:pPr lvl="0" indent="134938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endParaRPr kumimoji="0" lang="ru-RU" sz="2000" b="1" i="0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условия для благоустройства населенных пунктов Титовщинского сельского поселения Демидовского района Смоленской области  с учетов потребности и вовлеченности граждан.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349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446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достижения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необходимо выполнение следующих задач: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90488" indent="360363" algn="just">
              <a:buAutoNum type="arabicPeriod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Организовать деятельность по выявлению запросов граждан по обеспечению жизнедеятельности, благоустройству населенных пунктов.  </a:t>
            </a:r>
          </a:p>
          <a:p>
            <a:pPr marL="90488" indent="360363" algn="just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Организовать взаимодействие с  ТОС  для благоустройства  территории, для проведения досуга всех возрастных групп населения и сохранении историко-культурных памятников.</a:t>
            </a:r>
          </a:p>
          <a:p>
            <a:pPr marL="90488" indent="360363" algn="just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Организовать взаимодействие с  ТОС  для информирования граждан о результатах совместной деятельности органов местного самоуправления  и активных граждан.</a:t>
            </a:r>
          </a:p>
          <a:p>
            <a:pPr marL="90488" indent="360363" algn="just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Организовывать работу по вовлечению граждан, проживающих в сельской местности, в решение вопросов местного значения.</a:t>
            </a:r>
          </a:p>
          <a:p>
            <a:pPr marL="90488" indent="360363" algn="just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Содействовать формированию позитивного отношения к сельской местности и сельскому образу жизни.</a:t>
            </a:r>
          </a:p>
          <a:p>
            <a:pPr marL="90488" indent="360363" algn="just"/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52128"/>
          </a:xfrm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СХЕМА ВЗАИМОДЕЙСТВИЯ ОРГАОВ МЕСТНОГО САМОУПРАВЛЕНИЯ ТИТОВЩИНСКОГО СЕЛЬСКОГО ПОСЕЛЕНИЯ ДЕМИДОВСКОГО РАЙОНА СМОЛЕНСКОЙ ОБЛАСТИ С НАСЕЛЕНИЕМ ПО ФОРМИРОВАНИЮ ЗАПРОСОВ И ИНФОРМИРОВАНИЮ НАСЕЛЕНИЯ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27584" y="1916832"/>
            <a:ext cx="3096344" cy="12024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АДМИНИСТРАЦИЯ СЕЛЬСКОГО ПОСЕЛЕНИЯ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23728" y="2780928"/>
            <a:ext cx="6203032" cy="316894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НАСЕЛЕНИЕ</a:t>
            </a:r>
            <a:endParaRPr lang="ru-RU" b="1" dirty="0"/>
          </a:p>
        </p:txBody>
      </p:sp>
      <p:sp>
        <p:nvSpPr>
          <p:cNvPr id="6" name="Овал 5"/>
          <p:cNvSpPr/>
          <p:nvPr/>
        </p:nvSpPr>
        <p:spPr>
          <a:xfrm>
            <a:off x="3419872" y="2996952"/>
            <a:ext cx="3456384" cy="120243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ТЕРРИТОРИАЛЬНОЕ ОБЩЕСТВЕННОЕ САМОУПРАВЛЕНИЕ, СТАРЕЙШИНЫ, АКТИВНЫЕ ГРАЖДАНЕ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 rot="17821069">
            <a:off x="4687343" y="790368"/>
            <a:ext cx="812269" cy="3343067"/>
          </a:xfrm>
          <a:prstGeom prst="curvedLef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 rot="20528495">
            <a:off x="1294073" y="3055683"/>
            <a:ext cx="731520" cy="2218031"/>
          </a:xfrm>
          <a:prstGeom prst="curvedRightArrow">
            <a:avLst>
              <a:gd name="adj1" fmla="val 25000"/>
              <a:gd name="adj2" fmla="val 57524"/>
              <a:gd name="adj3" fmla="val 29464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 rot="13355770">
            <a:off x="3369331" y="2215560"/>
            <a:ext cx="1167911" cy="731520"/>
          </a:xfrm>
          <a:prstGeom prst="curved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rot="12881632">
            <a:off x="1575729" y="3278034"/>
            <a:ext cx="1216152" cy="731520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Двойная стрелка вверх/вниз 11"/>
          <p:cNvSpPr/>
          <p:nvPr/>
        </p:nvSpPr>
        <p:spPr>
          <a:xfrm rot="2102306">
            <a:off x="3256460" y="3699203"/>
            <a:ext cx="554809" cy="1067228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войная стрелка вверх/вниз 12"/>
          <p:cNvSpPr/>
          <p:nvPr/>
        </p:nvSpPr>
        <p:spPr>
          <a:xfrm rot="20564378">
            <a:off x="6668399" y="3608017"/>
            <a:ext cx="484632" cy="1731159"/>
          </a:xfrm>
          <a:prstGeom prst="up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процесс 13"/>
          <p:cNvSpPr/>
          <p:nvPr/>
        </p:nvSpPr>
        <p:spPr>
          <a:xfrm rot="1856635">
            <a:off x="4573409" y="2219869"/>
            <a:ext cx="1319336" cy="20355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информирование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 rot="4319829">
            <a:off x="6259502" y="4348625"/>
            <a:ext cx="1347750" cy="21379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информирование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 rot="3732702">
            <a:off x="1012247" y="4021401"/>
            <a:ext cx="1319336" cy="236791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информирование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Блок-схема: процесс 17"/>
          <p:cNvSpPr/>
          <p:nvPr/>
        </p:nvSpPr>
        <p:spPr>
          <a:xfrm rot="2583075">
            <a:off x="1796546" y="3664947"/>
            <a:ext cx="765050" cy="18705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запрос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лок-схема: процесс 18"/>
          <p:cNvSpPr/>
          <p:nvPr/>
        </p:nvSpPr>
        <p:spPr>
          <a:xfrm rot="2583075">
            <a:off x="3668755" y="2512820"/>
            <a:ext cx="765050" cy="18705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запрос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Блок-схема: процесс 19"/>
          <p:cNvSpPr/>
          <p:nvPr/>
        </p:nvSpPr>
        <p:spPr>
          <a:xfrm rot="18116410">
            <a:off x="3149560" y="4166424"/>
            <a:ext cx="716645" cy="19435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запрос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9512" y="5301208"/>
            <a:ext cx="2520280" cy="1296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, КОРРЕКТИРОВКА ПЛАНОВ РАБОТЫ С УЧЕТОВ ЗАПРОСОВ НАСЕЛЕНИЯ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395536" y="2852936"/>
            <a:ext cx="648072" cy="2448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/>
          <p:nvPr/>
        </p:nvCxnSpPr>
        <p:spPr>
          <a:xfrm rot="10800000" flipV="1">
            <a:off x="2699792" y="3284984"/>
            <a:ext cx="3816424" cy="2736304"/>
          </a:xfrm>
          <a:prstGeom prst="bentConnector3">
            <a:avLst>
              <a:gd name="adj1" fmla="val -5553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668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результате взаимодействия выявлены запросы населения по различным направлениям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980728"/>
          <a:ext cx="8229600" cy="5425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22712"/>
                <a:gridCol w="3384376"/>
                <a:gridCol w="15225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НАПРАВЛЕНИЕ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ДОПОЛНИТЕЛЬНЫЕ РЕСУРСЫ </a:t>
                      </a:r>
                      <a:b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(кроме бюджета поселения)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 РЕАЛИЗАЦИИ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организации досуга, занятия спортом детей и молодежи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Человеческие ресурсы </a:t>
                      </a:r>
                    </a:p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Средства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грантовой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поддержки</a:t>
                      </a:r>
                    </a:p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Привлеченные средства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2024 г.г.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системы уличного освещения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Средства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грантовой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поддержки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2020 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3349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Благоустройство гражданских кладбищ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Человеческие ресурсы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2024 г.г.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Благоустройство памятных мест,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захоронений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Человеческие ресурсы </a:t>
                      </a:r>
                    </a:p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Средства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грантовой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поддержки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Привлеченные средства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2024 г.г.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Сохранение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экологии околоводной среды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Человеческие ресурсы</a:t>
                      </a:r>
                    </a:p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Партийный проект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2020 г.г.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транспортной инфраструктуры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Человеческие ресурсы </a:t>
                      </a:r>
                    </a:p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Средства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грантовой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поддержки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Привлеченные средства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2024 гг.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Комплексное развитие деревни Жичицы </a:t>
                      </a:r>
                      <a:endParaRPr lang="ru-RU" sz="14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</a:t>
                      </a:r>
                    </a:p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Национальный проект</a:t>
                      </a:r>
                    </a:p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Человеческие ресурсы </a:t>
                      </a:r>
                    </a:p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Средства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грантовой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поддержки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Привлеченные средства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2024 г.г.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4356100" y="188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95536" y="1403919"/>
            <a:ext cx="842968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/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Анализ острых проблем жизнеобеспечения населения муниципального образования.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085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Выявление активно посещаемых или имеющих очевидный потенциал для роста пешеходных потоков территории населенных пунктов, с учетом объективной потребности в развитии тех или иных общественных пространств, экономической эффективности реализации и планов развития сельского поселения  для обеспечения  их приоритетными объектами благоустройства.</a:t>
            </a:r>
          </a:p>
          <a:p>
            <a:pPr lvl="0" indent="450850" algn="just"/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Планирование, мобилизация собственных возможностей и ресурсов, имеющихся в распоряжении муниципального образования.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085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Организация привлечения к участию в реализации проектов по благоустройству местного населения, инвесторов.</a:t>
            </a:r>
          </a:p>
          <a:p>
            <a:pPr indent="45085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Формирование нормативно- правовой базы.</a:t>
            </a:r>
          </a:p>
          <a:p>
            <a:pPr indent="45085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Участие в отборе муниципальных образований Смоленской области для предоставления субсидий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расходов бюджетов муниципальных образований Смоленской области в рамках реализации областных государственных программах.</a:t>
            </a:r>
          </a:p>
          <a:p>
            <a:pPr indent="45085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7. Реализация запланированных проектов по благоустройству.</a:t>
            </a: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620688"/>
            <a:ext cx="7776864" cy="432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выполнения запросов населения: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Lisovskaya_LM\Desktop\2021\ОБОБЩЕНИЕ ОПЫТА МО СО\Наделяева. Титовщина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2"/>
            <a:ext cx="2987824" cy="2987824"/>
          </a:xfrm>
          <a:prstGeom prst="rect">
            <a:avLst/>
          </a:prstGeom>
          <a:noFill/>
        </p:spPr>
      </p:pic>
      <p:sp>
        <p:nvSpPr>
          <p:cNvPr id="5" name="Овальная выноска 4"/>
          <p:cNvSpPr/>
          <p:nvPr/>
        </p:nvSpPr>
        <p:spPr>
          <a:xfrm>
            <a:off x="899592" y="0"/>
            <a:ext cx="7776864" cy="5373216"/>
          </a:xfrm>
          <a:prstGeom prst="wedgeEllipseCallout">
            <a:avLst>
              <a:gd name="adj1" fmla="val -43368"/>
              <a:gd name="adj2" fmla="val 3837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Важным этапом является определение конкретных зон, территорий, объектов для проведения работ по благоустройству, очередность реализации проектов. </a:t>
            </a:r>
          </a:p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Приоритетными объектами благоустройства являются активно посещаемые или имеющие очевидный потенциал для роста пешеходных потоков территории населенного пункта, с учетом объективной потребности в развитии тех или иных общественных пространств, экономической эффективности реализации и планов развития сельского поселения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данном этапе Администрация Титовщинского сельского поселения Демидовского района Смоленской области зачастую сталкивается с непониманием жителей иных малонаселенных пунктов, а порой даже жалобами.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реализации того или иного проекта в сфере благоустройства собственных средств местного бюджета оказывается недостаточно. Для решения данной проблемы приходится привлекать местное население, юридических лиц и индивидуальных предпринимателей, расположенных на территории поселения.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3204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ПРИМЕРЫ СПОСОБОВ РЕАЛИЗАЦИИ ПЛАНОВ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3816424"/>
          </a:xfrm>
        </p:spPr>
        <p:txBody>
          <a:bodyPr>
            <a:noAutofit/>
          </a:bodyPr>
          <a:lstStyle/>
          <a:p>
            <a:pPr marL="88900" indent="357188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массовой физической культуры и спорта на территории Титовщинского сельского поселения Демидовского района Смоленской области предусматривает создание всех условий для физического воспитания различных возрастных групп населения, в том числе, строительство новых объектов спорта, содействие развитию материальной базы спортивных сооружений. Для создания условий в целях укрепления здоровья населения путем развития инфраструктуры спорта, популяризация массового и профессионального спорта (включая спорт высших достижений) и приобщение различных слоев общества к регулярным занятиям физической культурой и спортом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Администрация Титовщинского сельского поселения Демидовского района Смоленской области ежегодно участвует в реализации областных государственных программ: «Развитие сельского хозяйства и регулирование рынков сельскохозяйственной продукции, сырья и продовольствия в Смоленской области», «Местное самоуправление в Смоленской области»  на  2014 – 2020 годы», привлекает спонсоров, активизирует участие местного населения в реализации общественно-значимых проектов.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4941168"/>
            <a:ext cx="3816424" cy="432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5517232"/>
            <a:ext cx="2376264" cy="432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 бюджет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517232"/>
            <a:ext cx="2376264" cy="432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5517232"/>
            <a:ext cx="2376264" cy="432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Региональный бюджет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6165304"/>
            <a:ext cx="4464496" cy="504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Внебюджетные источники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3059832" y="5373216"/>
            <a:ext cx="7200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4" idx="1"/>
          </p:cNvCxnSpPr>
          <p:nvPr/>
        </p:nvCxnSpPr>
        <p:spPr>
          <a:xfrm flipV="1">
            <a:off x="1619672" y="5157192"/>
            <a:ext cx="122413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6660232" y="5157192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283968" y="5373216"/>
            <a:ext cx="0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51f6fd5e2272439771ba8a6d1a1a7b7b5efb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3252</TotalTime>
  <Words>1644</Words>
  <Application>Microsoft Office PowerPoint</Application>
  <PresentationFormat>Экран (4:3)</PresentationFormat>
  <Paragraphs>151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Организация благоустройства населенных пунктов Титовщинского сельского поселения Демидовского района Смоленской области путем повышения активности гражданского общества </vt:lpstr>
      <vt:lpstr>Слайд 2</vt:lpstr>
      <vt:lpstr>Слайд 3</vt:lpstr>
      <vt:lpstr>Слайд 4</vt:lpstr>
      <vt:lpstr>СХЕМА ВЗАИМОДЕЙСТВИЯ ОРГАОВ МЕСТНОГО САМОУПРАВЛЕНИЯ ТИТОВЩИНСКОГО СЕЛЬСКОГО ПОСЕЛЕНИЯ ДЕМИДОВСКОГО РАЙОНА СМОЛЕНСКОЙ ОБЛАСТИ С НАСЕЛЕНИЕМ ПО ФОРМИРОВАНИЮ ЗАПРОСОВ И ИНФОРМИРОВАНИЮ НАСЕЛЕНИЯ</vt:lpstr>
      <vt:lpstr>В результате взаимодействия выявлены запросы населения по различным направлениям</vt:lpstr>
      <vt:lpstr>Слайд 7</vt:lpstr>
      <vt:lpstr>Слайд 8</vt:lpstr>
      <vt:lpstr>ПРИМЕРЫ СПОСОБОВ РЕАЛИЗАЦИИ ПЛАНОВ   </vt:lpstr>
      <vt:lpstr> Результаты работы Администрации Титовщинского сельского поселения Демидовского района Смоленской области по выполнению мероприятий по благоустройству территории сельского поселения в 2020 году: 1.1. Создание условий для организации досуга, занятия спортом детей и молодежи</vt:lpstr>
      <vt:lpstr>Слайд 11</vt:lpstr>
      <vt:lpstr>Слайд 12</vt:lpstr>
      <vt:lpstr>Слайд 13</vt:lpstr>
      <vt:lpstr>       1.3. Благоустройство гражданских кладбищ.</vt:lpstr>
      <vt:lpstr>Слайд 15</vt:lpstr>
      <vt:lpstr>Слайд 16</vt:lpstr>
      <vt:lpstr>Реконструкция памятника в деревне Дубровка</vt:lpstr>
      <vt:lpstr>Реконструкция памятника в д.Жичицы</vt:lpstr>
      <vt:lpstr>Слайд 19</vt:lpstr>
      <vt:lpstr>Слайд 20</vt:lpstr>
      <vt:lpstr>1.8. Благоустройство транспортной инфраструктуры.</vt:lpstr>
      <vt:lpstr>Строительство газопровода высокого и низкого давления для газоснабжения жилых домов в деревне Жичицы Демидовского района Смоленской области</vt:lpstr>
      <vt:lpstr>ИНФОРМИРОВАНИЕ ЖИЛЕЛЕЙ ПОСЕЛЕНИЯ  О ВЫПОЛНЕНИИ ЗАПРОСОВ ГРАЖДАН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Листья под солнцем</dc:title>
  <dc:creator>obstinate</dc:creator>
  <dc:description>Шаблон презентации с сайта https://presentation-creation.ru/</dc:description>
  <cp:lastModifiedBy>Lisovskaya Larisa Mikhailovna</cp:lastModifiedBy>
  <cp:revision>829</cp:revision>
  <dcterms:created xsi:type="dcterms:W3CDTF">2018-02-25T09:09:03Z</dcterms:created>
  <dcterms:modified xsi:type="dcterms:W3CDTF">2021-05-21T06:27:15Z</dcterms:modified>
</cp:coreProperties>
</file>