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2" r:id="rId14"/>
    <p:sldId id="268" r:id="rId15"/>
    <p:sldId id="269" r:id="rId16"/>
    <p:sldId id="270" r:id="rId17"/>
    <p:sldId id="271" r:id="rId18"/>
    <p:sldId id="272" r:id="rId19"/>
    <p:sldId id="284" r:id="rId20"/>
    <p:sldId id="273" r:id="rId21"/>
    <p:sldId id="274" r:id="rId22"/>
    <p:sldId id="275" r:id="rId23"/>
    <p:sldId id="276" r:id="rId24"/>
    <p:sldId id="277" r:id="rId25"/>
    <p:sldId id="278" r:id="rId26"/>
    <p:sldId id="283" r:id="rId27"/>
    <p:sldId id="281" r:id="rId28"/>
  </p:sldIdLst>
  <p:sldSz cx="9144000" cy="5143500" type="screen16x9"/>
  <p:notesSz cx="6858000" cy="9144000"/>
  <p:embeddedFontLst>
    <p:embeddedFont>
      <p:font typeface="Constantia" pitchFamily="18" charset="0"/>
      <p:regular r:id="rId30"/>
      <p:bold r:id="rId31"/>
      <p:italic r:id="rId32"/>
      <p:boldItalic r:id="rId33"/>
    </p:embeddedFont>
    <p:embeddedFont>
      <p:font typeface="Wingdings 2" pitchFamily="18" charset="2"/>
      <p:regular r:id="rId34"/>
    </p:embeddedFont>
    <p:embeddedFont>
      <p:font typeface="Lato" charset="0"/>
      <p:regular r:id="rId35"/>
      <p:bold r:id="rId36"/>
      <p:italic r:id="rId37"/>
      <p:boldItalic r:id="rId38"/>
    </p:embeddedFont>
    <p:embeddedFont>
      <p:font typeface="Wingdings 3" pitchFamily="18" charset="2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840381-8B71-4B7E-AFD9-F990CF8D5A59}">
  <a:tblStyle styleId="{9F840381-8B71-4B7E-AFD9-F990CF8D5A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126" autoAdjust="0"/>
  </p:normalViewPr>
  <p:slideViewPr>
    <p:cSldViewPr snapToGrid="0">
      <p:cViewPr varScale="1">
        <p:scale>
          <a:sx n="113" d="100"/>
          <a:sy n="113" d="100"/>
        </p:scale>
        <p:origin x="-1500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198244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272372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ccf5a681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ccf5a681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50397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ccf5a6813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ccf5a6813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56203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cd052513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cd0525133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658483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cd0525133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cd0525133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115910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cd0525133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cd0525133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296320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c3a3604ac1_0_1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c3a3604ac1_0_1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688331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c48dbb04d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c48dbb04d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176154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c48dbb04d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c48dbb04d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737884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c44a630fb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c44a630fb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16411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c44a630fb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c44a630fb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95179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c3a3604ac1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c3a3604ac1_0_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989961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c48dbb04d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c48dbb04d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147116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c44a630fb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c44a630fb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132883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c44a630fb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c44a630fb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025053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c6b7e17c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c6b7e17c3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0348923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c6b7e17c3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c6b7e17c32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251225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c3a3604ac1_0_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c3a3604ac1_0_8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98360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c3a3604ac1_0_1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c3a3604ac1_0_1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884029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c3a3604ac1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c3a3604ac1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138327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c3a3604ac1_0_1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c3a3604ac1_0_1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974206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c3a3604ac1_0_19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c3a3604ac1_0_19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919987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c3a3604ac1_0_1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c3a3604ac1_0_1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963567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3a3604ac1_0_1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3a3604ac1_0_1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372880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028700"/>
            <a:ext cx="8229600" cy="13716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498774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7086600" cy="13716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1880840"/>
            <a:ext cx="7086600" cy="113228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4812507"/>
            <a:ext cx="7620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151335"/>
            <a:ext cx="4041775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71651"/>
            <a:ext cx="4040188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771651"/>
            <a:ext cx="4041775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143001"/>
            <a:ext cx="3008313" cy="3451622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5486400" cy="391716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373981"/>
            <a:ext cx="5486400" cy="29718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875090"/>
            <a:ext cx="5486400" cy="397764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5318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4812507"/>
            <a:ext cx="21336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4/16/2021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4812507"/>
            <a:ext cx="762000" cy="273844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1667933" y="914401"/>
            <a:ext cx="6807200" cy="2514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7220000"/>
            </a:lightRig>
          </a:scene3d>
          <a:sp3d>
            <a:bevelT/>
          </a:sp3d>
        </p:spPr>
        <p:txBody>
          <a:bodyPr spcFirstLastPara="1" wrap="square" lIns="91425" tIns="91425" rIns="91425" bIns="91425" anchor="t" anchorCtr="0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11" dirty="0">
                <a:solidFill>
                  <a:schemeClr val="accent6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" sz="2111" dirty="0" smtClean="0">
                <a:solidFill>
                  <a:schemeClr val="accent6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" sz="2111" dirty="0" smtClean="0">
                <a:solidFill>
                  <a:schemeClr val="accent6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" sz="2111" dirty="0" smtClean="0">
                <a:solidFill>
                  <a:schemeClr val="accent6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«Модернизация </a:t>
            </a:r>
            <a:r>
              <a:rPr lang="ru" sz="2111" dirty="0">
                <a:solidFill>
                  <a:schemeClr val="accent6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структуры управления сферой </a:t>
            </a:r>
            <a:r>
              <a:rPr lang="ru" sz="2111" dirty="0" smtClean="0">
                <a:solidFill>
                  <a:schemeClr val="accent6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культуры в  муниципальном </a:t>
            </a:r>
            <a:r>
              <a:rPr lang="ru" sz="2011" dirty="0" smtClean="0">
                <a:solidFill>
                  <a:schemeClr val="accent6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образовании </a:t>
            </a:r>
            <a:r>
              <a:rPr lang="ru" sz="2011" dirty="0" smtClean="0">
                <a:solidFill>
                  <a:schemeClr val="accent6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«Сафоновский </a:t>
            </a:r>
            <a:r>
              <a:rPr lang="ru" sz="2000" dirty="0" smtClean="0">
                <a:solidFill>
                  <a:schemeClr val="accent6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район» </a:t>
            </a:r>
            <a:r>
              <a:rPr lang="ru" sz="2000" dirty="0">
                <a:solidFill>
                  <a:schemeClr val="accent6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Смоленской области </a:t>
            </a:r>
            <a:r>
              <a:rPr lang="ru" sz="2111" dirty="0">
                <a:solidFill>
                  <a:schemeClr val="accent6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путем создания </a:t>
            </a:r>
            <a:r>
              <a:rPr lang="ru" sz="2111" dirty="0" smtClean="0">
                <a:solidFill>
                  <a:schemeClr val="accent6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проектного офиса»</a:t>
            </a:r>
            <a:endParaRPr sz="2000" dirty="0">
              <a:solidFill>
                <a:schemeClr val="accent6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3725333" y="3640667"/>
            <a:ext cx="4809067" cy="1168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 dirty="0" smtClean="0"/>
              <a:t>ПОСЕЛОВА </a:t>
            </a:r>
            <a:endParaRPr sz="1400" b="1" dirty="0"/>
          </a:p>
          <a:p>
            <a:pPr algn="r">
              <a:spcBef>
                <a:spcPts val="0"/>
              </a:spcBef>
            </a:pPr>
            <a:r>
              <a:rPr lang="ru" sz="1400" b="1" dirty="0"/>
              <a:t>ЕЛЕНА </a:t>
            </a:r>
            <a:r>
              <a:rPr lang="ru" sz="1400" b="1" dirty="0" smtClean="0"/>
              <a:t> АЛЕКСАНДРОВНА,</a:t>
            </a:r>
            <a:r>
              <a:rPr lang="ru-RU" sz="14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>
              <a:spcBef>
                <a:spcPts val="0"/>
              </a:spcBef>
            </a:pPr>
            <a:r>
              <a:rPr lang="ru-RU" sz="14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председатель комитета по культуре Администрации муниципального образования “Сафоновский район” Смоленской области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 smtClean="0"/>
              <a:t> </a:t>
            </a:r>
            <a:endParaRPr sz="1400" dirty="0"/>
          </a:p>
        </p:txBody>
      </p:sp>
      <p:pic>
        <p:nvPicPr>
          <p:cNvPr id="5" name="Рисунок 4" descr="GERB_SM(1).T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891" y="201381"/>
            <a:ext cx="864096" cy="936104"/>
          </a:xfrm>
          <a:prstGeom prst="rect">
            <a:avLst/>
          </a:prstGeom>
          <a:ln w="38100" cap="sq">
            <a:solidFill>
              <a:srgbClr val="910D0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Google Shape;135;p13"/>
          <p:cNvSpPr txBox="1">
            <a:spLocks/>
          </p:cNvSpPr>
          <p:nvPr/>
        </p:nvSpPr>
        <p:spPr>
          <a:xfrm>
            <a:off x="2006599" y="135467"/>
            <a:ext cx="5223934" cy="6688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vert="horz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Муниципальное образование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«Сафоновский район» Смоленской 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>
            <a:spLocks noGrp="1"/>
          </p:cNvSpPr>
          <p:nvPr>
            <p:ph type="title"/>
          </p:nvPr>
        </p:nvSpPr>
        <p:spPr>
          <a:xfrm>
            <a:off x="524934" y="182083"/>
            <a:ext cx="8144932" cy="4867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 spcFirstLastPara="1" wrap="square" lIns="91425" tIns="91425" rIns="91425" bIns="91425" anchor="t" anchorCtr="0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1">
                    <a:lumMod val="75000"/>
                  </a:schemeClr>
                </a:solidFill>
                <a:effectLst/>
              </a:rPr>
              <a:t>КЛЮЧЕВЫЕ РИСКИ ПРОЕКТА</a:t>
            </a:r>
            <a:endParaRPr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graphicFrame>
        <p:nvGraphicFramePr>
          <p:cNvPr id="192" name="Google Shape;192;p22"/>
          <p:cNvGraphicFramePr/>
          <p:nvPr/>
        </p:nvGraphicFramePr>
        <p:xfrm>
          <a:off x="952500" y="847875"/>
          <a:ext cx="7725350" cy="4153890"/>
        </p:xfrm>
        <a:graphic>
          <a:graphicData uri="http://schemas.openxmlformats.org/drawingml/2006/table">
            <a:tbl>
              <a:tblPr>
                <a:noFill/>
                <a:tableStyleId>{9F840381-8B71-4B7E-AFD9-F990CF8D5A59}</a:tableStyleId>
              </a:tblPr>
              <a:tblGrid>
                <a:gridCol w="3862675"/>
                <a:gridCol w="3862675"/>
              </a:tblGrid>
              <a:tr h="394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РИСК</a:t>
                      </a:r>
                      <a:endParaRPr sz="14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СТЕПЕНЬ РИСКА</a:t>
                      </a:r>
                      <a:endParaRPr sz="14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60665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Отказ работников сферы культуры от нововведений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низкая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60665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Низкая активность населения в формировании культурного пространства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высокая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60665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Низкая вовлеченность специалистов на общественных началах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43980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Низкая вовлеченность молодежи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43980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Отсутствие в полученных грантов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высокая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60665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Низкая активность учреждений культуры в участии в грантах и национальных проектах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низкая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43980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Невостребованность новых услуг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>
            <a:spLocks noGrp="1"/>
          </p:cNvSpPr>
          <p:nvPr>
            <p:ph type="title"/>
          </p:nvPr>
        </p:nvSpPr>
        <p:spPr>
          <a:xfrm>
            <a:off x="575734" y="104384"/>
            <a:ext cx="7924800" cy="4374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accent6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МЕРЫ ПО СНИЖЕНИЮ РИСКА</a:t>
            </a:r>
            <a:endParaRPr sz="2000" dirty="0">
              <a:solidFill>
                <a:schemeClr val="accent6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8" name="Google Shape;198;p23"/>
          <p:cNvGraphicFramePr/>
          <p:nvPr>
            <p:extLst>
              <p:ext uri="{D42A27DB-BD31-4B8C-83A1-F6EECF244321}">
                <p14:modId xmlns="" xmlns:p14="http://schemas.microsoft.com/office/powerpoint/2010/main" val="4248883683"/>
              </p:ext>
            </p:extLst>
          </p:nvPr>
        </p:nvGraphicFramePr>
        <p:xfrm>
          <a:off x="287866" y="588060"/>
          <a:ext cx="8627534" cy="4663200"/>
        </p:xfrm>
        <a:graphic>
          <a:graphicData uri="http://schemas.openxmlformats.org/drawingml/2006/table">
            <a:tbl>
              <a:tblPr>
                <a:noFill/>
                <a:tableStyleId>{9F840381-8B71-4B7E-AFD9-F990CF8D5A59}</a:tableStyleId>
              </a:tblPr>
              <a:tblGrid>
                <a:gridCol w="4313767"/>
                <a:gridCol w="4313767"/>
              </a:tblGrid>
              <a:tr h="38705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РИСК</a:t>
                      </a:r>
                      <a:endParaRPr sz="14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МЕРЫ ПО СНИЖЕНИЮ РИСКА</a:t>
                      </a:r>
                      <a:endParaRPr sz="14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595484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Отказ работников сферы культуры от нововведений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Направление на обучение, профессиональную переподготовку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595484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Низкая активность населения в формировании культурного пространства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Активная PR-компания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595484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Низкая вовлеченность специалистов на общественных началах</a:t>
                      </a:r>
                      <a:endParaRPr sz="14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платных услуг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387054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Низкая вовлеченность молодежи</a:t>
                      </a:r>
                      <a:endParaRPr sz="14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Внедрение современных технологий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595484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Отсутствие в полученных грантов</a:t>
                      </a:r>
                      <a:endParaRPr sz="14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</a:t>
                      </a: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работы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Проектного офиса для подготовки пакетов документов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595484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Низкая активность учреждений культуры в участии в грантах и национальных проектах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Повышение мотивации за счет стимулирующих выплат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803913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Невостребованность новых услуг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Мониторинг интересов и постоянная актуализация услуг. Совершенствование информационно-рекламного маркетинга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4"/>
          <p:cNvSpPr txBox="1">
            <a:spLocks noGrp="1"/>
          </p:cNvSpPr>
          <p:nvPr>
            <p:ph type="title"/>
          </p:nvPr>
        </p:nvSpPr>
        <p:spPr>
          <a:xfrm>
            <a:off x="474133" y="250371"/>
            <a:ext cx="8144934" cy="4608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 spcFirstLastPara="1" wrap="square" lIns="91425" tIns="91425" rIns="91425" bIns="91425" anchor="t" anchorCtr="0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6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Промежуточная оценка рисков (2021 год)</a:t>
            </a:r>
            <a:endParaRPr dirty="0">
              <a:solidFill>
                <a:schemeClr val="accent6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Google Shape;192;p22"/>
          <p:cNvGraphicFramePr/>
          <p:nvPr>
            <p:extLst>
              <p:ext uri="{D42A27DB-BD31-4B8C-83A1-F6EECF244321}">
                <p14:modId xmlns="" xmlns:p14="http://schemas.microsoft.com/office/powerpoint/2010/main" val="615389269"/>
              </p:ext>
            </p:extLst>
          </p:nvPr>
        </p:nvGraphicFramePr>
        <p:xfrm>
          <a:off x="315686" y="794656"/>
          <a:ext cx="8447313" cy="4173494"/>
        </p:xfrm>
        <a:graphic>
          <a:graphicData uri="http://schemas.openxmlformats.org/drawingml/2006/table">
            <a:tbl>
              <a:tblPr>
                <a:noFill/>
                <a:tableStyleId>{9F840381-8B71-4B7E-AFD9-F990CF8D5A59}</a:tableStyleId>
              </a:tblPr>
              <a:tblGrid>
                <a:gridCol w="4680857"/>
                <a:gridCol w="3766456"/>
              </a:tblGrid>
              <a:tr h="42454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МЕРЫ ПО СНИЖЕНИЮ РИСКА</a:t>
                      </a:r>
                      <a:endParaRPr sz="14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  <a:endParaRPr sz="14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103042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" sz="14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Направление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обучение, профессиональную </a:t>
                      </a: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переподготовку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89337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" sz="14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" sz="14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Активная PR-компания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" sz="14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87635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" sz="14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платных </a:t>
                      </a: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услуг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" sz="14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" sz="14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" sz="14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68" y="1307850"/>
            <a:ext cx="2886882" cy="925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68" y="2527050"/>
            <a:ext cx="2886882" cy="910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68" y="3522919"/>
            <a:ext cx="2843906" cy="1255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133" y="241350"/>
            <a:ext cx="8153399" cy="469850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ПРОМЕЖУТОЧНАЯ ОЦЕНКА РИСКОВ (2021 ГОД)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49784311"/>
              </p:ext>
            </p:extLst>
          </p:nvPr>
        </p:nvGraphicFramePr>
        <p:xfrm>
          <a:off x="311150" y="872067"/>
          <a:ext cx="8447313" cy="3982962"/>
        </p:xfrm>
        <a:graphic>
          <a:graphicData uri="http://schemas.openxmlformats.org/drawingml/2006/table">
            <a:tbl>
              <a:tblPr>
                <a:noFill/>
                <a:tableStyleId>{9F840381-8B71-4B7E-AFD9-F990CF8D5A59}</a:tableStyleId>
              </a:tblPr>
              <a:tblGrid>
                <a:gridCol w="4680857"/>
                <a:gridCol w="3766456"/>
              </a:tblGrid>
              <a:tr h="12954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" sz="1300" dirty="0" smtClean="0">
                        <a:solidFill>
                          <a:schemeClr val="accent6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Организация работы </a:t>
                      </a: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Проектного офиса для подготовки пакетов документов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accent6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10640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" sz="1300" dirty="0" smtClean="0">
                        <a:solidFill>
                          <a:schemeClr val="accent6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Повышение </a:t>
                      </a: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мотивации за счет стимулирующих выплат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accent6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1623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" sz="1300" dirty="0" smtClean="0">
                        <a:solidFill>
                          <a:schemeClr val="accent6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Мониторинг </a:t>
                      </a: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интересов и постоянная актуализация услуг. Совершенствование информационно-рекламного маркетинга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accent6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38" y="1441144"/>
            <a:ext cx="1970315" cy="1308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9" y="3187651"/>
            <a:ext cx="2047795" cy="1589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427139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title"/>
          </p:nvPr>
        </p:nvSpPr>
        <p:spPr>
          <a:xfrm>
            <a:off x="550333" y="245534"/>
            <a:ext cx="7786067" cy="45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РЕСУРСЫ ПРОЕКТА</a:t>
            </a:r>
            <a:endParaRPr sz="2000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0" name="Google Shape;210;p25"/>
          <p:cNvGraphicFramePr/>
          <p:nvPr>
            <p:extLst>
              <p:ext uri="{D42A27DB-BD31-4B8C-83A1-F6EECF244321}">
                <p14:modId xmlns="" xmlns:p14="http://schemas.microsoft.com/office/powerpoint/2010/main" val="1284251805"/>
              </p:ext>
            </p:extLst>
          </p:nvPr>
        </p:nvGraphicFramePr>
        <p:xfrm>
          <a:off x="474134" y="844063"/>
          <a:ext cx="8373533" cy="3981937"/>
        </p:xfrm>
        <a:graphic>
          <a:graphicData uri="http://schemas.openxmlformats.org/drawingml/2006/table">
            <a:tbl>
              <a:tblPr>
                <a:noFill/>
                <a:tableStyleId>{9F840381-8B71-4B7E-AFD9-F990CF8D5A59}</a:tableStyleId>
              </a:tblPr>
              <a:tblGrid>
                <a:gridCol w="2150533"/>
                <a:gridCol w="3970866"/>
                <a:gridCol w="2252134"/>
              </a:tblGrid>
              <a:tr h="92592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КАДРОВЫЕ РЕСУРСЫ</a:t>
                      </a:r>
                      <a:endParaRPr sz="14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Работники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учреждений культуры - 180 чел.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2.Бухгалтерия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комитета по культуре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1397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96972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ИНФОРМАЦИОННЫЕ РЕСУРСЫ</a:t>
                      </a:r>
                      <a:endParaRPr sz="14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Официальные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сайты учреждений культуры.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Социальные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сети.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Местные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СМИ.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1397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11165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МАТРИАЛЬНО-ТЕХНИЧЕСКИЕ РЕСУРСЫ</a:t>
                      </a:r>
                      <a:endParaRPr sz="14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7938" lvl="0" indent="16986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Материально-техническая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база учреждений культуры (помещения, компьютерная техника, звуковая и световая аппаратура, костюмы).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1397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96972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ФИНАНСОВЫЕ РЕСУРСЫ</a:t>
                      </a:r>
                      <a:endParaRPr sz="14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7938" lvl="0" indent="16986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Оплата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работы исполнителей проекта в пределах фонда заработной платы.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938" lvl="0" indent="16986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33" y="810966"/>
            <a:ext cx="1315895" cy="986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867" y="1804733"/>
            <a:ext cx="1755511" cy="945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7024" t="28866" r="42882" b="12605"/>
          <a:stretch/>
        </p:blipFill>
        <p:spPr>
          <a:xfrm>
            <a:off x="6687277" y="2991118"/>
            <a:ext cx="2089389" cy="1643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 txBox="1">
            <a:spLocks noGrp="1"/>
          </p:cNvSpPr>
          <p:nvPr>
            <p:ph type="title"/>
          </p:nvPr>
        </p:nvSpPr>
        <p:spPr>
          <a:xfrm>
            <a:off x="541867" y="182083"/>
            <a:ext cx="8167399" cy="3851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МАРКЕТИНГОВЫЕ И PR-МЕРОПРИЯТИЯ ПРОЕКТА</a:t>
            </a:r>
            <a:endParaRPr sz="2000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6" name="Google Shape;216;p26"/>
          <p:cNvGraphicFramePr/>
          <p:nvPr>
            <p:extLst>
              <p:ext uri="{D42A27DB-BD31-4B8C-83A1-F6EECF244321}">
                <p14:modId xmlns="" xmlns:p14="http://schemas.microsoft.com/office/powerpoint/2010/main" val="3038762981"/>
              </p:ext>
            </p:extLst>
          </p:nvPr>
        </p:nvGraphicFramePr>
        <p:xfrm>
          <a:off x="161533" y="655340"/>
          <a:ext cx="8784725" cy="4177530"/>
        </p:xfrm>
        <a:graphic>
          <a:graphicData uri="http://schemas.openxmlformats.org/drawingml/2006/table">
            <a:tbl>
              <a:tblPr>
                <a:noFill/>
                <a:tableStyleId>{9F840381-8B71-4B7E-AFD9-F990CF8D5A59}</a:tableStyleId>
              </a:tblPr>
              <a:tblGrid>
                <a:gridCol w="1197350"/>
                <a:gridCol w="1249975"/>
                <a:gridCol w="3885075"/>
                <a:gridCol w="2452325"/>
              </a:tblGrid>
              <a:tr h="788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СРОКИ ПРОВЕДЕ-НИЯ</a:t>
                      </a:r>
                      <a:endParaRPr sz="14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ЭТАП</a:t>
                      </a:r>
                      <a:endParaRPr sz="14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МЕРОПРИЯТИЕ</a:t>
                      </a:r>
                      <a:endParaRPr sz="14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1811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Подготови-</a:t>
                      </a:r>
                      <a:endParaRPr sz="14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тельный</a:t>
                      </a:r>
                      <a:endParaRPr sz="14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89999" lvl="0" indent="-88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Размещение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информации о проекте в СМИ, соц.сетях и оф.сайтах учреждений культуры.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89999" lvl="0" indent="-88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Разработка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бренда сферы культуры района.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89999" lvl="0" indent="-88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lang="ru" sz="1400" baseline="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доп.платных услуг.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89999" lvl="0" indent="-88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Создание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сайта.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5374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1543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2020-2024 гг.</a:t>
                      </a:r>
                      <a:endParaRPr sz="14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Реализация</a:t>
                      </a:r>
                      <a:endParaRPr sz="14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1099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Работа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платформе единого культурного пространства Проектного офиса (далее - ПО).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1099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Регулярное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освещение работы ПО в СМИ.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1099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Организация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фестивалей и ярмарок.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1099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Изготовление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сувенирной продукции с логотипом бренда.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458" t="3936" r="-233" b="18094"/>
          <a:stretch/>
        </p:blipFill>
        <p:spPr>
          <a:xfrm>
            <a:off x="6267322" y="1529205"/>
            <a:ext cx="2712877" cy="13833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832" y="3292602"/>
            <a:ext cx="2563101" cy="1380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23145" y="501358"/>
            <a:ext cx="825750" cy="110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>
            <a:spLocks noGrp="1"/>
          </p:cNvSpPr>
          <p:nvPr>
            <p:ph type="title"/>
          </p:nvPr>
        </p:nvSpPr>
        <p:spPr>
          <a:xfrm>
            <a:off x="465667" y="93276"/>
            <a:ext cx="8356599" cy="8803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 spcFirstLastPara="1" wrap="square" lIns="91425" tIns="91425" rIns="91425" bIns="91425" anchor="t" anchorCtr="0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11" dirty="0">
                <a:solidFill>
                  <a:schemeClr val="accent1">
                    <a:lumMod val="75000"/>
                  </a:schemeClr>
                </a:solidFill>
                <a:effectLst/>
              </a:rPr>
              <a:t>ЭТАПЫ ПРОЕКТА</a:t>
            </a:r>
            <a:endParaRPr sz="2511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1">
                    <a:lumMod val="75000"/>
                  </a:schemeClr>
                </a:solidFill>
                <a:effectLst/>
              </a:rPr>
              <a:t>Этап 1</a:t>
            </a:r>
            <a:endParaRPr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graphicFrame>
        <p:nvGraphicFramePr>
          <p:cNvPr id="222" name="Google Shape;222;p27"/>
          <p:cNvGraphicFramePr/>
          <p:nvPr/>
        </p:nvGraphicFramePr>
        <p:xfrm>
          <a:off x="397932" y="1147218"/>
          <a:ext cx="8447717" cy="3453128"/>
        </p:xfrm>
        <a:graphic>
          <a:graphicData uri="http://schemas.openxmlformats.org/drawingml/2006/table">
            <a:tbl>
              <a:tblPr>
                <a:noFill/>
                <a:tableStyleId>{9F840381-8B71-4B7E-AFD9-F990CF8D5A59}</a:tableStyleId>
              </a:tblPr>
              <a:tblGrid>
                <a:gridCol w="1464735"/>
                <a:gridCol w="1549400"/>
                <a:gridCol w="3905912"/>
                <a:gridCol w="1527670"/>
              </a:tblGrid>
              <a:tr h="76579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СРОКИ ПРОВЕДЕНИЯ ЭТАПА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ЭТАП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КОНТРОЛЬНАЯ ТОЧКА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267591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Подготовительный </a:t>
                      </a:r>
                      <a:endParaRPr sz="13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Организационное собрание исполнителей проекта, разбивка на рабочие группы (блоки).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Утверждение нормативных правовых актов, регулирующих деятельность проектного офиса.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Размещение информации о Проекте в СМИ, соц.сетях, оф.сайтах учреждений культуры.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Разработка и проведение опроса населения на предмет выявления потребностей в организации досуга целевой аудитории, потенциальных участников.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 Подготовка пакета документов для участия национальном проекте “Культура” на 2019-2021 гг.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01.02.2019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8"/>
          <p:cNvSpPr txBox="1">
            <a:spLocks noGrp="1"/>
          </p:cNvSpPr>
          <p:nvPr>
            <p:ph type="title"/>
          </p:nvPr>
        </p:nvSpPr>
        <p:spPr>
          <a:xfrm>
            <a:off x="397933" y="93275"/>
            <a:ext cx="8492067" cy="866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 spcFirstLastPara="1" wrap="square" lIns="91425" tIns="91425" rIns="91425" bIns="91425" anchor="t" anchorCtr="0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ЭТАПЫ ПРОЕКТА</a:t>
            </a:r>
            <a:endParaRPr sz="2000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Этап 2</a:t>
            </a:r>
            <a:endParaRPr sz="2000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8" name="Google Shape;228;p28"/>
          <p:cNvGraphicFramePr/>
          <p:nvPr/>
        </p:nvGraphicFramePr>
        <p:xfrm>
          <a:off x="412801" y="1123443"/>
          <a:ext cx="8528000" cy="3627724"/>
        </p:xfrm>
        <a:graphic>
          <a:graphicData uri="http://schemas.openxmlformats.org/drawingml/2006/table">
            <a:tbl>
              <a:tblPr>
                <a:noFill/>
                <a:tableStyleId>{9F840381-8B71-4B7E-AFD9-F990CF8D5A59}</a:tableStyleId>
              </a:tblPr>
              <a:tblGrid>
                <a:gridCol w="1526855"/>
                <a:gridCol w="1616969"/>
                <a:gridCol w="3712354"/>
                <a:gridCol w="1671822"/>
              </a:tblGrid>
              <a:tr h="75765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СРОКИ ПРОВЕДЕНИЯ ЭТАПА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ЭТАП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КОНТРОЛЬНАЯ ТОЧКА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285051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Организационный </a:t>
                      </a:r>
                      <a:endParaRPr sz="13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Разработка программ рабочими группами по направлениям работы с населением.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Разработка программ рабочими группами по направлению работы с учреждениями культуры.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Внесение изменений в должностные инструкции работников учреждений культуры с их согласия.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Проверка проектно-сметной документации в ОГАУ «Смоленскгосэкспертиза».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01.02.2020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>
            <a:spLocks noGrp="1"/>
          </p:cNvSpPr>
          <p:nvPr>
            <p:ph type="title"/>
          </p:nvPr>
        </p:nvSpPr>
        <p:spPr>
          <a:xfrm>
            <a:off x="448733" y="93275"/>
            <a:ext cx="8458199" cy="7449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 spcFirstLastPara="1" wrap="square" lIns="91425" tIns="91425" rIns="91425" bIns="91425" anchor="t" anchorCtr="0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ЭТАПЫ ПРОЕКТА</a:t>
            </a:r>
            <a:endParaRPr sz="2000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Этап 3</a:t>
            </a:r>
            <a:endParaRPr sz="2000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4" name="Google Shape;234;p29"/>
          <p:cNvGraphicFramePr/>
          <p:nvPr/>
        </p:nvGraphicFramePr>
        <p:xfrm>
          <a:off x="429734" y="1039624"/>
          <a:ext cx="8417933" cy="3764547"/>
        </p:xfrm>
        <a:graphic>
          <a:graphicData uri="http://schemas.openxmlformats.org/drawingml/2006/table">
            <a:tbl>
              <a:tblPr>
                <a:noFill/>
                <a:tableStyleId>{9F840381-8B71-4B7E-AFD9-F990CF8D5A59}</a:tableStyleId>
              </a:tblPr>
              <a:tblGrid>
                <a:gridCol w="1523715"/>
                <a:gridCol w="1110435"/>
                <a:gridCol w="3997566"/>
                <a:gridCol w="1786217"/>
              </a:tblGrid>
              <a:tr h="73977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СРОКИ ПРОВЕДЕНИЯ ЭТАПА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ЭТАП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КОНТРОЛЬНАЯ ТОЧКА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29873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2019 - 2021 гг.</a:t>
                      </a:r>
                      <a:endParaRPr sz="13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Реализация 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Работа проектно - информационного блока.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1778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Работа блока по маркетингу и PR-мероприятиям.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1778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Участие в национальном проекте “Культура”: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1778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None/>
                      </a:pPr>
                      <a:r>
                        <a:rPr lang="ru" sz="13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Капитальный </a:t>
                      </a: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ремонт СДК;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1778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None/>
                      </a:pPr>
                      <a:r>
                        <a:rPr lang="ru" sz="13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Создание </a:t>
                      </a: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виртуального концертного зала;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1778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None/>
                      </a:pPr>
                      <a:r>
                        <a:rPr lang="ru" sz="13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Создание </a:t>
                      </a: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муниципальной модельной библиотеки.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1778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Создание некоммерческой организации по развитию культуры и туризма Сафоновского района.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01.02.2019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01.02.2020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01.12.2019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01.11.2020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01.02.2021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01.10.2021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133" y="93052"/>
            <a:ext cx="8583897" cy="668948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В ГРАНТАХ И ПАРТИЙНОМ ПРОЕКТЕ 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«КУЛЬТУРА МАЛОЙ РОДИНЫ»</a:t>
            </a:r>
            <a:endParaRPr lang="ru-RU" sz="2000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7" y="1183997"/>
            <a:ext cx="2595430" cy="1842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Google Shape;243;p30"/>
          <p:cNvSpPr txBox="1"/>
          <p:nvPr/>
        </p:nvSpPr>
        <p:spPr>
          <a:xfrm>
            <a:off x="443651" y="769329"/>
            <a:ext cx="3249118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ea typeface="Lato"/>
                <a:cs typeface="Times New Roman" pitchFamily="18" charset="0"/>
                <a:sym typeface="Lato"/>
              </a:rPr>
              <a:t>Пошив костюмов для артистов</a:t>
            </a:r>
            <a:endParaRPr sz="1600" b="1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ea typeface="Lato"/>
              <a:cs typeface="Times New Roman" pitchFamily="18" charset="0"/>
              <a:sym typeface="Lato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99" y="1463416"/>
            <a:ext cx="2435663" cy="324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Google Shape;243;p30"/>
          <p:cNvSpPr txBox="1"/>
          <p:nvPr/>
        </p:nvSpPr>
        <p:spPr>
          <a:xfrm>
            <a:off x="651934" y="2652799"/>
            <a:ext cx="242146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Рыбковский СДК (2020 </a:t>
            </a:r>
            <a:r>
              <a:rPr lang="ru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г.)</a:t>
            </a:r>
            <a:endParaRPr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243;p30"/>
          <p:cNvSpPr txBox="1"/>
          <p:nvPr/>
        </p:nvSpPr>
        <p:spPr>
          <a:xfrm>
            <a:off x="4898419" y="752472"/>
            <a:ext cx="4046288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ea typeface="Lato"/>
                <a:cs typeface="Times New Roman" pitchFamily="18" charset="0"/>
                <a:sym typeface="Lato"/>
              </a:rPr>
              <a:t>Замена деревянных оконных блоков на блоки из ПВХ</a:t>
            </a:r>
            <a:endParaRPr sz="1600" b="1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ea typeface="Lato"/>
              <a:cs typeface="Times New Roman" pitchFamily="18" charset="0"/>
              <a:sym typeface="Lato"/>
            </a:endParaRPr>
          </a:p>
        </p:txBody>
      </p:sp>
      <p:sp>
        <p:nvSpPr>
          <p:cNvPr id="8" name="Google Shape;243;p30"/>
          <p:cNvSpPr txBox="1"/>
          <p:nvPr/>
        </p:nvSpPr>
        <p:spPr>
          <a:xfrm>
            <a:off x="3920067" y="4062492"/>
            <a:ext cx="2175932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Беленинский СДК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(2019 </a:t>
            </a:r>
            <a:r>
              <a:rPr lang="ru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г.)</a:t>
            </a:r>
            <a:endParaRPr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64" y="3091511"/>
            <a:ext cx="2640601" cy="1759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Google Shape;243;p30"/>
          <p:cNvSpPr txBox="1"/>
          <p:nvPr/>
        </p:nvSpPr>
        <p:spPr>
          <a:xfrm>
            <a:off x="557200" y="4419600"/>
            <a:ext cx="257546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Беленинский СДК (2018 </a:t>
            </a:r>
            <a:r>
              <a:rPr lang="ru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г.)</a:t>
            </a:r>
            <a:endParaRPr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35" y="1354666"/>
            <a:ext cx="1969444" cy="3509900"/>
          </a:xfrm>
          <a:prstGeom prst="rect">
            <a:avLst/>
          </a:prstGeom>
        </p:spPr>
      </p:pic>
      <p:sp>
        <p:nvSpPr>
          <p:cNvPr id="12" name="Google Shape;243;p30"/>
          <p:cNvSpPr txBox="1"/>
          <p:nvPr/>
        </p:nvSpPr>
        <p:spPr>
          <a:xfrm>
            <a:off x="6485466" y="4309533"/>
            <a:ext cx="213360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Старосельский СДК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(2019 </a:t>
            </a:r>
            <a:r>
              <a:rPr lang="ru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г.)</a:t>
            </a:r>
            <a:endParaRPr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5835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>
            <a:spLocks noGrp="1"/>
          </p:cNvSpPr>
          <p:nvPr>
            <p:ph type="title"/>
          </p:nvPr>
        </p:nvSpPr>
        <p:spPr>
          <a:xfrm>
            <a:off x="968188" y="393750"/>
            <a:ext cx="7091587" cy="45149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txBody>
          <a:bodyPr spcFirstLastPara="1" wrap="square" lIns="91425" tIns="91425" rIns="91425" bIns="91425" anchor="t" anchorCtr="0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1">
                    <a:lumMod val="75000"/>
                  </a:schemeClr>
                </a:solidFill>
                <a:effectLst/>
              </a:rPr>
              <a:t>ОСНОВНЫЕ СВЕДЕНИЯ О ПРОЕКТЕ</a:t>
            </a:r>
            <a:endParaRPr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graphicFrame>
        <p:nvGraphicFramePr>
          <p:cNvPr id="141" name="Google Shape;141;p14"/>
          <p:cNvGraphicFramePr/>
          <p:nvPr/>
        </p:nvGraphicFramePr>
        <p:xfrm>
          <a:off x="952500" y="1054496"/>
          <a:ext cx="7239000" cy="3317000"/>
        </p:xfrm>
        <a:graphic>
          <a:graphicData uri="http://schemas.openxmlformats.org/drawingml/2006/table">
            <a:tbl>
              <a:tblPr>
                <a:noFill/>
                <a:tableStyleId>{9F840381-8B71-4B7E-AFD9-F990CF8D5A59}</a:tableStyleId>
              </a:tblPr>
              <a:tblGrid>
                <a:gridCol w="3619500"/>
                <a:gridCol w="3619500"/>
              </a:tblGrid>
              <a:tr h="1902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Полное наименование проекта</a:t>
                      </a:r>
                      <a:endParaRPr sz="1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ru" sz="161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одернизация структуры управления сферы культуры </a:t>
                      </a:r>
                      <a:r>
                        <a:rPr lang="ru" sz="161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" sz="161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муниципальном </a:t>
                      </a:r>
                      <a:r>
                        <a:rPr lang="ru" sz="151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образовании </a:t>
                      </a:r>
                      <a:r>
                        <a:rPr lang="ru" sz="151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“Сафоновский </a:t>
                      </a:r>
                      <a:r>
                        <a:rPr lang="ru" sz="15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район” Смоленской области </a:t>
                      </a:r>
                      <a:r>
                        <a:rPr lang="ru" sz="161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путем создания </a:t>
                      </a:r>
                      <a:r>
                        <a:rPr lang="ru" sz="161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проектного </a:t>
                      </a:r>
                      <a:r>
                        <a:rPr lang="ru" sz="161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офиса </a:t>
                      </a:r>
                      <a:endParaRPr sz="161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829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Краткое наименование проекта</a:t>
                      </a:r>
                      <a:endParaRPr sz="1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ru" sz="161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одернизация структуры управления сферы культуры</a:t>
                      </a:r>
                      <a:endParaRPr sz="1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584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Сроки реализации проекта</a:t>
                      </a:r>
                      <a:endParaRPr sz="1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2018-2024 гг.</a:t>
                      </a:r>
                      <a:endParaRPr sz="1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175" y="699575"/>
            <a:ext cx="4112099" cy="2741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7650" y="2052074"/>
            <a:ext cx="4344725" cy="244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0"/>
          <p:cNvSpPr txBox="1"/>
          <p:nvPr/>
        </p:nvSpPr>
        <p:spPr>
          <a:xfrm>
            <a:off x="423334" y="168508"/>
            <a:ext cx="8331200" cy="44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 dirty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ea typeface="Lato"/>
                <a:cs typeface="Times New Roman" pitchFamily="18" charset="0"/>
                <a:sym typeface="Lato"/>
              </a:rPr>
              <a:t>УЧАСТИЕ В  НАЦИОНАЛЬНОМ  ПРОЕКТЕ “КУЛЬТУРА”</a:t>
            </a:r>
            <a:endParaRPr sz="1700" b="1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ea typeface="Lato"/>
              <a:cs typeface="Times New Roman" pitchFamily="18" charset="0"/>
              <a:sym typeface="Lato"/>
            </a:endParaRPr>
          </a:p>
        </p:txBody>
      </p:sp>
      <p:sp>
        <p:nvSpPr>
          <p:cNvPr id="242" name="Google Shape;242;p30"/>
          <p:cNvSpPr txBox="1"/>
          <p:nvPr/>
        </p:nvSpPr>
        <p:spPr>
          <a:xfrm>
            <a:off x="4870275" y="1439125"/>
            <a:ext cx="4112100" cy="70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ea typeface="Lato"/>
                <a:cs typeface="Times New Roman" pitchFamily="18" charset="0"/>
                <a:sym typeface="Lato"/>
              </a:rPr>
              <a:t>Капитальный ремонт “Барановского СДК” (2019-2020 гг.)</a:t>
            </a:r>
            <a:endParaRPr sz="17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ea typeface="Lato"/>
              <a:cs typeface="Times New Roman" pitchFamily="18" charset="0"/>
              <a:sym typeface="Lato"/>
            </a:endParaRPr>
          </a:p>
        </p:txBody>
      </p:sp>
      <p:sp>
        <p:nvSpPr>
          <p:cNvPr id="243" name="Google Shape;243;p30"/>
          <p:cNvSpPr txBox="1"/>
          <p:nvPr/>
        </p:nvSpPr>
        <p:spPr>
          <a:xfrm>
            <a:off x="759525" y="3517825"/>
            <a:ext cx="3812400" cy="923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ea typeface="Lato"/>
                <a:cs typeface="Times New Roman" pitchFamily="18" charset="0"/>
                <a:sym typeface="Lato"/>
              </a:rPr>
              <a:t>Создание Виртуального концертного зала в МБУК “Сафоновский городской культурный центр” (2020 г.)</a:t>
            </a:r>
            <a:endParaRPr sz="16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ea typeface="Lato"/>
              <a:cs typeface="Times New Roman" pitchFamily="18" charset="0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325" y="630175"/>
            <a:ext cx="3844975" cy="247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8550" y="2073200"/>
            <a:ext cx="3969475" cy="240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1"/>
          <p:cNvSpPr txBox="1"/>
          <p:nvPr/>
        </p:nvSpPr>
        <p:spPr>
          <a:xfrm>
            <a:off x="1066000" y="3174225"/>
            <a:ext cx="3584400" cy="677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ea typeface="Lato"/>
                <a:cs typeface="Times New Roman" pitchFamily="18" charset="0"/>
                <a:sym typeface="Lato"/>
              </a:rPr>
              <a:t>Создание модельной библиотеки </a:t>
            </a:r>
            <a:endParaRPr sz="16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ea typeface="Lato"/>
              <a:cs typeface="Times New Roman" pitchFamily="18" charset="0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ea typeface="Lato"/>
                <a:cs typeface="Times New Roman" pitchFamily="18" charset="0"/>
                <a:sym typeface="Lato"/>
              </a:rPr>
              <a:t>(2021 год)</a:t>
            </a:r>
            <a:endParaRPr sz="16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ea typeface="Lato"/>
              <a:cs typeface="Times New Roman" pitchFamily="18" charset="0"/>
              <a:sym typeface="Lato"/>
            </a:endParaRPr>
          </a:p>
        </p:txBody>
      </p:sp>
      <p:sp>
        <p:nvSpPr>
          <p:cNvPr id="251" name="Google Shape;251;p31"/>
          <p:cNvSpPr txBox="1"/>
          <p:nvPr/>
        </p:nvSpPr>
        <p:spPr>
          <a:xfrm>
            <a:off x="4889300" y="1345850"/>
            <a:ext cx="3788700" cy="677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ea typeface="Lato"/>
                <a:cs typeface="Times New Roman" pitchFamily="18" charset="0"/>
                <a:sym typeface="Lato"/>
              </a:rPr>
              <a:t>Капитальный ремонт Беленинского СДК (2021 год)</a:t>
            </a:r>
            <a:endParaRPr sz="16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ea typeface="Lato"/>
              <a:cs typeface="Times New Roman" pitchFamily="18" charset="0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 txBox="1">
            <a:spLocks noGrp="1"/>
          </p:cNvSpPr>
          <p:nvPr>
            <p:ph type="title"/>
          </p:nvPr>
        </p:nvSpPr>
        <p:spPr>
          <a:xfrm>
            <a:off x="516467" y="93274"/>
            <a:ext cx="8398933" cy="7449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 spcFirstLastPara="1" wrap="square" lIns="91425" tIns="91425" rIns="91425" bIns="91425" anchor="t" anchorCtr="0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ЭТАПЫ ПРОЕКТА</a:t>
            </a:r>
            <a:endParaRPr sz="2000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Этап 4</a:t>
            </a:r>
            <a:endParaRPr sz="2000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7" name="Google Shape;257;p32"/>
          <p:cNvGraphicFramePr/>
          <p:nvPr/>
        </p:nvGraphicFramePr>
        <p:xfrm>
          <a:off x="412800" y="1022690"/>
          <a:ext cx="8434866" cy="3355766"/>
        </p:xfrm>
        <a:graphic>
          <a:graphicData uri="http://schemas.openxmlformats.org/drawingml/2006/table">
            <a:tbl>
              <a:tblPr>
                <a:noFill/>
                <a:tableStyleId>{9F840381-8B71-4B7E-AFD9-F990CF8D5A59}</a:tableStyleId>
              </a:tblPr>
              <a:tblGrid>
                <a:gridCol w="1751364"/>
                <a:gridCol w="1316693"/>
                <a:gridCol w="3713245"/>
                <a:gridCol w="1653564"/>
              </a:tblGrid>
              <a:tr h="64902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i="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СРОКИ ПРОВЕДЕНИЯ ЭТАПА</a:t>
                      </a:r>
                      <a:endParaRPr sz="1300" b="1" i="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i="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ЭТАП</a:t>
                      </a:r>
                      <a:endParaRPr sz="1300" b="1" i="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i="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endParaRPr sz="1300" b="1" i="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i="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КОНТРОЛЬНАЯ ТОЧКА</a:t>
                      </a:r>
                      <a:endParaRPr sz="1300" b="1" i="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257855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i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2021-06.2024</a:t>
                      </a:r>
                      <a:endParaRPr sz="1300" i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i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Итоговый </a:t>
                      </a:r>
                      <a:endParaRPr sz="1300" i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1778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i="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Изучение возможностей использования результатов ежегодно.</a:t>
                      </a:r>
                      <a:endParaRPr sz="1300" i="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1778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i="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Разработка программ рабочими группами по направлению работы с учреждениями культуры.</a:t>
                      </a:r>
                      <a:endParaRPr sz="1300" i="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1778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i="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Внесение изменений в должностные инструкции работников учреждений культуры с их согласия.</a:t>
                      </a:r>
                      <a:endParaRPr sz="1300" i="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1778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i="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Проверка проектно-сметной документации в ОГАУ «Смоленскгосэкспертиза».</a:t>
                      </a:r>
                      <a:endParaRPr sz="1300" i="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i="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i="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01.02.2020</a:t>
                      </a:r>
                      <a:endParaRPr sz="1300" i="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3"/>
          <p:cNvSpPr txBox="1">
            <a:spLocks noGrp="1"/>
          </p:cNvSpPr>
          <p:nvPr>
            <p:ph type="title"/>
          </p:nvPr>
        </p:nvSpPr>
        <p:spPr>
          <a:xfrm>
            <a:off x="753533" y="270934"/>
            <a:ext cx="7916334" cy="4487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ПРОЕКТА</a:t>
            </a:r>
            <a:endParaRPr sz="200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3" name="Google Shape;263;p33"/>
          <p:cNvGraphicFramePr/>
          <p:nvPr/>
        </p:nvGraphicFramePr>
        <p:xfrm>
          <a:off x="757766" y="965019"/>
          <a:ext cx="7996767" cy="3838250"/>
        </p:xfrm>
        <a:graphic>
          <a:graphicData uri="http://schemas.openxmlformats.org/drawingml/2006/table">
            <a:tbl>
              <a:tblPr>
                <a:noFill/>
                <a:tableStyleId>{9F840381-8B71-4B7E-AFD9-F990CF8D5A59}</a:tableStyleId>
              </a:tblPr>
              <a:tblGrid>
                <a:gridCol w="2665589"/>
                <a:gridCol w="3739445"/>
                <a:gridCol w="1591733"/>
              </a:tblGrid>
              <a:tr h="515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ЭТАП (СРОКИ)</a:t>
                      </a:r>
                      <a:endParaRPr lang="ru-RU"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ИСТОЧНИК ФИНАНСИРОВАНИЯ</a:t>
                      </a:r>
                      <a:endParaRPr lang="ru-RU"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1107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ПОДГОТОВИТЕЛЬНЫЙ </a:t>
                      </a:r>
                      <a:endParaRPr lang="ru" sz="1300" b="1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Федеральный бюджет</a:t>
                      </a:r>
                      <a:endParaRPr sz="13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Областной бюджет</a:t>
                      </a:r>
                      <a:endParaRPr sz="13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Внебюджетные источники финансирования</a:t>
                      </a:r>
                      <a:endParaRPr sz="13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sz="13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sz="13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75 000,00</a:t>
                      </a:r>
                      <a:endParaRPr sz="13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1107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ОРГАНИЗАЦИОННЫЙ </a:t>
                      </a:r>
                      <a:endParaRPr lang="ru" sz="1300" b="1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Федеральный бюджет</a:t>
                      </a:r>
                      <a:endParaRPr sz="13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Областной бюджет</a:t>
                      </a:r>
                      <a:endParaRPr sz="13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Внебюджетные источники финансирования</a:t>
                      </a:r>
                      <a:endParaRPr sz="13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sz="13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sz="13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50 000,00</a:t>
                      </a:r>
                      <a:endParaRPr sz="13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1107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РЕАЛИЗАЦИЯ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2019-2024 гг.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Федеральный бюджет</a:t>
                      </a:r>
                      <a:endParaRPr sz="13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Областной бюджет</a:t>
                      </a:r>
                      <a:endParaRPr sz="13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Внебюджетные источники финансирования</a:t>
                      </a:r>
                      <a:endParaRPr sz="13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27 405 640,00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софинансирование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:\Марина\2021\Для Елены Александровны\фото\IMG_0758.JPG"/>
          <p:cNvPicPr/>
          <p:nvPr/>
        </p:nvPicPr>
        <p:blipFill>
          <a:blip r:embed="rId3" cstate="print">
            <a:lum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44699" y="3107267"/>
            <a:ext cx="2447701" cy="1861582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olid"/>
          </a:ln>
        </p:spPr>
      </p:pic>
      <p:sp>
        <p:nvSpPr>
          <p:cNvPr id="268" name="Google Shape;268;p34"/>
          <p:cNvSpPr txBox="1">
            <a:spLocks noGrp="1"/>
          </p:cNvSpPr>
          <p:nvPr>
            <p:ph type="title"/>
          </p:nvPr>
        </p:nvSpPr>
        <p:spPr>
          <a:xfrm>
            <a:off x="736599" y="393751"/>
            <a:ext cx="8009467" cy="419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 spcFirstLastPara="1" wrap="square" lIns="91425" tIns="91425" rIns="91425" bIns="91425" anchor="t" anchorCtr="0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1">
                    <a:lumMod val="75000"/>
                  </a:schemeClr>
                </a:solidFill>
                <a:effectLst/>
              </a:rPr>
              <a:t>ОЖИДАЕМЫЕ РЕЗУЛЬТАТЫ ПРОЕКТА</a:t>
            </a:r>
            <a:endParaRPr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269" name="Google Shape;269;p34"/>
          <p:cNvSpPr txBox="1">
            <a:spLocks noGrp="1"/>
          </p:cNvSpPr>
          <p:nvPr>
            <p:ph type="body" idx="1"/>
          </p:nvPr>
        </p:nvSpPr>
        <p:spPr>
          <a:xfrm>
            <a:off x="821267" y="945250"/>
            <a:ext cx="7907866" cy="27208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ru" sz="2000" dirty="0"/>
              <a:t>Организация современного культурного пространства.</a:t>
            </a:r>
            <a:endParaRPr sz="2000" dirty="0"/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ru" sz="2000" dirty="0"/>
              <a:t>Совершенствование  работы и материального-технической базы сети учреждений культуры, внедрение современных технологий, создание креативных проектов и привлечение большего количества населения разных возрастных групп в сферу культуры.</a:t>
            </a:r>
            <a:endParaRPr sz="2000" dirty="0"/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ru" sz="2000" dirty="0"/>
              <a:t>Удовлетворение потребностей различных категорий граждан в полноценном досуге, приобщении к культурным ценностям.</a:t>
            </a:r>
            <a:endParaRPr sz="2000" dirty="0"/>
          </a:p>
        </p:txBody>
      </p:sp>
      <p:sp>
        <p:nvSpPr>
          <p:cNvPr id="2051" name="Скругленная прямоугольная выноска 21"/>
          <p:cNvSpPr>
            <a:spLocks noChangeArrowheads="1"/>
          </p:cNvSpPr>
          <p:nvPr/>
        </p:nvSpPr>
        <p:spPr bwMode="auto">
          <a:xfrm>
            <a:off x="2768600" y="3742267"/>
            <a:ext cx="6214532" cy="1058863"/>
          </a:xfrm>
          <a:prstGeom prst="wedgeRoundRectCallout">
            <a:avLst>
              <a:gd name="adj1" fmla="val -20977"/>
              <a:gd name="adj2" fmla="val 50642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4579B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Arial" pitchFamily="34" charset="0"/>
              </a:rPr>
              <a:t>Самое главное – это  действовать. Руководить учреждениями, основываясь на активной жизненной позиции, энтузиазме, любить людей и стараться поддерживать все их начинания и задумки. При решении тех или иных вопросов исходить из интересов дела, планировать работу на долгосрочную перспективу.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5"/>
          <p:cNvSpPr txBox="1">
            <a:spLocks noGrp="1"/>
          </p:cNvSpPr>
          <p:nvPr>
            <p:ph type="title"/>
          </p:nvPr>
        </p:nvSpPr>
        <p:spPr>
          <a:xfrm>
            <a:off x="431799" y="224417"/>
            <a:ext cx="8322733" cy="5206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 spcFirstLastPara="1" wrap="square" lIns="91425" tIns="91425" rIns="91425" bIns="91425" anchor="t" anchorCtr="0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1">
                    <a:lumMod val="75000"/>
                  </a:schemeClr>
                </a:solidFill>
                <a:effectLst/>
              </a:rPr>
              <a:t>ПОКАЗАТЕЛИ ЭФФЕКТИВНОСТИ ПРОЕКТА</a:t>
            </a:r>
            <a:endParaRPr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graphicFrame>
        <p:nvGraphicFramePr>
          <p:cNvPr id="275" name="Google Shape;275;p35"/>
          <p:cNvGraphicFramePr/>
          <p:nvPr>
            <p:extLst>
              <p:ext uri="{D42A27DB-BD31-4B8C-83A1-F6EECF244321}">
                <p14:modId xmlns="" xmlns:p14="http://schemas.microsoft.com/office/powerpoint/2010/main" val="3842797958"/>
              </p:ext>
            </p:extLst>
          </p:nvPr>
        </p:nvGraphicFramePr>
        <p:xfrm>
          <a:off x="351694" y="845205"/>
          <a:ext cx="8346831" cy="3893873"/>
        </p:xfrm>
        <a:graphic>
          <a:graphicData uri="http://schemas.openxmlformats.org/drawingml/2006/table">
            <a:tbl>
              <a:tblPr>
                <a:noFill/>
                <a:tableStyleId>{9F840381-8B71-4B7E-AFD9-F990CF8D5A59}</a:tableStyleId>
              </a:tblPr>
              <a:tblGrid>
                <a:gridCol w="2552373"/>
                <a:gridCol w="1481666"/>
                <a:gridCol w="4312792"/>
              </a:tblGrid>
              <a:tr h="434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ИНДИКАТОРЫ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Анализ</a:t>
                      </a:r>
                      <a:r>
                        <a:rPr lang="ru-RU" sz="1300" b="1" baseline="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2021 г.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58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Увеличение числа капитально отремонтированных учреждений культуры </a:t>
                      </a:r>
                      <a:r>
                        <a:rPr lang="ru" sz="13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</a:t>
                      </a: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счет средств национального проекта “Культура”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учреждение в год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Барановский СДК – 2019 год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3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3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3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3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dirty="0" err="1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Беленинский</a:t>
                      </a:r>
                      <a:r>
                        <a:rPr lang="ru-RU" sz="13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СДК – 2021 год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131046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Создание </a:t>
                      </a: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виртуального концертного </a:t>
                      </a:r>
                      <a:r>
                        <a:rPr lang="ru" sz="13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зала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" sz="1300" dirty="0" smtClean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учреждение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МБУК «</a:t>
                      </a:r>
                      <a:r>
                        <a:rPr lang="ru-RU" sz="1300" dirty="0" err="1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Сафоновский</a:t>
                      </a:r>
                      <a:r>
                        <a:rPr lang="ru-RU" sz="13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городской культурный центр» – 2020 год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434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Переоснащение муниципальной библиотеки по модельному стандарту</a:t>
                      </a:r>
                      <a:endParaRPr sz="13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учреждения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Центральная</a:t>
                      </a:r>
                      <a:r>
                        <a:rPr lang="ru-RU" sz="1300" baseline="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районная библиотека – 2021 год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61" y="965333"/>
            <a:ext cx="1203288" cy="1861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637" y="2969915"/>
            <a:ext cx="1832144" cy="1030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86" b="12136"/>
          <a:stretch/>
        </p:blipFill>
        <p:spPr>
          <a:xfrm>
            <a:off x="5744866" y="1598582"/>
            <a:ext cx="1700579" cy="825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932" y="165149"/>
            <a:ext cx="8111067" cy="444451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" sz="2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ПОКАЗАТЕЛИ ЭФФЕКТИВНОСТИ ПРОЕКТА</a:t>
            </a:r>
            <a:endParaRPr lang="ru-RU" sz="2000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Google Shape;275;p35"/>
          <p:cNvGraphicFramePr/>
          <p:nvPr>
            <p:extLst>
              <p:ext uri="{D42A27DB-BD31-4B8C-83A1-F6EECF244321}">
                <p14:modId xmlns="" xmlns:p14="http://schemas.microsoft.com/office/powerpoint/2010/main" val="476425892"/>
              </p:ext>
            </p:extLst>
          </p:nvPr>
        </p:nvGraphicFramePr>
        <p:xfrm>
          <a:off x="474134" y="745067"/>
          <a:ext cx="8415865" cy="4055533"/>
        </p:xfrm>
        <a:graphic>
          <a:graphicData uri="http://schemas.openxmlformats.org/drawingml/2006/table">
            <a:tbl>
              <a:tblPr>
                <a:noFill/>
                <a:tableStyleId>{9F840381-8B71-4B7E-AFD9-F990CF8D5A59}</a:tableStyleId>
              </a:tblPr>
              <a:tblGrid>
                <a:gridCol w="2397227"/>
                <a:gridCol w="1624439"/>
                <a:gridCol w="4394199"/>
              </a:tblGrid>
              <a:tr h="48350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ИНДИКАТОРЫ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Анализ</a:t>
                      </a:r>
                      <a:r>
                        <a:rPr lang="ru-RU" sz="1300" b="1" baseline="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2021 г.</a:t>
                      </a:r>
                      <a:endParaRPr sz="13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130331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Увеличение количества </a:t>
                      </a:r>
                      <a:r>
                        <a:rPr lang="ru" sz="13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проведенных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мероприятий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5 %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130331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Увеличение числа посещений учреждений культуры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20%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96540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Увеличение числа клубных формирований</a:t>
                      </a:r>
                      <a:endParaRPr sz="13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5 %</a:t>
                      </a: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5" name="Google Shape;286;p37"/>
          <p:cNvPicPr preferRelativeResize="0"/>
          <p:nvPr/>
        </p:nvPicPr>
        <p:blipFill rotWithShape="1">
          <a:blip r:embed="rId2">
            <a:alphaModFix/>
          </a:blip>
          <a:srcRect b="12609"/>
          <a:stretch/>
        </p:blipFill>
        <p:spPr>
          <a:xfrm>
            <a:off x="4969933" y="1220541"/>
            <a:ext cx="3530600" cy="1217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Google Shape;288;p37"/>
          <p:cNvPicPr preferRelativeResize="0"/>
          <p:nvPr/>
        </p:nvPicPr>
        <p:blipFill rotWithShape="1">
          <a:blip r:embed="rId3">
            <a:alphaModFix/>
          </a:blip>
          <a:srcRect b="15111"/>
          <a:stretch/>
        </p:blipFill>
        <p:spPr>
          <a:xfrm>
            <a:off x="5029201" y="2589335"/>
            <a:ext cx="3454400" cy="1079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Google Shape;290;p37"/>
          <p:cNvPicPr preferRelativeResize="0"/>
          <p:nvPr/>
        </p:nvPicPr>
        <p:blipFill rotWithShape="1">
          <a:blip r:embed="rId4">
            <a:alphaModFix/>
          </a:blip>
          <a:srcRect b="12746"/>
          <a:stretch/>
        </p:blipFill>
        <p:spPr>
          <a:xfrm>
            <a:off x="4540088" y="3872159"/>
            <a:ext cx="2121577" cy="955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Google Shape;292;p37"/>
          <p:cNvPicPr preferRelativeResize="0"/>
          <p:nvPr/>
        </p:nvPicPr>
        <p:blipFill rotWithShape="1">
          <a:blip r:embed="rId5">
            <a:alphaModFix/>
          </a:blip>
          <a:srcRect b="14122"/>
          <a:stretch/>
        </p:blipFill>
        <p:spPr>
          <a:xfrm>
            <a:off x="6762263" y="3872159"/>
            <a:ext cx="2098429" cy="955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136999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8"/>
          <p:cNvSpPr txBox="1">
            <a:spLocks noGrp="1"/>
          </p:cNvSpPr>
          <p:nvPr>
            <p:ph type="title"/>
          </p:nvPr>
        </p:nvSpPr>
        <p:spPr>
          <a:xfrm>
            <a:off x="778934" y="4221541"/>
            <a:ext cx="5096934" cy="5028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1">
                    <a:lumMod val="75000"/>
                  </a:schemeClr>
                </a:solidFill>
                <a:effectLst/>
              </a:rPr>
              <a:t>СПАСИБО ЗА ВНИМАНИЕ!</a:t>
            </a:r>
            <a:endParaRPr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299" name="Google Shape;299;p38"/>
          <p:cNvSpPr txBox="1">
            <a:spLocks noGrp="1"/>
          </p:cNvSpPr>
          <p:nvPr>
            <p:ph type="body" idx="1"/>
          </p:nvPr>
        </p:nvSpPr>
        <p:spPr>
          <a:xfrm>
            <a:off x="685801" y="1041292"/>
            <a:ext cx="5147732" cy="592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chemeClr val="accent6">
                    <a:lumMod val="50000"/>
                  </a:schemeClr>
                </a:solidFill>
              </a:rPr>
              <a:t>ДОБРО ПОЖАЛОВАТЬ В САФОНОВО!!!</a:t>
            </a:r>
            <a:endParaRPr sz="18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1800" dirty="0"/>
          </a:p>
        </p:txBody>
      </p:sp>
      <p:pic>
        <p:nvPicPr>
          <p:cNvPr id="301" name="Google Shape;30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9967" y="1025698"/>
            <a:ext cx="2643454" cy="367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7" descr="F:\инвестиции\p5030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8107" y="1631695"/>
            <a:ext cx="4438778" cy="2389115"/>
          </a:xfrm>
          <a:prstGeom prst="roundRect">
            <a:avLst>
              <a:gd name="adj" fmla="val 16667"/>
            </a:avLst>
          </a:prstGeom>
          <a:ln w="38100">
            <a:solidFill>
              <a:srgbClr val="7CD9E0"/>
            </a:solidFill>
          </a:ln>
          <a:effectLst/>
        </p:spPr>
      </p:pic>
      <p:sp>
        <p:nvSpPr>
          <p:cNvPr id="1026" name="Прямоугольник 1"/>
          <p:cNvSpPr>
            <a:spLocks noChangeArrowheads="1"/>
          </p:cNvSpPr>
          <p:nvPr/>
        </p:nvSpPr>
        <p:spPr bwMode="auto">
          <a:xfrm>
            <a:off x="609601" y="125413"/>
            <a:ext cx="7967132" cy="7720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4579B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Arial" pitchFamily="34" charset="0"/>
              </a:rPr>
              <a:t>«Пока горит свет в наших учреждениях культуры, пока наши помещения теплые, люди к нам идут, - село живет, город процветает».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991738" y="168565"/>
            <a:ext cx="7114639" cy="4822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txBody>
          <a:bodyPr spcFirstLastPara="1" wrap="square" lIns="91425" tIns="91425" rIns="91425" bIns="91425" anchor="t" anchorCtr="0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1">
                    <a:lumMod val="75000"/>
                  </a:schemeClr>
                </a:solidFill>
                <a:effectLst/>
              </a:rPr>
              <a:t>УЧАСТНИКИ ПРОЕКТА</a:t>
            </a:r>
            <a:endParaRPr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graphicFrame>
        <p:nvGraphicFramePr>
          <p:cNvPr id="147" name="Google Shape;147;p15"/>
          <p:cNvGraphicFramePr/>
          <p:nvPr/>
        </p:nvGraphicFramePr>
        <p:xfrm>
          <a:off x="406400" y="771203"/>
          <a:ext cx="8288867" cy="3881858"/>
        </p:xfrm>
        <a:graphic>
          <a:graphicData uri="http://schemas.openxmlformats.org/drawingml/2006/table">
            <a:tbl>
              <a:tblPr>
                <a:noFill/>
                <a:tableStyleId>{9F840381-8B71-4B7E-AFD9-F990CF8D5A59}</a:tableStyleId>
              </a:tblPr>
              <a:tblGrid>
                <a:gridCol w="3427310"/>
                <a:gridCol w="4861557"/>
              </a:tblGrid>
              <a:tr h="108995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Куратор проекта</a:t>
                      </a:r>
                      <a:endParaRPr sz="16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“Сафоновский район” Смоленской области</a:t>
                      </a:r>
                      <a:endParaRPr sz="16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106068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Руководитель проекта</a:t>
                      </a:r>
                      <a:endParaRPr sz="16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Председатель комитета по культуре Администрации муниципального образования “Сафоновский район” Смоленской области</a:t>
                      </a:r>
                      <a:endParaRPr sz="16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662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Исполнители проекта</a:t>
                      </a:r>
                      <a:endParaRPr sz="16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Руководители и работники муниципальных учреждений культуры</a:t>
                      </a:r>
                      <a:endParaRPr sz="160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106068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Разработчик проекта</a:t>
                      </a:r>
                      <a:endParaRPr sz="16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Председатель комитета по культуре Администрации муниципального образования “Сафоновский район” Смоленской области</a:t>
                      </a:r>
                      <a:endParaRPr sz="16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148" name="Google Shape;14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549" y="787400"/>
            <a:ext cx="1310718" cy="68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1076" y="1905000"/>
            <a:ext cx="972592" cy="104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 txBox="1">
            <a:spLocks noGrp="1"/>
          </p:cNvSpPr>
          <p:nvPr>
            <p:ph type="title"/>
          </p:nvPr>
        </p:nvSpPr>
        <p:spPr>
          <a:xfrm>
            <a:off x="1083733" y="239850"/>
            <a:ext cx="7408334" cy="4882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 spcFirstLastPara="1" wrap="square" lIns="91425" tIns="91425" rIns="91425" bIns="91425" anchor="t" anchorCtr="0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1">
                    <a:lumMod val="75000"/>
                  </a:schemeClr>
                </a:solidFill>
                <a:effectLst/>
              </a:rPr>
              <a:t>PEST-АНАЛИЗ ВНЕШНЕЙ СРЕДЫ ПРОЕКТА</a:t>
            </a:r>
            <a:endParaRPr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graphicFrame>
        <p:nvGraphicFramePr>
          <p:cNvPr id="155" name="Google Shape;155;p16"/>
          <p:cNvGraphicFramePr/>
          <p:nvPr>
            <p:extLst>
              <p:ext uri="{D42A27DB-BD31-4B8C-83A1-F6EECF244321}">
                <p14:modId xmlns="" xmlns:p14="http://schemas.microsoft.com/office/powerpoint/2010/main" val="362108495"/>
              </p:ext>
            </p:extLst>
          </p:nvPr>
        </p:nvGraphicFramePr>
        <p:xfrm>
          <a:off x="586050" y="870325"/>
          <a:ext cx="8185100" cy="4042725"/>
        </p:xfrm>
        <a:graphic>
          <a:graphicData uri="http://schemas.openxmlformats.org/drawingml/2006/table">
            <a:tbl>
              <a:tblPr>
                <a:noFill/>
                <a:tableStyleId>{9F840381-8B71-4B7E-AFD9-F990CF8D5A59}</a:tableStyleId>
              </a:tblPr>
              <a:tblGrid>
                <a:gridCol w="4092550"/>
                <a:gridCol w="4092550"/>
              </a:tblGrid>
              <a:tr h="3669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ПОЛИТИЧЕСКИЕ ФАКТОРЫ (P)</a:t>
                      </a:r>
                      <a:endParaRPr sz="12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Lato" panose="020B060402020202020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СОЦИАЛЬНЫЕ ФАКТОРЫ (S)</a:t>
                      </a:r>
                      <a:endParaRPr sz="12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Lato" panose="020B0604020202020204" charset="0"/>
                      </a:endParaRPr>
                    </a:p>
                  </a:txBody>
                  <a:tcPr marL="91425" marR="91425" marT="91425" marB="91425"/>
                </a:tc>
              </a:tr>
              <a:tr h="1834825">
                <a:tc>
                  <a:txBody>
                    <a:bodyPr/>
                    <a:lstStyle/>
                    <a:p>
                      <a:pPr marL="7938" lvl="0" indent="169863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None/>
                      </a:pPr>
                      <a:r>
                        <a:rPr lang="ru" sz="1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1. Сохранение </a:t>
                      </a:r>
                      <a:r>
                        <a:rPr lang="ru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и развитие национально-культурных традиций - Указ Президента РФ от 07.05.2018 № 204 “О национальных целях и стратегических задачах развития Российской Федерации на период до 2024 года”.</a:t>
                      </a:r>
                      <a:endParaRPr sz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Lato" panose="020B0604020202020204" charset="0"/>
                      </a:endParaRPr>
                    </a:p>
                    <a:p>
                      <a:pPr marL="7938" lvl="0" indent="169863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None/>
                      </a:pPr>
                      <a:r>
                        <a:rPr lang="ru" sz="1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2. Национальный </a:t>
                      </a:r>
                      <a:r>
                        <a:rPr lang="ru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проект “Культура”.</a:t>
                      </a:r>
                      <a:endParaRPr sz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Lato" panose="020B060402020202020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7938" lvl="0" indent="169863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None/>
                      </a:pPr>
                      <a:r>
                        <a:rPr lang="ru" sz="1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1. Постепенная </a:t>
                      </a:r>
                      <a:r>
                        <a:rPr lang="ru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утрата ценностей и общепринятых правил поведения - менталитета русского человека, “русской души”.</a:t>
                      </a:r>
                      <a:endParaRPr sz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Lato" panose="020B0604020202020204" charset="0"/>
                      </a:endParaRPr>
                    </a:p>
                    <a:p>
                      <a:pPr marL="7938" lvl="0" indent="169863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None/>
                      </a:pPr>
                      <a:r>
                        <a:rPr lang="ru" sz="1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2. Снижение </a:t>
                      </a:r>
                      <a:r>
                        <a:rPr lang="ru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уровня культуры населения.</a:t>
                      </a:r>
                      <a:endParaRPr sz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Lato" panose="020B0604020202020204" charset="0"/>
                      </a:endParaRPr>
                    </a:p>
                    <a:p>
                      <a:pPr marL="7938" lvl="0" indent="169863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None/>
                      </a:pPr>
                      <a:r>
                        <a:rPr lang="ru" sz="1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3. Отсутствие </a:t>
                      </a:r>
                      <a:r>
                        <a:rPr lang="ru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единого культурного пространства в районе.</a:t>
                      </a:r>
                      <a:endParaRPr sz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Lato" panose="020B0604020202020204" charset="0"/>
                      </a:endParaRPr>
                    </a:p>
                    <a:p>
                      <a:pPr marL="7938" lvl="0" indent="169863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None/>
                      </a:pPr>
                      <a:r>
                        <a:rPr lang="ru" sz="1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4. Потребность </a:t>
                      </a:r>
                      <a:r>
                        <a:rPr lang="ru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общества в адаптированном к современным реалиям культурном пространстве.</a:t>
                      </a:r>
                      <a:endParaRPr sz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Lato" panose="020B0604020202020204" charset="0"/>
                      </a:endParaRPr>
                    </a:p>
                  </a:txBody>
                  <a:tcPr marL="91425" marR="91425" marT="91425" marB="91425"/>
                </a:tc>
              </a:tr>
              <a:tr h="3669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ЭКОНОМИЧЕСКИЕ ФАКТОРЫ (E)</a:t>
                      </a:r>
                      <a:endParaRPr sz="1200" b="1">
                        <a:solidFill>
                          <a:schemeClr val="accent6">
                            <a:lumMod val="10000"/>
                          </a:schemeClr>
                        </a:solidFill>
                        <a:latin typeface="Lato" panose="020B060402020202020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ТЕХНОЛОГИЧЕСКИЕ ФАКТОРЫ (T)</a:t>
                      </a:r>
                      <a:endParaRPr sz="12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Lato" panose="020B0604020202020204" charset="0"/>
                      </a:endParaRPr>
                    </a:p>
                  </a:txBody>
                  <a:tcPr marL="91425" marR="91425" marT="91425" marB="91425"/>
                </a:tc>
              </a:tr>
              <a:tr h="1474000">
                <a:tc>
                  <a:txBody>
                    <a:bodyPr/>
                    <a:lstStyle/>
                    <a:p>
                      <a:pPr marL="0" lvl="0" indent="1778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None/>
                      </a:pPr>
                      <a:r>
                        <a:rPr lang="ru" sz="1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1. Низкий </a:t>
                      </a:r>
                      <a:r>
                        <a:rPr lang="ru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уровень финансирования учреждений культуры из муниципального бюджета.</a:t>
                      </a:r>
                      <a:endParaRPr sz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Lato" panose="020B0604020202020204" charset="0"/>
                      </a:endParaRPr>
                    </a:p>
                    <a:p>
                      <a:pPr marL="0" lvl="0" indent="1778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None/>
                      </a:pPr>
                      <a:r>
                        <a:rPr lang="ru" sz="1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2. Низкая </a:t>
                      </a:r>
                      <a:r>
                        <a:rPr lang="ru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активность участия муниципалитетов в грантах и национальных проектах в сфере культуры.</a:t>
                      </a:r>
                      <a:endParaRPr sz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Lato" panose="020B0604020202020204" charset="0"/>
                      </a:endParaRPr>
                    </a:p>
                    <a:p>
                      <a:pPr marL="0" lvl="0" indent="1778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None/>
                      </a:pPr>
                      <a:r>
                        <a:rPr lang="ru" sz="1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3.</a:t>
                      </a:r>
                      <a:r>
                        <a:rPr lang="ru" sz="1200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ru" sz="1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Низкий </a:t>
                      </a:r>
                      <a:r>
                        <a:rPr lang="ru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уровень заработной платы работников учреждений культуры.</a:t>
                      </a:r>
                      <a:endParaRPr sz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Lato" panose="020B060402020202020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7938" lvl="0" indent="169863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None/>
                      </a:pPr>
                      <a:r>
                        <a:rPr lang="ru" sz="1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1. Наличие </a:t>
                      </a:r>
                      <a:r>
                        <a:rPr lang="ru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материально-технической базы для создания обновленной инфраструктуры учреждений культуры, в том числе IT-технологий.</a:t>
                      </a:r>
                      <a:endParaRPr sz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Lato" panose="020B0604020202020204" charset="0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 txBox="1">
            <a:spLocks noGrp="1"/>
          </p:cNvSpPr>
          <p:nvPr>
            <p:ph type="title"/>
          </p:nvPr>
        </p:nvSpPr>
        <p:spPr>
          <a:xfrm>
            <a:off x="1312333" y="253176"/>
            <a:ext cx="7024067" cy="4495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 spcFirstLastPara="1" wrap="square" lIns="91425" tIns="91425" rIns="91425" bIns="91425" anchor="t" anchorCtr="0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1">
                    <a:lumMod val="75000"/>
                  </a:schemeClr>
                </a:solidFill>
                <a:effectLst/>
              </a:rPr>
              <a:t>SWOT-АНАЛИЗ СРЕДЫ ПРОЕКТА</a:t>
            </a:r>
            <a:endParaRPr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graphicFrame>
        <p:nvGraphicFramePr>
          <p:cNvPr id="161" name="Google Shape;161;p17"/>
          <p:cNvGraphicFramePr/>
          <p:nvPr>
            <p:extLst>
              <p:ext uri="{D42A27DB-BD31-4B8C-83A1-F6EECF244321}">
                <p14:modId xmlns="" xmlns:p14="http://schemas.microsoft.com/office/powerpoint/2010/main" val="2242931483"/>
              </p:ext>
            </p:extLst>
          </p:nvPr>
        </p:nvGraphicFramePr>
        <p:xfrm>
          <a:off x="618066" y="943630"/>
          <a:ext cx="8046484" cy="3907770"/>
        </p:xfrm>
        <a:graphic>
          <a:graphicData uri="http://schemas.openxmlformats.org/drawingml/2006/table">
            <a:tbl>
              <a:tblPr>
                <a:noFill/>
                <a:tableStyleId>{9F840381-8B71-4B7E-AFD9-F990CF8D5A59}</a:tableStyleId>
              </a:tblPr>
              <a:tblGrid>
                <a:gridCol w="4023242"/>
                <a:gridCol w="4023242"/>
              </a:tblGrid>
              <a:tr h="4224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СИЛЬНЫЕ СТОРОНЫ ПРОЕКТА (S)</a:t>
                      </a:r>
                      <a:endParaRPr sz="1400" b="1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ВОЗМОЖНОСТИ (O)</a:t>
                      </a:r>
                      <a:endParaRPr sz="1400" b="1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1531433">
                <a:tc>
                  <a:txBody>
                    <a:bodyPr/>
                    <a:lstStyle/>
                    <a:p>
                      <a:pPr marL="46038" lvl="0" indent="225425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Кадровый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потенциал - сильная команда проекта.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6038" lvl="0" indent="225425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Сформированная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материально-техническая база учреждений культуры и искусств.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7938" lvl="0" indent="263525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Участие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грантах и национальных проектах.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938" lvl="0" indent="263525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Приносящая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 деятельность.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938" lvl="0" indent="263525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Реализация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творческих проектов НКО.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938" lvl="0" indent="263525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Взаимосвязь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 федеральными общественными организациями.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4224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СЛАБЫЕ СТОРОНЫ ПРОЕКТА (W)</a:t>
                      </a:r>
                      <a:endParaRPr sz="1400" b="1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УГРОЗЫ (T)</a:t>
                      </a:r>
                      <a:endParaRPr sz="1400" b="1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  <a:tr h="1531433">
                <a:tc>
                  <a:txBody>
                    <a:bodyPr/>
                    <a:lstStyle/>
                    <a:p>
                      <a:pPr marL="7938" lvl="0" indent="263525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Необходимость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привлечения внебюджетного финансирования.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938" lvl="0" indent="263525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Низкая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активность населения в формировании культурного пространства.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7938" lvl="0" indent="263525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Отсутствие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полученных грантов.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938" lvl="0" indent="263525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Низкая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вовлеченность молодежи.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938" lvl="0" indent="263525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Низкая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вовлеченность специалистов на общественных началах.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938" lvl="0" indent="263525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None/>
                      </a:pPr>
                      <a:r>
                        <a:rPr lang="ru" sz="14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Отказ </a:t>
                      </a:r>
                      <a:r>
                        <a:rPr lang="ru" sz="1400" dirty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работников культуры от нововведений.</a:t>
                      </a:r>
                      <a:endParaRPr sz="1400" dirty="0">
                        <a:solidFill>
                          <a:schemeClr val="accent6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"/>
          <p:cNvSpPr txBox="1">
            <a:spLocks noGrp="1"/>
          </p:cNvSpPr>
          <p:nvPr>
            <p:ph type="title"/>
          </p:nvPr>
        </p:nvSpPr>
        <p:spPr>
          <a:xfrm>
            <a:off x="1278467" y="393750"/>
            <a:ext cx="7057933" cy="5291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 spcFirstLastPara="1" wrap="square" lIns="91425" tIns="91425" rIns="91425" bIns="91425" anchor="t" anchorCtr="0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dirty="0">
                <a:solidFill>
                  <a:schemeClr val="accent1">
                    <a:lumMod val="75000"/>
                  </a:schemeClr>
                </a:solidFill>
                <a:effectLst/>
              </a:rPr>
              <a:t>ПРОБЛЕМА</a:t>
            </a:r>
            <a:endParaRPr sz="25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67" name="Google Shape;167;p18"/>
          <p:cNvSpPr txBox="1">
            <a:spLocks noGrp="1"/>
          </p:cNvSpPr>
          <p:nvPr>
            <p:ph type="body" idx="1"/>
          </p:nvPr>
        </p:nvSpPr>
        <p:spPr>
          <a:xfrm>
            <a:off x="986050" y="1052675"/>
            <a:ext cx="7622100" cy="36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indent="457200" algn="just">
              <a:lnSpc>
                <a:spcPct val="12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целях решения вопросов местного значения необходимо создать условия для обеспечения поселений, входящих в состав муниципального района, услугами по организации досуга и услугами организаций культуры.</a:t>
            </a:r>
          </a:p>
          <a:p>
            <a:pPr marL="0" lvl="0" indent="457200" algn="just" rtl="0">
              <a:lnSpc>
                <a:spcPct val="120000"/>
              </a:lnSpc>
              <a:buNone/>
            </a:pPr>
            <a:r>
              <a:rPr lang="ru" sz="2200" dirty="0" smtClean="0">
                <a:latin typeface="Times New Roman" pitchFamily="18" charset="0"/>
                <a:cs typeface="Times New Roman" pitchFamily="18" charset="0"/>
              </a:rPr>
              <a:t>Не установлено современное культурное пространство, отсутствуют методики </a:t>
            </a:r>
            <a:r>
              <a:rPr lang="ru" sz="2200" dirty="0">
                <a:latin typeface="Times New Roman" pitchFamily="18" charset="0"/>
                <a:cs typeface="Times New Roman" pitchFamily="18" charset="0"/>
              </a:rPr>
              <a:t>работы обновленной сети учреждений </a:t>
            </a:r>
            <a:r>
              <a:rPr lang="ru" sz="2200" dirty="0" smtClean="0">
                <a:latin typeface="Times New Roman" pitchFamily="18" charset="0"/>
                <a:cs typeface="Times New Roman" pitchFamily="18" charset="0"/>
              </a:rPr>
              <a:t>культуры </a:t>
            </a:r>
            <a:r>
              <a:rPr lang="ru" sz="2200" dirty="0">
                <a:latin typeface="Times New Roman" pitchFamily="18" charset="0"/>
                <a:cs typeface="Times New Roman" pitchFamily="18" charset="0"/>
              </a:rPr>
              <a:t>как результата проведения оптимизации сферы культуры</a:t>
            </a:r>
            <a:r>
              <a:rPr lang="ru" sz="2200" dirty="0" smtClean="0">
                <a:latin typeface="Times New Roman" pitchFamily="18" charset="0"/>
                <a:cs typeface="Times New Roman" pitchFamily="18" charset="0"/>
              </a:rPr>
              <a:t>. Низкая </a:t>
            </a:r>
            <a:r>
              <a:rPr lang="ru" sz="2200" dirty="0">
                <a:latin typeface="Times New Roman" pitchFamily="18" charset="0"/>
                <a:cs typeface="Times New Roman" pitchFamily="18" charset="0"/>
              </a:rPr>
              <a:t>обеспеченность населения современным  культурным пространством для творческой самореализации и удовлетворения духовно-нравственных потребностей, требующая модернизации имеющейся базы и расширения спектра предоставляемых услуг в рамках государственной культурной </a:t>
            </a:r>
            <a:r>
              <a:rPr lang="ru" sz="2200" dirty="0" smtClean="0">
                <a:latin typeface="Times New Roman" pitchFamily="18" charset="0"/>
                <a:cs typeface="Times New Roman" pitchFamily="18" charset="0"/>
              </a:rPr>
              <a:t> политики</a:t>
            </a:r>
            <a:r>
              <a:rPr lang="ru" sz="2200" dirty="0">
                <a:latin typeface="Times New Roman" pitchFamily="18" charset="0"/>
                <a:cs typeface="Times New Roman" pitchFamily="18" charset="0"/>
              </a:rPr>
              <a:t>.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541867" y="393750"/>
            <a:ext cx="8094133" cy="5883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 spcFirstLastPara="1" wrap="square" lIns="91425" tIns="91425" rIns="91425" bIns="91425" anchor="t" anchorCtr="0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1">
                    <a:lumMod val="75000"/>
                  </a:schemeClr>
                </a:solidFill>
                <a:effectLst/>
              </a:rPr>
              <a:t>ФОРМАЛЬНЫЕ ОСНОВАНИЯ ИНИЦИАЦИИ ПРОЕКТА</a:t>
            </a:r>
            <a:endParaRPr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73" name="Google Shape;173;p19"/>
          <p:cNvSpPr txBox="1">
            <a:spLocks noGrp="1"/>
          </p:cNvSpPr>
          <p:nvPr>
            <p:ph type="body" idx="1"/>
          </p:nvPr>
        </p:nvSpPr>
        <p:spPr>
          <a:xfrm>
            <a:off x="288291" y="957182"/>
            <a:ext cx="8554800" cy="39450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540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Times New Roman" pitchFamily="18" charset="0"/>
                <a:cs typeface="Times New Roman" pitchFamily="18" charset="0"/>
              </a:rPr>
              <a:t>Повышение внимания государства к проблемам сохранения и развития национально-культурных традиций - Указ Президента РФ от 07.05.2018 года № 204 “О национальных целях и стратегических задачах развития Российской Федерации на период до 2024 года”.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0" lvl="0" indent="540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Times New Roman" pitchFamily="18" charset="0"/>
                <a:cs typeface="Times New Roman" pitchFamily="18" charset="0"/>
              </a:rPr>
              <a:t>В Национальном проекте “Культура” 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Times New Roman" pitchFamily="18" charset="0"/>
                <a:cs typeface="Times New Roman" pitchFamily="18" charset="0"/>
              </a:rPr>
              <a:t>(Федеральные проекты: “Культурная среда”, 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Times New Roman" pitchFamily="18" charset="0"/>
                <a:cs typeface="Times New Roman" pitchFamily="18" charset="0"/>
              </a:rPr>
              <a:t>“Творческие люди”, “Цифровая культура”) одной из 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Times New Roman" pitchFamily="18" charset="0"/>
                <a:cs typeface="Times New Roman" pitchFamily="18" charset="0"/>
              </a:rPr>
              <a:t>основных задач является необходимость создания 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Times New Roman" pitchFamily="18" charset="0"/>
                <a:cs typeface="Times New Roman" pitchFamily="18" charset="0"/>
              </a:rPr>
              <a:t>условий для укрепления гражданской </a:t>
            </a:r>
            <a:r>
              <a:rPr lang="ru" sz="2000" dirty="0" smtClean="0">
                <a:latin typeface="Times New Roman" pitchFamily="18" charset="0"/>
                <a:cs typeface="Times New Roman" pitchFamily="18" charset="0"/>
              </a:rPr>
              <a:t>идентичности 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" sz="2000" dirty="0">
                <a:latin typeface="Times New Roman" pitchFamily="18" charset="0"/>
                <a:cs typeface="Times New Roman" pitchFamily="18" charset="0"/>
              </a:rPr>
              <a:t>основе духовно-нравственных и культурных </a:t>
            </a:r>
            <a:endParaRPr lang="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 smtClean="0">
                <a:latin typeface="Times New Roman" pitchFamily="18" charset="0"/>
                <a:cs typeface="Times New Roman" pitchFamily="18" charset="0"/>
              </a:rPr>
              <a:t>ценностей </a:t>
            </a:r>
            <a:r>
              <a:rPr lang="ru" sz="2000" dirty="0">
                <a:latin typeface="Times New Roman" pitchFamily="18" charset="0"/>
                <a:cs typeface="Times New Roman" pitchFamily="18" charset="0"/>
              </a:rPr>
              <a:t>народов РФ.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" name="Google Shape;17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0668" y="2260599"/>
            <a:ext cx="2573866" cy="2480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 txBox="1">
            <a:spLocks noGrp="1"/>
          </p:cNvSpPr>
          <p:nvPr>
            <p:ph type="title"/>
          </p:nvPr>
        </p:nvSpPr>
        <p:spPr>
          <a:xfrm>
            <a:off x="711200" y="393750"/>
            <a:ext cx="7857067" cy="4952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 spcFirstLastPara="1" wrap="square" lIns="91425" tIns="91425" rIns="91425" bIns="91425" anchor="t" anchorCtr="0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1">
                    <a:lumMod val="75000"/>
                  </a:schemeClr>
                </a:solidFill>
                <a:effectLst/>
              </a:rPr>
              <a:t>ЦЕЛЬ И ЗАДАЧИ ПРОЕКТА</a:t>
            </a:r>
            <a:endParaRPr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80" name="Google Shape;180;p20"/>
          <p:cNvSpPr txBox="1">
            <a:spLocks noGrp="1"/>
          </p:cNvSpPr>
          <p:nvPr>
            <p:ph type="body" idx="1"/>
          </p:nvPr>
        </p:nvSpPr>
        <p:spPr>
          <a:xfrm>
            <a:off x="706225" y="906100"/>
            <a:ext cx="7888500" cy="3904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5400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/>
              <a:t>Цель Проекта </a:t>
            </a:r>
            <a:r>
              <a:rPr lang="ru" sz="1500" dirty="0"/>
              <a:t>- увеличение на 20% к 2024 году числа граждан, вовлеченных в культурное пространство района, путем создания современной инфраструктуры, внедрения в деятельность организаций культуры и искусств новых форм и технологий, широкой поддержки культурных инициатив, направленных на укрепление российской гражданской идентичности.</a:t>
            </a:r>
            <a:endParaRPr sz="1500" dirty="0"/>
          </a:p>
          <a:p>
            <a:pPr marL="0" lvl="0" indent="54000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b="1" dirty="0"/>
              <a:t>Задачи Проекта:</a:t>
            </a:r>
            <a:endParaRPr sz="1500" b="1" dirty="0"/>
          </a:p>
          <a:p>
            <a:pPr marL="457200" lvl="0" indent="-323850" algn="just" rtl="0">
              <a:spcBef>
                <a:spcPts val="1200"/>
              </a:spcBef>
              <a:spcAft>
                <a:spcPts val="0"/>
              </a:spcAft>
              <a:buSzPts val="1500"/>
              <a:buAutoNum type="arabicPeriod"/>
            </a:pPr>
            <a:r>
              <a:rPr lang="ru" sz="1500" dirty="0"/>
              <a:t>Разработать организационные механизмы повышения эффективности взаимодействия сети учреждений культуры и искусств муниципального образования “Сафоновский район” Смоленской области.</a:t>
            </a:r>
            <a:endParaRPr sz="1500" dirty="0"/>
          </a:p>
          <a:p>
            <a:pPr marL="457200" lvl="0" indent="-323850" algn="just" rtl="0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ru" sz="1500" dirty="0"/>
              <a:t>Вовлечение населения в культурную жизнь района путем создания единого культурного пространства (создание творческих коллективов, реализация стартапов и культурных инициатив).</a:t>
            </a:r>
            <a:endParaRPr sz="1500" dirty="0"/>
          </a:p>
          <a:p>
            <a:pPr marL="457200" lvl="0" indent="-323850" algn="just" rtl="0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ru" sz="1500" dirty="0"/>
              <a:t>Внедрение в деятельность учреждений культуры и искусств новых форм и технологий, способствующих адаптации культуры района к реалиям современного общества.</a:t>
            </a:r>
            <a:endParaRPr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 descr="C:\FAO\инвестпаспорт\ИНВЕСТИЦИОННЫЙ ПАСПОРТ\ДК Центральный.JPG"/>
          <p:cNvPicPr>
            <a:picLocks noChangeAspect="1" noChangeArrowheads="1"/>
          </p:cNvPicPr>
          <p:nvPr/>
        </p:nvPicPr>
        <p:blipFill rotWithShape="1">
          <a:blip r:embed="rId3" cstate="print"/>
          <a:srcRect l="18371" r="16295"/>
          <a:stretch/>
        </p:blipFill>
        <p:spPr bwMode="auto">
          <a:xfrm>
            <a:off x="6827544" y="3386673"/>
            <a:ext cx="955485" cy="955485"/>
          </a:xfrm>
          <a:prstGeom prst="ellipse">
            <a:avLst/>
          </a:prstGeom>
        </p:spPr>
      </p:pic>
      <p:sp>
        <p:nvSpPr>
          <p:cNvPr id="185" name="Google Shape;185;p21"/>
          <p:cNvSpPr txBox="1">
            <a:spLocks noGrp="1"/>
          </p:cNvSpPr>
          <p:nvPr>
            <p:ph type="title"/>
          </p:nvPr>
        </p:nvSpPr>
        <p:spPr>
          <a:xfrm>
            <a:off x="753533" y="393750"/>
            <a:ext cx="7984067" cy="5037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 w="139700" h="139700" prst="divot"/>
          </a:sp3d>
        </p:spPr>
        <p:txBody>
          <a:bodyPr spcFirstLastPara="1" wrap="square" lIns="91425" tIns="91425" rIns="91425" bIns="91425" anchor="t" anchorCtr="0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1">
                    <a:lumMod val="75000"/>
                  </a:schemeClr>
                </a:solidFill>
                <a:effectLst/>
              </a:rPr>
              <a:t>ЦЕЛЕВАЯ АУДИТОРИЯ ПРОЕКТА</a:t>
            </a:r>
            <a:endParaRPr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body" idx="1"/>
          </p:nvPr>
        </p:nvSpPr>
        <p:spPr>
          <a:xfrm>
            <a:off x="592667" y="948267"/>
            <a:ext cx="8305800" cy="40047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" sz="2200" dirty="0" smtClean="0">
                <a:latin typeface="Times New Roman" pitchFamily="18" charset="0"/>
                <a:cs typeface="Times New Roman" pitchFamily="18" charset="0"/>
              </a:rPr>
              <a:t>Население </a:t>
            </a:r>
            <a:r>
              <a:rPr lang="ru" sz="2200" dirty="0">
                <a:latin typeface="Times New Roman" pitchFamily="18" charset="0"/>
                <a:cs typeface="Times New Roman" pitchFamily="18" charset="0"/>
              </a:rPr>
              <a:t>по группам</a:t>
            </a:r>
            <a:r>
              <a:rPr lang="ru" sz="2200" dirty="0" smtClean="0">
                <a:latin typeface="Times New Roman" pitchFamily="18" charset="0"/>
                <a:cs typeface="Times New Roman" pitchFamily="18" charset="0"/>
              </a:rPr>
              <a:t>:                         - Учреждения культуры: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sz="22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ru" sz="2200" dirty="0" smtClean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ru" sz="2200" dirty="0" smtClean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95" t="5603" b="13791"/>
          <a:stretch/>
        </p:blipFill>
        <p:spPr>
          <a:xfrm>
            <a:off x="643467" y="1560285"/>
            <a:ext cx="5099296" cy="3421227"/>
          </a:xfrm>
          <a:prstGeom prst="rect">
            <a:avLst/>
          </a:prstGeom>
          <a:effectLst>
            <a:glow rad="165100">
              <a:schemeClr val="accent1"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6350070" y="2278014"/>
            <a:ext cx="1986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Клубные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учреждения</a:t>
            </a:r>
          </a:p>
        </p:txBody>
      </p:sp>
      <p:pic>
        <p:nvPicPr>
          <p:cNvPr id="11" name="Picture 3" descr="C:\FAO\инвестпаспорт\ИНВЕСТИЦИОННЫЙ ПАСПОРТ\ДК Центральный.JPG"/>
          <p:cNvPicPr>
            <a:picLocks noChangeAspect="1" noChangeArrowheads="1"/>
          </p:cNvPicPr>
          <p:nvPr/>
        </p:nvPicPr>
        <p:blipFill rotWithShape="1">
          <a:blip r:embed="rId3" cstate="print"/>
          <a:srcRect l="18371" r="16295"/>
          <a:stretch/>
        </p:blipFill>
        <p:spPr bwMode="auto">
          <a:xfrm>
            <a:off x="6808875" y="1344260"/>
            <a:ext cx="955485" cy="955485"/>
          </a:xfrm>
          <a:prstGeom prst="ellipse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21905" y="1307850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  <a:endParaRPr lang="ru-R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396" y="1357569"/>
            <a:ext cx="968441" cy="9684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08" y="2679970"/>
            <a:ext cx="994254" cy="9942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12008" y="3691317"/>
            <a:ext cx="1040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Музеи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360" y="2679970"/>
            <a:ext cx="991512" cy="9915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59905" y="2774385"/>
            <a:ext cx="698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74433" y="2808995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</a:t>
            </a:r>
            <a:endParaRPr lang="ru-R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35094" y="3642806"/>
            <a:ext cx="1402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Библиотеки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59" y="3376880"/>
            <a:ext cx="968441" cy="96844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077979" y="3507157"/>
            <a:ext cx="418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ru-R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9648" y="4388671"/>
            <a:ext cx="1606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Детские школы искусств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1927</TotalTime>
  <Words>1721</Words>
  <Application>Microsoft Office PowerPoint</Application>
  <PresentationFormat>Экран (16:9)</PresentationFormat>
  <Paragraphs>318</Paragraphs>
  <Slides>27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Arial</vt:lpstr>
      <vt:lpstr>Times New Roman</vt:lpstr>
      <vt:lpstr>Constantia</vt:lpstr>
      <vt:lpstr>Wingdings 2</vt:lpstr>
      <vt:lpstr>Lato</vt:lpstr>
      <vt:lpstr>Open Sans</vt:lpstr>
      <vt:lpstr>Wingdings</vt:lpstr>
      <vt:lpstr>Wingdings 3</vt:lpstr>
      <vt:lpstr>Апекс</vt:lpstr>
      <vt:lpstr>ПРОЕКТ   «Модернизация структуры управления сферой культуры в  муниципальном образовании «Сафоновский район» Смоленской области путем создания проектного офиса»</vt:lpstr>
      <vt:lpstr>ОСНОВНЫЕ СВЕДЕНИЯ О ПРОЕКТЕ</vt:lpstr>
      <vt:lpstr>УЧАСТНИКИ ПРОЕКТА</vt:lpstr>
      <vt:lpstr>PEST-АНАЛИЗ ВНЕШНЕЙ СРЕДЫ ПРОЕКТА</vt:lpstr>
      <vt:lpstr>SWOT-АНАЛИЗ СРЕДЫ ПРОЕКТА</vt:lpstr>
      <vt:lpstr>ПРОБЛЕМА</vt:lpstr>
      <vt:lpstr>ФОРМАЛЬНЫЕ ОСНОВАНИЯ ИНИЦИАЦИИ ПРОЕКТА</vt:lpstr>
      <vt:lpstr>ЦЕЛЬ И ЗАДАЧИ ПРОЕКТА</vt:lpstr>
      <vt:lpstr>ЦЕЛЕВАЯ АУДИТОРИЯ ПРОЕКТА</vt:lpstr>
      <vt:lpstr>КЛЮЧЕВЫЕ РИСКИ ПРОЕКТА</vt:lpstr>
      <vt:lpstr>МЕРЫ ПО СНИЖЕНИЮ РИСКА</vt:lpstr>
      <vt:lpstr>Промежуточная оценка рисков (2021 год)</vt:lpstr>
      <vt:lpstr>ПРОМЕЖУТОЧНАЯ ОЦЕНКА РИСКОВ (2021 ГОД)</vt:lpstr>
      <vt:lpstr>РЕСУРСЫ ПРОЕКТА</vt:lpstr>
      <vt:lpstr>МАРКЕТИНГОВЫЕ И PR-МЕРОПРИЯТИЯ ПРОЕКТА</vt:lpstr>
      <vt:lpstr>ЭТАПЫ ПРОЕКТА Этап 1</vt:lpstr>
      <vt:lpstr>ЭТАПЫ ПРОЕКТА Этап 2</vt:lpstr>
      <vt:lpstr>ЭТАПЫ ПРОЕКТА Этап 3</vt:lpstr>
      <vt:lpstr>УЧАСТИЕ В ГРАНТАХ И ПАРТИЙНОМ ПРОЕКТЕ  «КУЛЬТУРА МАЛОЙ РОДИНЫ»</vt:lpstr>
      <vt:lpstr>Слайд 20</vt:lpstr>
      <vt:lpstr>Слайд 21</vt:lpstr>
      <vt:lpstr>ЭТАПЫ ПРОЕКТА Этап 4</vt:lpstr>
      <vt:lpstr>БЮДЖЕТ ПРОЕКТА</vt:lpstr>
      <vt:lpstr>ОЖИДАЕМЫЕ РЕЗУЛЬТАТЫ ПРОЕКТА</vt:lpstr>
      <vt:lpstr>ПОКАЗАТЕЛИ ЭФФЕКТИВНОСТИ ПРОЕКТА</vt:lpstr>
      <vt:lpstr>ПОКАЗАТЕЛИ ЭФФЕКТИВНОСТИ ПРОЕКТА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 “Модернизация структуры управления сферой культуры муниципального образования “Сафоновский район” Смоленской области путем создания модельного проектного офиса  развития культуры, как следствие оптимизации сети учреждений культуры”</dc:title>
  <dc:creator>ПК</dc:creator>
  <cp:lastModifiedBy>Lisovskaya Larisa Mikhailovna</cp:lastModifiedBy>
  <cp:revision>83</cp:revision>
  <dcterms:modified xsi:type="dcterms:W3CDTF">2021-04-16T06:25:40Z</dcterms:modified>
</cp:coreProperties>
</file>