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0" r:id="rId5"/>
    <p:sldId id="284" r:id="rId6"/>
    <p:sldId id="286" r:id="rId7"/>
    <p:sldId id="282" r:id="rId8"/>
    <p:sldId id="281" r:id="rId9"/>
    <p:sldId id="271" r:id="rId10"/>
    <p:sldId id="272" r:id="rId11"/>
    <p:sldId id="266" r:id="rId12"/>
    <p:sldId id="273" r:id="rId13"/>
    <p:sldId id="270" r:id="rId14"/>
    <p:sldId id="277" r:id="rId15"/>
    <p:sldId id="263" r:id="rId16"/>
    <p:sldId id="276" r:id="rId17"/>
    <p:sldId id="287" r:id="rId18"/>
    <p:sldId id="278" r:id="rId19"/>
  </p:sldIdLst>
  <p:sldSz cx="9144000" cy="6858000" type="screen4x3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8000"/>
    <a:srgbClr val="008000"/>
    <a:srgbClr val="669900"/>
    <a:srgbClr val="5552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83905" autoAdjust="0"/>
  </p:normalViewPr>
  <p:slideViewPr>
    <p:cSldViewPr>
      <p:cViewPr>
        <p:scale>
          <a:sx n="87" d="100"/>
          <a:sy n="87" d="100"/>
        </p:scale>
        <p:origin x="-222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49.jpeg"/><Relationship Id="rId4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Решение участников продолжить участие в местном самоуправлении, общественной жизни города:</a:t>
            </a:r>
            <a:endParaRPr lang="ru-RU" dirty="0"/>
          </a:p>
        </c:rich>
      </c:tx>
      <c:layout>
        <c:manualLayout>
          <c:xMode val="edge"/>
          <c:yMode val="edge"/>
          <c:x val="0.12020980366268026"/>
          <c:y val="5.2059451145129514E-4"/>
        </c:manualLayout>
      </c:layout>
      <c:spPr>
        <a:gradFill rotWithShape="1">
          <a:gsLst>
            <a:gs pos="0">
              <a:schemeClr val="accent2">
                <a:tint val="35000"/>
                <a:satMod val="260000"/>
              </a:schemeClr>
            </a:gs>
            <a:gs pos="30000">
              <a:schemeClr val="accent2">
                <a:tint val="38000"/>
                <a:satMod val="260000"/>
              </a:schemeClr>
            </a:gs>
            <a:gs pos="75000">
              <a:schemeClr val="accent2">
                <a:tint val="55000"/>
                <a:satMod val="255000"/>
              </a:schemeClr>
            </a:gs>
            <a:gs pos="100000">
              <a:schemeClr val="accent2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2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Территориальное общественное самоуправление</c:v>
                </c:pt>
                <c:pt idx="1">
                  <c:v>"Серебрянное волонтерство"</c:v>
                </c:pt>
                <c:pt idx="2">
                  <c:v>Добровольная народная дружина</c:v>
                </c:pt>
                <c:pt idx="3">
                  <c:v>Творчество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27</c:v>
                </c:pt>
                <c:pt idx="2">
                  <c:v>4</c:v>
                </c:pt>
                <c:pt idx="3">
                  <c:v>26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90208366811396"/>
          <c:y val="0.32603288106902012"/>
          <c:w val="0.33588703197814629"/>
          <c:h val="0.44290481930801062"/>
        </c:manualLayout>
      </c:layout>
      <c:spPr>
        <a:solidFill>
          <a:schemeClr val="accent2">
            <a:lumMod val="20000"/>
            <a:lumOff val="80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97761-7DA5-4980-93FF-93913318E8D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4BEA55-26D1-4738-846B-0A45A5F5A909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b="1" u="sng" dirty="0" smtClean="0">
              <a:solidFill>
                <a:schemeClr val="tx2">
                  <a:lumMod val="75000"/>
                </a:schemeClr>
              </a:solidFill>
            </a:rPr>
            <a:t>ЗАДАЧИ </a:t>
          </a:r>
          <a:endParaRPr lang="ru-RU" b="1" u="sng" dirty="0">
            <a:solidFill>
              <a:schemeClr val="tx2">
                <a:lumMod val="75000"/>
              </a:schemeClr>
            </a:solidFill>
          </a:endParaRPr>
        </a:p>
      </dgm:t>
    </dgm:pt>
    <dgm:pt modelId="{F52F3B50-0EDF-4410-8950-8152CF1F68F6}" type="parTrans" cxnId="{3228E139-FBDC-4FF5-BEBD-1ED33D8E3D17}">
      <dgm:prSet/>
      <dgm:spPr/>
      <dgm:t>
        <a:bodyPr/>
        <a:lstStyle/>
        <a:p>
          <a:endParaRPr lang="ru-RU"/>
        </a:p>
      </dgm:t>
    </dgm:pt>
    <dgm:pt modelId="{98A52CDB-DACD-4B82-997A-3429791EFCF7}" type="sibTrans" cxnId="{3228E139-FBDC-4FF5-BEBD-1ED33D8E3D17}">
      <dgm:prSet/>
      <dgm:spPr/>
      <dgm:t>
        <a:bodyPr/>
        <a:lstStyle/>
        <a:p>
          <a:endParaRPr lang="ru-RU"/>
        </a:p>
      </dgm:t>
    </dgm:pt>
    <dgm:pt modelId="{3CB48DC1-CAAB-40CC-8DEC-0A18E56EFE91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- Разработка «диалога» между муниципальной властью и институтами гражданского общества с использованием механизма - социально-культурная смена, влияющего на достижение общественного консенсуса, взаимопонимания и выявления общих интересов</a:t>
          </a:r>
          <a:r>
            <a:rPr lang="ru-RU" sz="1400" dirty="0" smtClean="0"/>
            <a:t>.</a:t>
          </a:r>
          <a:endParaRPr lang="ru-RU" sz="1400" dirty="0"/>
        </a:p>
      </dgm:t>
    </dgm:pt>
    <dgm:pt modelId="{F0EEAF57-F0E8-4867-A315-79A9AD734E12}" type="parTrans" cxnId="{CDA57E72-4B71-4113-8CB1-03F427E33CA9}">
      <dgm:prSet/>
      <dgm:spPr/>
      <dgm:t>
        <a:bodyPr/>
        <a:lstStyle/>
        <a:p>
          <a:endParaRPr lang="ru-RU"/>
        </a:p>
      </dgm:t>
    </dgm:pt>
    <dgm:pt modelId="{5DB5EE1F-AEF4-4A6D-8187-96CB437A0E79}" type="sibTrans" cxnId="{CDA57E72-4B71-4113-8CB1-03F427E33CA9}">
      <dgm:prSet/>
      <dgm:spPr/>
      <dgm:t>
        <a:bodyPr/>
        <a:lstStyle/>
        <a:p>
          <a:endParaRPr lang="ru-RU"/>
        </a:p>
      </dgm:t>
    </dgm:pt>
    <dgm:pt modelId="{CB5BACE6-4916-45DD-9E9D-860AAA7147B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- Повышение результативности в работе органов местного самоуправления, в том числе, в выработке взаимоприемлемых правовых, политических и управленческих решений для обоих сторон.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BE6933AE-6AC3-4500-AEAE-0CB0514D9DF2}" type="parTrans" cxnId="{180F40CF-ACF9-4945-A333-3DF127E239F2}">
      <dgm:prSet/>
      <dgm:spPr/>
      <dgm:t>
        <a:bodyPr/>
        <a:lstStyle/>
        <a:p>
          <a:endParaRPr lang="ru-RU"/>
        </a:p>
      </dgm:t>
    </dgm:pt>
    <dgm:pt modelId="{9F88276C-ED74-4A59-BBDE-DB0846A83A31}" type="sibTrans" cxnId="{180F40CF-ACF9-4945-A333-3DF127E239F2}">
      <dgm:prSet/>
      <dgm:spPr/>
      <dgm:t>
        <a:bodyPr/>
        <a:lstStyle/>
        <a:p>
          <a:endParaRPr lang="ru-RU"/>
        </a:p>
      </dgm:t>
    </dgm:pt>
    <dgm:pt modelId="{4A0288F7-19AF-4E9E-B97C-0CAB93001E3F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- Выстраивание социально-ориентированного типа отношений, такого как партнерское взаимодействие власти и общества.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EAD81E86-FD02-4202-8752-ACD7474FB7E4}" type="parTrans" cxnId="{660B9E95-4A99-4208-8FEF-8CFF60A9FFA5}">
      <dgm:prSet/>
      <dgm:spPr/>
      <dgm:t>
        <a:bodyPr/>
        <a:lstStyle/>
        <a:p>
          <a:endParaRPr lang="ru-RU"/>
        </a:p>
      </dgm:t>
    </dgm:pt>
    <dgm:pt modelId="{76B87E85-1946-4444-96DB-39A17E546F7D}" type="sibTrans" cxnId="{660B9E95-4A99-4208-8FEF-8CFF60A9FFA5}">
      <dgm:prSet/>
      <dgm:spPr/>
      <dgm:t>
        <a:bodyPr/>
        <a:lstStyle/>
        <a:p>
          <a:endParaRPr lang="ru-RU"/>
        </a:p>
      </dgm:t>
    </dgm:pt>
    <dgm:pt modelId="{16CBDB4F-5B63-4D0E-AEBF-73463343005C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ru-RU" sz="1400" dirty="0" smtClean="0">
              <a:solidFill>
                <a:schemeClr val="tx2">
                  <a:lumMod val="75000"/>
                </a:schemeClr>
              </a:solidFill>
            </a:rPr>
            <a:t>- Создание и тиражирование сборника методических рекомендаций. </a:t>
          </a:r>
          <a:endParaRPr lang="ru-RU" sz="1400" dirty="0">
            <a:solidFill>
              <a:schemeClr val="tx2">
                <a:lumMod val="75000"/>
              </a:schemeClr>
            </a:solidFill>
          </a:endParaRPr>
        </a:p>
      </dgm:t>
    </dgm:pt>
    <dgm:pt modelId="{FCE2D8DB-8320-45C5-B8F5-EBC388BF40AE}" type="parTrans" cxnId="{D65C32EB-96EE-452A-8882-E209C7E4ED9F}">
      <dgm:prSet/>
      <dgm:spPr/>
      <dgm:t>
        <a:bodyPr/>
        <a:lstStyle/>
        <a:p>
          <a:endParaRPr lang="ru-RU"/>
        </a:p>
      </dgm:t>
    </dgm:pt>
    <dgm:pt modelId="{34C01771-B81D-4E79-B6B3-FF056CE694FA}" type="sibTrans" cxnId="{D65C32EB-96EE-452A-8882-E209C7E4ED9F}">
      <dgm:prSet/>
      <dgm:spPr/>
      <dgm:t>
        <a:bodyPr/>
        <a:lstStyle/>
        <a:p>
          <a:endParaRPr lang="ru-RU"/>
        </a:p>
      </dgm:t>
    </dgm:pt>
    <dgm:pt modelId="{1DB0AC36-EAC8-417C-9FF1-3185FFE30631}" type="pres">
      <dgm:prSet presAssocID="{2A797761-7DA5-4980-93FF-93913318E8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842F61-0826-41A1-8384-FCE0A8348AC9}" type="pres">
      <dgm:prSet presAssocID="{184BEA55-26D1-4738-846B-0A45A5F5A909}" presName="composite" presStyleCnt="0"/>
      <dgm:spPr/>
    </dgm:pt>
    <dgm:pt modelId="{05D07152-B65F-4802-8A61-D222C9F775D1}" type="pres">
      <dgm:prSet presAssocID="{184BEA55-26D1-4738-846B-0A45A5F5A909}" presName="imgShp" presStyleLbl="fgImgPlace1" presStyleIdx="0" presStyleCnt="5" custScaleX="75835" custScaleY="67406" custLinFactX="-62390" custLinFactNeighborX="-100000" custLinFactNeighborY="14616"/>
      <dgm:spPr/>
    </dgm:pt>
    <dgm:pt modelId="{27D89C13-F0EE-438C-B59D-83E9835AF5AD}" type="pres">
      <dgm:prSet presAssocID="{184BEA55-26D1-4738-846B-0A45A5F5A909}" presName="txShp" presStyleLbl="node1" presStyleIdx="0" presStyleCnt="5" custScaleX="150376" custScaleY="42327" custLinFactNeighborX="1653" custLinFactNeighborY="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4CCB2-FD9C-4F35-8344-3212A83FC0BA}" type="pres">
      <dgm:prSet presAssocID="{98A52CDB-DACD-4B82-997A-3429791EFCF7}" presName="spacing" presStyleCnt="0"/>
      <dgm:spPr/>
    </dgm:pt>
    <dgm:pt modelId="{DA0C9697-EA83-4439-995C-0B662A282FCE}" type="pres">
      <dgm:prSet presAssocID="{3CB48DC1-CAAB-40CC-8DEC-0A18E56EFE91}" presName="composite" presStyleCnt="0"/>
      <dgm:spPr/>
    </dgm:pt>
    <dgm:pt modelId="{336E5C07-7F4E-4C6E-A4F1-4816C0A49D21}" type="pres">
      <dgm:prSet presAssocID="{3CB48DC1-CAAB-40CC-8DEC-0A18E56EFE91}" presName="imgShp" presStyleLbl="fgImgPlace1" presStyleIdx="1" presStyleCnt="5" custScaleX="85172" custScaleY="78973" custLinFactX="-69804" custLinFactNeighborX="-100000" custLinFactNeighborY="-30663"/>
      <dgm:spPr/>
    </dgm:pt>
    <dgm:pt modelId="{D7E7353F-AF8C-49FB-9E31-570AB0F83114}" type="pres">
      <dgm:prSet presAssocID="{3CB48DC1-CAAB-40CC-8DEC-0A18E56EFE91}" presName="txShp" presStyleLbl="node1" presStyleIdx="1" presStyleCnt="5" custScaleX="150376" custScaleY="178255" custLinFactNeighborX="0" custLinFactNeighborY="-36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5F9A3-1B72-42B4-82FD-C7CAA9824BB9}" type="pres">
      <dgm:prSet presAssocID="{5DB5EE1F-AEF4-4A6D-8187-96CB437A0E79}" presName="spacing" presStyleCnt="0"/>
      <dgm:spPr/>
    </dgm:pt>
    <dgm:pt modelId="{3CD2EAAE-1F1F-4896-AC26-37EE9C3410DF}" type="pres">
      <dgm:prSet presAssocID="{CB5BACE6-4916-45DD-9E9D-860AAA7147BA}" presName="composite" presStyleCnt="0"/>
      <dgm:spPr/>
    </dgm:pt>
    <dgm:pt modelId="{DE9D22CF-FF6D-4029-ACD0-1162524546BD}" type="pres">
      <dgm:prSet presAssocID="{CB5BACE6-4916-45DD-9E9D-860AAA7147BA}" presName="imgShp" presStyleLbl="fgImgPlace1" presStyleIdx="2" presStyleCnt="5" custScaleX="71890" custScaleY="71351" custLinFactX="-53743" custLinFactNeighborX="-100000" custLinFactNeighborY="-44452"/>
      <dgm:spPr/>
    </dgm:pt>
    <dgm:pt modelId="{F3F53841-2BA7-4DAE-A8D1-7E60112D90A1}" type="pres">
      <dgm:prSet presAssocID="{CB5BACE6-4916-45DD-9E9D-860AAA7147BA}" presName="txShp" presStyleLbl="node1" presStyleIdx="2" presStyleCnt="5" custScaleX="150376" custScaleY="160821" custLinFactNeighborX="0" custLinFactNeighborY="-47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7AD41-5595-4439-AE2B-D2CC9A4B5535}" type="pres">
      <dgm:prSet presAssocID="{9F88276C-ED74-4A59-BBDE-DB0846A83A31}" presName="spacing" presStyleCnt="0"/>
      <dgm:spPr/>
    </dgm:pt>
    <dgm:pt modelId="{ED78CDD9-A5B1-4F0E-94AB-5935C1A1F410}" type="pres">
      <dgm:prSet presAssocID="{4A0288F7-19AF-4E9E-B97C-0CAB93001E3F}" presName="composite" presStyleCnt="0"/>
      <dgm:spPr/>
    </dgm:pt>
    <dgm:pt modelId="{553EF9C2-7F52-4376-9C6F-EF5365D0EF2A}" type="pres">
      <dgm:prSet presAssocID="{4A0288F7-19AF-4E9E-B97C-0CAB93001E3F}" presName="imgShp" presStyleLbl="fgImgPlace1" presStyleIdx="3" presStyleCnt="5" custScaleX="82272" custScaleY="73960" custLinFactX="-44294" custLinFactNeighborX="-100000" custLinFactNeighborY="-54975"/>
      <dgm:spPr/>
    </dgm:pt>
    <dgm:pt modelId="{384CF354-13BD-4D53-AD2A-7B9C7B494659}" type="pres">
      <dgm:prSet presAssocID="{4A0288F7-19AF-4E9E-B97C-0CAB93001E3F}" presName="txShp" presStyleLbl="node1" presStyleIdx="3" presStyleCnt="5" custScaleX="150376" custScaleY="134421" custLinFactNeighborX="-1652" custLinFactNeighborY="-53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86A47-71E4-47B8-BD7C-6506BA4BF6FC}" type="pres">
      <dgm:prSet presAssocID="{76B87E85-1946-4444-96DB-39A17E546F7D}" presName="spacing" presStyleCnt="0"/>
      <dgm:spPr/>
    </dgm:pt>
    <dgm:pt modelId="{780E59CC-0CC1-4CB8-9E88-BC841B0E1B12}" type="pres">
      <dgm:prSet presAssocID="{16CBDB4F-5B63-4D0E-AEBF-73463343005C}" presName="composite" presStyleCnt="0"/>
      <dgm:spPr/>
    </dgm:pt>
    <dgm:pt modelId="{837A63A1-B3C6-4AAA-9892-1E4C6677A762}" type="pres">
      <dgm:prSet presAssocID="{16CBDB4F-5B63-4D0E-AEBF-73463343005C}" presName="imgShp" presStyleLbl="fgImgPlace1" presStyleIdx="4" presStyleCnt="5" custScaleX="82273" custScaleY="73962" custLinFactX="-44294" custLinFactNeighborX="-100000" custLinFactNeighborY="-69040"/>
      <dgm:spPr/>
    </dgm:pt>
    <dgm:pt modelId="{3C602207-76FA-40B7-84B8-54F99D7794A3}" type="pres">
      <dgm:prSet presAssocID="{16CBDB4F-5B63-4D0E-AEBF-73463343005C}" presName="txShp" presStyleLbl="node1" presStyleIdx="4" presStyleCnt="5" custScaleX="150376" custLinFactNeighborX="0" custLinFactNeighborY="-69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066720-360F-421C-8592-0BD385FCDC00}" type="presOf" srcId="{3CB48DC1-CAAB-40CC-8DEC-0A18E56EFE91}" destId="{D7E7353F-AF8C-49FB-9E31-570AB0F83114}" srcOrd="0" destOrd="0" presId="urn:microsoft.com/office/officeart/2005/8/layout/vList3"/>
    <dgm:cxn modelId="{3228E139-FBDC-4FF5-BEBD-1ED33D8E3D17}" srcId="{2A797761-7DA5-4980-93FF-93913318E8DD}" destId="{184BEA55-26D1-4738-846B-0A45A5F5A909}" srcOrd="0" destOrd="0" parTransId="{F52F3B50-0EDF-4410-8950-8152CF1F68F6}" sibTransId="{98A52CDB-DACD-4B82-997A-3429791EFCF7}"/>
    <dgm:cxn modelId="{369FF8CF-845E-43ED-B01B-37A4E43CA0EB}" type="presOf" srcId="{2A797761-7DA5-4980-93FF-93913318E8DD}" destId="{1DB0AC36-EAC8-417C-9FF1-3185FFE30631}" srcOrd="0" destOrd="0" presId="urn:microsoft.com/office/officeart/2005/8/layout/vList3"/>
    <dgm:cxn modelId="{0DC09D9B-EE10-483F-B7B0-708E239A2476}" type="presOf" srcId="{184BEA55-26D1-4738-846B-0A45A5F5A909}" destId="{27D89C13-F0EE-438C-B59D-83E9835AF5AD}" srcOrd="0" destOrd="0" presId="urn:microsoft.com/office/officeart/2005/8/layout/vList3"/>
    <dgm:cxn modelId="{32EAAD56-307F-4144-9A59-7C2C99C63EC6}" type="presOf" srcId="{CB5BACE6-4916-45DD-9E9D-860AAA7147BA}" destId="{F3F53841-2BA7-4DAE-A8D1-7E60112D90A1}" srcOrd="0" destOrd="0" presId="urn:microsoft.com/office/officeart/2005/8/layout/vList3"/>
    <dgm:cxn modelId="{180F40CF-ACF9-4945-A333-3DF127E239F2}" srcId="{2A797761-7DA5-4980-93FF-93913318E8DD}" destId="{CB5BACE6-4916-45DD-9E9D-860AAA7147BA}" srcOrd="2" destOrd="0" parTransId="{BE6933AE-6AC3-4500-AEAE-0CB0514D9DF2}" sibTransId="{9F88276C-ED74-4A59-BBDE-DB0846A83A31}"/>
    <dgm:cxn modelId="{660B9E95-4A99-4208-8FEF-8CFF60A9FFA5}" srcId="{2A797761-7DA5-4980-93FF-93913318E8DD}" destId="{4A0288F7-19AF-4E9E-B97C-0CAB93001E3F}" srcOrd="3" destOrd="0" parTransId="{EAD81E86-FD02-4202-8752-ACD7474FB7E4}" sibTransId="{76B87E85-1946-4444-96DB-39A17E546F7D}"/>
    <dgm:cxn modelId="{D65C32EB-96EE-452A-8882-E209C7E4ED9F}" srcId="{2A797761-7DA5-4980-93FF-93913318E8DD}" destId="{16CBDB4F-5B63-4D0E-AEBF-73463343005C}" srcOrd="4" destOrd="0" parTransId="{FCE2D8DB-8320-45C5-B8F5-EBC388BF40AE}" sibTransId="{34C01771-B81D-4E79-B6B3-FF056CE694FA}"/>
    <dgm:cxn modelId="{5CD0B77B-E2B3-4A8E-B2A3-AD4BFBFF6984}" type="presOf" srcId="{16CBDB4F-5B63-4D0E-AEBF-73463343005C}" destId="{3C602207-76FA-40B7-84B8-54F99D7794A3}" srcOrd="0" destOrd="0" presId="urn:microsoft.com/office/officeart/2005/8/layout/vList3"/>
    <dgm:cxn modelId="{CDA57E72-4B71-4113-8CB1-03F427E33CA9}" srcId="{2A797761-7DA5-4980-93FF-93913318E8DD}" destId="{3CB48DC1-CAAB-40CC-8DEC-0A18E56EFE91}" srcOrd="1" destOrd="0" parTransId="{F0EEAF57-F0E8-4867-A315-79A9AD734E12}" sibTransId="{5DB5EE1F-AEF4-4A6D-8187-96CB437A0E79}"/>
    <dgm:cxn modelId="{89937D3D-B924-4DB7-B96B-E7102EDF7370}" type="presOf" srcId="{4A0288F7-19AF-4E9E-B97C-0CAB93001E3F}" destId="{384CF354-13BD-4D53-AD2A-7B9C7B494659}" srcOrd="0" destOrd="0" presId="urn:microsoft.com/office/officeart/2005/8/layout/vList3"/>
    <dgm:cxn modelId="{68DC38BE-CA2E-456E-A188-CCDB086B1108}" type="presParOf" srcId="{1DB0AC36-EAC8-417C-9FF1-3185FFE30631}" destId="{2F842F61-0826-41A1-8384-FCE0A8348AC9}" srcOrd="0" destOrd="0" presId="urn:microsoft.com/office/officeart/2005/8/layout/vList3"/>
    <dgm:cxn modelId="{B0BE6DBB-92A2-4606-BE6F-A1C5420C670B}" type="presParOf" srcId="{2F842F61-0826-41A1-8384-FCE0A8348AC9}" destId="{05D07152-B65F-4802-8A61-D222C9F775D1}" srcOrd="0" destOrd="0" presId="urn:microsoft.com/office/officeart/2005/8/layout/vList3"/>
    <dgm:cxn modelId="{DFDF3CCC-3553-468B-B500-B327E580F2AB}" type="presParOf" srcId="{2F842F61-0826-41A1-8384-FCE0A8348AC9}" destId="{27D89C13-F0EE-438C-B59D-83E9835AF5AD}" srcOrd="1" destOrd="0" presId="urn:microsoft.com/office/officeart/2005/8/layout/vList3"/>
    <dgm:cxn modelId="{A024C98D-DAAD-4337-8B77-D910EA20A367}" type="presParOf" srcId="{1DB0AC36-EAC8-417C-9FF1-3185FFE30631}" destId="{A5D4CCB2-FD9C-4F35-8344-3212A83FC0BA}" srcOrd="1" destOrd="0" presId="urn:microsoft.com/office/officeart/2005/8/layout/vList3"/>
    <dgm:cxn modelId="{82202A44-2A89-4444-9860-1C1D697BAA24}" type="presParOf" srcId="{1DB0AC36-EAC8-417C-9FF1-3185FFE30631}" destId="{DA0C9697-EA83-4439-995C-0B662A282FCE}" srcOrd="2" destOrd="0" presId="urn:microsoft.com/office/officeart/2005/8/layout/vList3"/>
    <dgm:cxn modelId="{0C458D01-3DA1-44EB-ABD8-DAC64E95EBF7}" type="presParOf" srcId="{DA0C9697-EA83-4439-995C-0B662A282FCE}" destId="{336E5C07-7F4E-4C6E-A4F1-4816C0A49D21}" srcOrd="0" destOrd="0" presId="urn:microsoft.com/office/officeart/2005/8/layout/vList3"/>
    <dgm:cxn modelId="{55FA6DC4-7E0C-4C0C-958E-8C482F32B337}" type="presParOf" srcId="{DA0C9697-EA83-4439-995C-0B662A282FCE}" destId="{D7E7353F-AF8C-49FB-9E31-570AB0F83114}" srcOrd="1" destOrd="0" presId="urn:microsoft.com/office/officeart/2005/8/layout/vList3"/>
    <dgm:cxn modelId="{BEDC0876-EAD9-4546-AE19-F75AB4CE07D8}" type="presParOf" srcId="{1DB0AC36-EAC8-417C-9FF1-3185FFE30631}" destId="{5FF5F9A3-1B72-42B4-82FD-C7CAA9824BB9}" srcOrd="3" destOrd="0" presId="urn:microsoft.com/office/officeart/2005/8/layout/vList3"/>
    <dgm:cxn modelId="{398C7867-17C5-4920-8E81-132A61BB6D25}" type="presParOf" srcId="{1DB0AC36-EAC8-417C-9FF1-3185FFE30631}" destId="{3CD2EAAE-1F1F-4896-AC26-37EE9C3410DF}" srcOrd="4" destOrd="0" presId="urn:microsoft.com/office/officeart/2005/8/layout/vList3"/>
    <dgm:cxn modelId="{F44FD94F-1619-4D28-84C0-95369FA3A99F}" type="presParOf" srcId="{3CD2EAAE-1F1F-4896-AC26-37EE9C3410DF}" destId="{DE9D22CF-FF6D-4029-ACD0-1162524546BD}" srcOrd="0" destOrd="0" presId="urn:microsoft.com/office/officeart/2005/8/layout/vList3"/>
    <dgm:cxn modelId="{AABF7151-A215-4EEC-B2CD-5A85F8A3640D}" type="presParOf" srcId="{3CD2EAAE-1F1F-4896-AC26-37EE9C3410DF}" destId="{F3F53841-2BA7-4DAE-A8D1-7E60112D90A1}" srcOrd="1" destOrd="0" presId="urn:microsoft.com/office/officeart/2005/8/layout/vList3"/>
    <dgm:cxn modelId="{ACC6A71C-27EF-4C08-882E-760B5E590A23}" type="presParOf" srcId="{1DB0AC36-EAC8-417C-9FF1-3185FFE30631}" destId="{DC67AD41-5595-4439-AE2B-D2CC9A4B5535}" srcOrd="5" destOrd="0" presId="urn:microsoft.com/office/officeart/2005/8/layout/vList3"/>
    <dgm:cxn modelId="{F318566F-B206-41F3-A410-267DA000265C}" type="presParOf" srcId="{1DB0AC36-EAC8-417C-9FF1-3185FFE30631}" destId="{ED78CDD9-A5B1-4F0E-94AB-5935C1A1F410}" srcOrd="6" destOrd="0" presId="urn:microsoft.com/office/officeart/2005/8/layout/vList3"/>
    <dgm:cxn modelId="{6AA1C6D8-3198-4953-BA58-EE25F9F8F754}" type="presParOf" srcId="{ED78CDD9-A5B1-4F0E-94AB-5935C1A1F410}" destId="{553EF9C2-7F52-4376-9C6F-EF5365D0EF2A}" srcOrd="0" destOrd="0" presId="urn:microsoft.com/office/officeart/2005/8/layout/vList3"/>
    <dgm:cxn modelId="{3C2A7F57-CD89-4202-A243-6FB7ACD1B9F3}" type="presParOf" srcId="{ED78CDD9-A5B1-4F0E-94AB-5935C1A1F410}" destId="{384CF354-13BD-4D53-AD2A-7B9C7B494659}" srcOrd="1" destOrd="0" presId="urn:microsoft.com/office/officeart/2005/8/layout/vList3"/>
    <dgm:cxn modelId="{250E10CF-5846-4CD7-96A9-193DAF47A8E4}" type="presParOf" srcId="{1DB0AC36-EAC8-417C-9FF1-3185FFE30631}" destId="{C0286A47-71E4-47B8-BD7C-6506BA4BF6FC}" srcOrd="7" destOrd="0" presId="urn:microsoft.com/office/officeart/2005/8/layout/vList3"/>
    <dgm:cxn modelId="{104EF004-3486-4C7A-BB68-CC04D1BC7E0F}" type="presParOf" srcId="{1DB0AC36-EAC8-417C-9FF1-3185FFE30631}" destId="{780E59CC-0CC1-4CB8-9E88-BC841B0E1B12}" srcOrd="8" destOrd="0" presId="urn:microsoft.com/office/officeart/2005/8/layout/vList3"/>
    <dgm:cxn modelId="{599CD2BD-6F22-4B54-8555-80322F9BE2EE}" type="presParOf" srcId="{780E59CC-0CC1-4CB8-9E88-BC841B0E1B12}" destId="{837A63A1-B3C6-4AAA-9892-1E4C6677A762}" srcOrd="0" destOrd="0" presId="urn:microsoft.com/office/officeart/2005/8/layout/vList3"/>
    <dgm:cxn modelId="{E883CDF8-611C-44A8-9E34-8CACDF2D5982}" type="presParOf" srcId="{780E59CC-0CC1-4CB8-9E88-BC841B0E1B12}" destId="{3C602207-76FA-40B7-84B8-54F99D7794A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69CBE-EDC6-4DBB-815D-94539DEA9276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D99481-FE74-44D4-861B-F59C1CDCD8ED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Диалог органов власти с населением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782DF7F0-D0BC-41AD-8F19-96A956002805}" type="parTrans" cxnId="{734EC0EC-6FCE-4AC3-9A30-B27B1AF083AC}">
      <dgm:prSet/>
      <dgm:spPr/>
      <dgm:t>
        <a:bodyPr/>
        <a:lstStyle/>
        <a:p>
          <a:endParaRPr lang="ru-RU"/>
        </a:p>
      </dgm:t>
    </dgm:pt>
    <dgm:pt modelId="{C9C7A56F-AD75-4013-B19F-BD8C3EA3ACD2}" type="sibTrans" cxnId="{734EC0EC-6FCE-4AC3-9A30-B27B1AF083AC}">
      <dgm:prSet/>
      <dgm:spPr/>
      <dgm:t>
        <a:bodyPr/>
        <a:lstStyle/>
        <a:p>
          <a:endParaRPr lang="ru-RU"/>
        </a:p>
      </dgm:t>
    </dgm:pt>
    <dgm:pt modelId="{9D8EDA6E-4B35-4658-A80C-126808792070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Повышение правовой культуры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40658EB1-04E9-48D4-914A-B00B5F179BB1}" type="parTrans" cxnId="{FC3335F1-D597-4C1A-9965-6EFBAA02A213}">
      <dgm:prSet/>
      <dgm:spPr/>
      <dgm:t>
        <a:bodyPr/>
        <a:lstStyle/>
        <a:p>
          <a:endParaRPr lang="ru-RU"/>
        </a:p>
      </dgm:t>
    </dgm:pt>
    <dgm:pt modelId="{C313FDA2-08FC-45B2-B4DC-D9D62459BA49}" type="sibTrans" cxnId="{FC3335F1-D597-4C1A-9965-6EFBAA02A213}">
      <dgm:prSet/>
      <dgm:spPr/>
      <dgm:t>
        <a:bodyPr/>
        <a:lstStyle/>
        <a:p>
          <a:endParaRPr lang="ru-RU"/>
        </a:p>
      </dgm:t>
    </dgm:pt>
    <dgm:pt modelId="{A71CC689-BB85-4A8D-89E9-EE33C5A51499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gm:spPr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Сохранение традиций, связь поколений, здоровый образ жизни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AD0A122F-E36E-4D46-B687-A2D9C3FBFBEA}" type="parTrans" cxnId="{8F54950D-FA7F-4098-AF86-E92BF700A63D}">
      <dgm:prSet/>
      <dgm:spPr/>
      <dgm:t>
        <a:bodyPr/>
        <a:lstStyle/>
        <a:p>
          <a:endParaRPr lang="ru-RU"/>
        </a:p>
      </dgm:t>
    </dgm:pt>
    <dgm:pt modelId="{36071DBF-4290-4652-B132-19402A56AE2F}" type="sibTrans" cxnId="{8F54950D-FA7F-4098-AF86-E92BF700A63D}">
      <dgm:prSet/>
      <dgm:spPr/>
      <dgm:t>
        <a:bodyPr/>
        <a:lstStyle/>
        <a:p>
          <a:endParaRPr lang="ru-RU"/>
        </a:p>
      </dgm:t>
    </dgm:pt>
    <dgm:pt modelId="{C6DBEBEE-8488-4F59-B2C9-482E28796FF5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dirty="0" smtClean="0"/>
            <a:t>Активные, грамотные участники местного самоуправления, настроенные на партнерство с властью</a:t>
          </a:r>
          <a:endParaRPr lang="ru-RU" dirty="0"/>
        </a:p>
      </dgm:t>
    </dgm:pt>
    <dgm:pt modelId="{EC053AE2-4D3B-4509-A38B-0F1041407204}" type="parTrans" cxnId="{5D2C775C-DF45-4136-88DE-B5488981ADEE}">
      <dgm:prSet/>
      <dgm:spPr/>
      <dgm:t>
        <a:bodyPr/>
        <a:lstStyle/>
        <a:p>
          <a:endParaRPr lang="ru-RU"/>
        </a:p>
      </dgm:t>
    </dgm:pt>
    <dgm:pt modelId="{F1DD6A69-C263-4CE0-8A34-26906A4AF703}" type="sibTrans" cxnId="{5D2C775C-DF45-4136-88DE-B5488981ADEE}">
      <dgm:prSet/>
      <dgm:spPr/>
      <dgm:t>
        <a:bodyPr/>
        <a:lstStyle/>
        <a:p>
          <a:endParaRPr lang="ru-RU"/>
        </a:p>
      </dgm:t>
    </dgm:pt>
    <dgm:pt modelId="{FCD2E10D-B28D-4B6E-B4AF-A5E0EB2551F6}" type="pres">
      <dgm:prSet presAssocID="{A1769CBE-EDC6-4DBB-815D-94539DEA927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DF2D1C-014F-4BDE-8A5E-91DDEE984497}" type="pres">
      <dgm:prSet presAssocID="{A1769CBE-EDC6-4DBB-815D-94539DEA9276}" presName="ellipse" presStyleLbl="trBgShp" presStyleIdx="0" presStyleCnt="1" custLinFactNeighborX="26" custLinFactNeighborY="95"/>
      <dgm:spPr/>
    </dgm:pt>
    <dgm:pt modelId="{77479A59-974A-4CCF-A064-8636A1567F98}" type="pres">
      <dgm:prSet presAssocID="{A1769CBE-EDC6-4DBB-815D-94539DEA9276}" presName="arrow1" presStyleLbl="fgShp" presStyleIdx="0" presStyleCnt="1" custScaleY="95292" custLinFactNeighborX="3919" custLinFactNeighborY="-60373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D44100DF-2A40-408B-A6E0-BD337644F10C}" type="pres">
      <dgm:prSet presAssocID="{A1769CBE-EDC6-4DBB-815D-94539DEA9276}" presName="rectangle" presStyleLbl="revTx" presStyleIdx="0" presStyleCnt="1" custLinFactNeighborX="4548" custLinFactNeighborY="-15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FA822-0B73-4A79-8161-32A82831F9E6}" type="pres">
      <dgm:prSet presAssocID="{9D8EDA6E-4B35-4658-A80C-126808792070}" presName="item1" presStyleLbl="node1" presStyleIdx="0" presStyleCnt="3" custScaleX="126244" custScaleY="118711" custLinFactNeighborX="-12291" custLinFactNeighborY="-32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3D9F9-8E57-4866-AB69-D0C2E31D6105}" type="pres">
      <dgm:prSet presAssocID="{A71CC689-BB85-4A8D-89E9-EE33C5A51499}" presName="item2" presStyleLbl="node1" presStyleIdx="1" presStyleCnt="3" custScaleX="118711" custScaleY="109964" custLinFactNeighborX="-23238" custLinFactNeighborY="-27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529BD-51C0-4A25-9711-F8FA6A596465}" type="pres">
      <dgm:prSet presAssocID="{C6DBEBEE-8488-4F59-B2C9-482E28796FF5}" presName="item3" presStyleLbl="node1" presStyleIdx="2" presStyleCnt="3" custScaleX="126245" custScaleY="117497" custLinFactNeighborX="57650" custLinFactNeighborY="9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9CEAF-64AE-4441-8974-4F3A15AD54D8}" type="pres">
      <dgm:prSet presAssocID="{A1769CBE-EDC6-4DBB-815D-94539DEA9276}" presName="funnel" presStyleLbl="trAlignAcc1" presStyleIdx="0" presStyleCnt="1" custScaleX="142180" custScaleY="87877" custLinFactNeighborX="2605" custLinFactNeighborY="643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68E638B0-D560-4BAF-B148-4EA24757FAC1}" type="presOf" srcId="{A1769CBE-EDC6-4DBB-815D-94539DEA9276}" destId="{FCD2E10D-B28D-4B6E-B4AF-A5E0EB2551F6}" srcOrd="0" destOrd="0" presId="urn:microsoft.com/office/officeart/2005/8/layout/funnel1"/>
    <dgm:cxn modelId="{FAB9A345-6F02-4359-8E67-A9027D605306}" type="presOf" srcId="{C6DBEBEE-8488-4F59-B2C9-482E28796FF5}" destId="{D44100DF-2A40-408B-A6E0-BD337644F10C}" srcOrd="0" destOrd="0" presId="urn:microsoft.com/office/officeart/2005/8/layout/funnel1"/>
    <dgm:cxn modelId="{FC3335F1-D597-4C1A-9965-6EFBAA02A213}" srcId="{A1769CBE-EDC6-4DBB-815D-94539DEA9276}" destId="{9D8EDA6E-4B35-4658-A80C-126808792070}" srcOrd="1" destOrd="0" parTransId="{40658EB1-04E9-48D4-914A-B00B5F179BB1}" sibTransId="{C313FDA2-08FC-45B2-B4DC-D9D62459BA49}"/>
    <dgm:cxn modelId="{15E99FC9-C4AD-49D7-A9FF-00102CE946ED}" type="presOf" srcId="{A71CC689-BB85-4A8D-89E9-EE33C5A51499}" destId="{93EFA822-0B73-4A79-8161-32A82831F9E6}" srcOrd="0" destOrd="0" presId="urn:microsoft.com/office/officeart/2005/8/layout/funnel1"/>
    <dgm:cxn modelId="{C02F6972-CF81-44C4-A11A-082EEEC476C8}" type="presOf" srcId="{95D99481-FE74-44D4-861B-F59C1CDCD8ED}" destId="{223529BD-51C0-4A25-9711-F8FA6A596465}" srcOrd="0" destOrd="0" presId="urn:microsoft.com/office/officeart/2005/8/layout/funnel1"/>
    <dgm:cxn modelId="{91B85FBA-8F7C-4717-A5E5-7E8F90020BDD}" type="presOf" srcId="{9D8EDA6E-4B35-4658-A80C-126808792070}" destId="{07F3D9F9-8E57-4866-AB69-D0C2E31D6105}" srcOrd="0" destOrd="0" presId="urn:microsoft.com/office/officeart/2005/8/layout/funnel1"/>
    <dgm:cxn modelId="{8F54950D-FA7F-4098-AF86-E92BF700A63D}" srcId="{A1769CBE-EDC6-4DBB-815D-94539DEA9276}" destId="{A71CC689-BB85-4A8D-89E9-EE33C5A51499}" srcOrd="2" destOrd="0" parTransId="{AD0A122F-E36E-4D46-B687-A2D9C3FBFBEA}" sibTransId="{36071DBF-4290-4652-B132-19402A56AE2F}"/>
    <dgm:cxn modelId="{734EC0EC-6FCE-4AC3-9A30-B27B1AF083AC}" srcId="{A1769CBE-EDC6-4DBB-815D-94539DEA9276}" destId="{95D99481-FE74-44D4-861B-F59C1CDCD8ED}" srcOrd="0" destOrd="0" parTransId="{782DF7F0-D0BC-41AD-8F19-96A956002805}" sibTransId="{C9C7A56F-AD75-4013-B19F-BD8C3EA3ACD2}"/>
    <dgm:cxn modelId="{5D2C775C-DF45-4136-88DE-B5488981ADEE}" srcId="{A1769CBE-EDC6-4DBB-815D-94539DEA9276}" destId="{C6DBEBEE-8488-4F59-B2C9-482E28796FF5}" srcOrd="3" destOrd="0" parTransId="{EC053AE2-4D3B-4509-A38B-0F1041407204}" sibTransId="{F1DD6A69-C263-4CE0-8A34-26906A4AF703}"/>
    <dgm:cxn modelId="{A0E6F997-BEF5-4749-85C9-066F0B4C6607}" type="presParOf" srcId="{FCD2E10D-B28D-4B6E-B4AF-A5E0EB2551F6}" destId="{85DF2D1C-014F-4BDE-8A5E-91DDEE984497}" srcOrd="0" destOrd="0" presId="urn:microsoft.com/office/officeart/2005/8/layout/funnel1"/>
    <dgm:cxn modelId="{32D9F79D-BBFA-4AF7-8A4F-911838DACC47}" type="presParOf" srcId="{FCD2E10D-B28D-4B6E-B4AF-A5E0EB2551F6}" destId="{77479A59-974A-4CCF-A064-8636A1567F98}" srcOrd="1" destOrd="0" presId="urn:microsoft.com/office/officeart/2005/8/layout/funnel1"/>
    <dgm:cxn modelId="{4EB2DA10-4C29-412E-8DCD-98B092920698}" type="presParOf" srcId="{FCD2E10D-B28D-4B6E-B4AF-A5E0EB2551F6}" destId="{D44100DF-2A40-408B-A6E0-BD337644F10C}" srcOrd="2" destOrd="0" presId="urn:microsoft.com/office/officeart/2005/8/layout/funnel1"/>
    <dgm:cxn modelId="{14D30E22-8902-438D-9196-87D23305621A}" type="presParOf" srcId="{FCD2E10D-B28D-4B6E-B4AF-A5E0EB2551F6}" destId="{93EFA822-0B73-4A79-8161-32A82831F9E6}" srcOrd="3" destOrd="0" presId="urn:microsoft.com/office/officeart/2005/8/layout/funnel1"/>
    <dgm:cxn modelId="{3D4D0802-9E22-4D7C-9448-7AC5CF0B9C48}" type="presParOf" srcId="{FCD2E10D-B28D-4B6E-B4AF-A5E0EB2551F6}" destId="{07F3D9F9-8E57-4866-AB69-D0C2E31D6105}" srcOrd="4" destOrd="0" presId="urn:microsoft.com/office/officeart/2005/8/layout/funnel1"/>
    <dgm:cxn modelId="{0470258C-ACEB-4A17-A107-95ADC2BF28C6}" type="presParOf" srcId="{FCD2E10D-B28D-4B6E-B4AF-A5E0EB2551F6}" destId="{223529BD-51C0-4A25-9711-F8FA6A596465}" srcOrd="5" destOrd="0" presId="urn:microsoft.com/office/officeart/2005/8/layout/funnel1"/>
    <dgm:cxn modelId="{28155A56-3F80-4552-AA3C-99BE3EFDA219}" type="presParOf" srcId="{FCD2E10D-B28D-4B6E-B4AF-A5E0EB2551F6}" destId="{5039CEAF-64AE-4441-8974-4F3A15AD54D8}" srcOrd="6" destOrd="0" presId="urn:microsoft.com/office/officeart/2005/8/layout/funnel1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D89C13-F0EE-438C-B59D-83E9835AF5AD}">
      <dsp:nvSpPr>
        <dsp:cNvPr id="0" name=""/>
        <dsp:cNvSpPr/>
      </dsp:nvSpPr>
      <dsp:spPr>
        <a:xfrm rot="10800000">
          <a:off x="-1" y="73401"/>
          <a:ext cx="6552730" cy="240453"/>
        </a:xfrm>
        <a:prstGeom prst="homePlate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509" tIns="41910" rIns="78232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u="sng" kern="1200" dirty="0" smtClean="0">
              <a:solidFill>
                <a:schemeClr val="tx2">
                  <a:lumMod val="75000"/>
                </a:schemeClr>
              </a:solidFill>
            </a:rPr>
            <a:t>ЗАДАЧИ </a:t>
          </a:r>
          <a:endParaRPr lang="ru-RU" sz="1100" b="1" u="sng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-1" y="73401"/>
        <a:ext cx="6552730" cy="240453"/>
      </dsp:txXfrm>
    </dsp:sp>
    <dsp:sp modelId="{05D07152-B65F-4802-8A61-D222C9F775D1}">
      <dsp:nvSpPr>
        <dsp:cNvPr id="0" name=""/>
        <dsp:cNvSpPr/>
      </dsp:nvSpPr>
      <dsp:spPr>
        <a:xfrm>
          <a:off x="0" y="83681"/>
          <a:ext cx="430806" cy="38292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7353F-AF8C-49FB-9E31-570AB0F83114}">
      <dsp:nvSpPr>
        <dsp:cNvPr id="0" name=""/>
        <dsp:cNvSpPr/>
      </dsp:nvSpPr>
      <dsp:spPr>
        <a:xfrm rot="10800000">
          <a:off x="-1" y="343686"/>
          <a:ext cx="6552730" cy="1012638"/>
        </a:xfrm>
        <a:prstGeom prst="homePlate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509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</a:rPr>
            <a:t>- Разработка «диалога» между муниципальной властью и институтами гражданского общества с использованием механизма - социально-культурная смена, влияющего на достижение общественного консенсуса, взаимопонимания и выявления общих интересов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10800000">
        <a:off x="-1" y="343686"/>
        <a:ext cx="6552730" cy="1012638"/>
      </dsp:txXfrm>
    </dsp:sp>
    <dsp:sp modelId="{336E5C07-7F4E-4C6E-A4F1-4816C0A49D21}">
      <dsp:nvSpPr>
        <dsp:cNvPr id="0" name=""/>
        <dsp:cNvSpPr/>
      </dsp:nvSpPr>
      <dsp:spPr>
        <a:xfrm>
          <a:off x="0" y="660961"/>
          <a:ext cx="483848" cy="4486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53841-2BA7-4DAE-A8D1-7E60112D90A1}">
      <dsp:nvSpPr>
        <dsp:cNvPr id="0" name=""/>
        <dsp:cNvSpPr/>
      </dsp:nvSpPr>
      <dsp:spPr>
        <a:xfrm rot="10800000">
          <a:off x="-1" y="1464680"/>
          <a:ext cx="6552730" cy="913599"/>
        </a:xfrm>
        <a:prstGeom prst="homePlate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509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</a:rPr>
            <a:t>- Повышение результативности в работе органов местного самоуправления, в том числе, в выработке взаимоприемлемых правовых, политических и управленческих решений для обоих сторон.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-1" y="1464680"/>
        <a:ext cx="6552730" cy="913599"/>
      </dsp:txXfrm>
    </dsp:sp>
    <dsp:sp modelId="{DE9D22CF-FF6D-4029-ACD0-1162524546BD}">
      <dsp:nvSpPr>
        <dsp:cNvPr id="0" name=""/>
        <dsp:cNvSpPr/>
      </dsp:nvSpPr>
      <dsp:spPr>
        <a:xfrm>
          <a:off x="19993" y="1736974"/>
          <a:ext cx="408395" cy="4053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CF354-13BD-4D53-AD2A-7B9C7B494659}">
      <dsp:nvSpPr>
        <dsp:cNvPr id="0" name=""/>
        <dsp:cNvSpPr/>
      </dsp:nvSpPr>
      <dsp:spPr>
        <a:xfrm rot="10800000">
          <a:off x="-1" y="2514140"/>
          <a:ext cx="6552730" cy="763624"/>
        </a:xfrm>
        <a:prstGeom prst="homePlate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509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</a:rPr>
            <a:t>- Выстраивание социально-ориентированного типа отношений, такого как партнерское взаимодействие власти и общества.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-1" y="2514140"/>
        <a:ext cx="6552730" cy="763624"/>
      </dsp:txXfrm>
    </dsp:sp>
    <dsp:sp modelId="{553EF9C2-7F52-4376-9C6F-EF5365D0EF2A}">
      <dsp:nvSpPr>
        <dsp:cNvPr id="0" name=""/>
        <dsp:cNvSpPr/>
      </dsp:nvSpPr>
      <dsp:spPr>
        <a:xfrm>
          <a:off x="44183" y="2677973"/>
          <a:ext cx="467374" cy="4201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02207-76FA-40B7-84B8-54F99D7794A3}">
      <dsp:nvSpPr>
        <dsp:cNvPr id="0" name=""/>
        <dsp:cNvSpPr/>
      </dsp:nvSpPr>
      <dsp:spPr>
        <a:xfrm rot="10800000">
          <a:off x="-1" y="3359539"/>
          <a:ext cx="6552730" cy="568084"/>
        </a:xfrm>
        <a:prstGeom prst="homePlate">
          <a:avLst/>
        </a:prstGeom>
        <a:gradFill rotWithShape="1">
          <a:gsLst>
            <a:gs pos="0">
              <a:schemeClr val="accent4">
                <a:tint val="35000"/>
                <a:satMod val="260000"/>
              </a:schemeClr>
            </a:gs>
            <a:gs pos="30000">
              <a:schemeClr val="accent4">
                <a:tint val="38000"/>
                <a:satMod val="260000"/>
              </a:schemeClr>
            </a:gs>
            <a:gs pos="75000">
              <a:schemeClr val="accent4">
                <a:tint val="55000"/>
                <a:satMod val="255000"/>
              </a:schemeClr>
            </a:gs>
            <a:gs pos="100000">
              <a:schemeClr val="accent4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 w="12700" cap="flat" cmpd="sng" algn="ctr">
          <a:solidFill>
            <a:schemeClr val="accent4">
              <a:shade val="70000"/>
              <a:satMod val="15000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50509" tIns="53340" rIns="99568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2">
                  <a:lumMod val="75000"/>
                </a:schemeClr>
              </a:solidFill>
            </a:rPr>
            <a:t>- Создание и тиражирование сборника методических рекомендаций. </a:t>
          </a:r>
          <a:endParaRPr lang="ru-RU" sz="140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-1" y="3359539"/>
        <a:ext cx="6552730" cy="568084"/>
      </dsp:txXfrm>
    </dsp:sp>
    <dsp:sp modelId="{837A63A1-B3C6-4AAA-9892-1E4C6677A762}">
      <dsp:nvSpPr>
        <dsp:cNvPr id="0" name=""/>
        <dsp:cNvSpPr/>
      </dsp:nvSpPr>
      <dsp:spPr>
        <a:xfrm>
          <a:off x="44180" y="3433498"/>
          <a:ext cx="467380" cy="42016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EBC66EF8-8F10-4809-B13F-D52E2DBAF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7ECFCEA-E457-433A-8A66-4701781A15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6A90-3358-46F5-A000-FB7D74E928F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7C90DE3-5016-49DF-BD75-063CB2837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CE1BA6D-4AA6-42B5-8055-425F9F4E56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0800" y="944880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95721-3AFA-4BF4-A7D5-0192E4FAAC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498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74DCA-F6BF-4E07-9CFF-B9274DC59455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516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9B199-AC69-4580-ACA0-613D2F4E07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218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3721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806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190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07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44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4492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20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5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89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3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14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232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62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9B199-AC69-4580-ACA0-613D2F4E072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55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3715891-8717-49D3-9A6D-77DCF8834F30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2D1D0AF-7667-4C22-9F66-9D9F479EC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340768"/>
            <a:ext cx="6336704" cy="3024336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i="1" dirty="0" smtClean="0">
                <a:solidFill>
                  <a:schemeClr val="tx2">
                    <a:lumMod val="75000"/>
                  </a:schemeClr>
                </a:solidFill>
              </a:rPr>
              <a:t>Социально </a:t>
            </a:r>
            <a:r>
              <a:rPr lang="ru-RU" sz="4800" i="1" dirty="0">
                <a:solidFill>
                  <a:schemeClr val="tx2">
                    <a:lumMod val="75000"/>
                  </a:schemeClr>
                </a:solidFill>
              </a:rPr>
              <a:t>– культурная смена «</a:t>
            </a:r>
            <a:r>
              <a:rPr lang="ru-RU" sz="4800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Активный</a:t>
            </a:r>
            <a:r>
              <a:rPr lang="ru-RU" sz="4800" i="1" dirty="0">
                <a:solidFill>
                  <a:schemeClr val="tx2">
                    <a:lumMod val="75000"/>
                  </a:schemeClr>
                </a:solidFill>
              </a:rPr>
              <a:t> возраст</a:t>
            </a:r>
            <a:r>
              <a:rPr lang="ru-RU" sz="4800" i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2" name="AutoShape 8" descr="https://www.ocks-rosatoma.ru/assets/common/img/75-let/rosatom_75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Documents and Settings\молодежка\Рабочий стол\7-g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88640"/>
            <a:ext cx="1041875" cy="1224136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55776" y="4797152"/>
            <a:ext cx="5904656" cy="12961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algn="ctr"/>
            <a:r>
              <a:rPr lang="ru-RU" sz="1600" b="1" i="1" dirty="0" smtClean="0">
                <a:solidFill>
                  <a:srgbClr val="808000"/>
                </a:solidFill>
              </a:rPr>
              <a:t>КОРОЛЁВА </a:t>
            </a:r>
            <a:r>
              <a:rPr lang="ru-RU" sz="1600" b="1" i="1" dirty="0" smtClean="0">
                <a:solidFill>
                  <a:srgbClr val="808000"/>
                </a:solidFill>
              </a:rPr>
              <a:t>АННА АЛЕКСАНДРОВНА, </a:t>
            </a:r>
          </a:p>
          <a:p>
            <a:pPr algn="ctr"/>
            <a:r>
              <a:rPr lang="ru-RU" sz="1600" b="1" i="1" dirty="0" smtClean="0">
                <a:solidFill>
                  <a:srgbClr val="808000"/>
                </a:solidFill>
              </a:rPr>
              <a:t>председатель комитета по культуре, спорту и молодёжной политике Администрации </a:t>
            </a:r>
            <a:r>
              <a:rPr lang="ru-RU" sz="1600" b="1" i="1" dirty="0" smtClean="0">
                <a:solidFill>
                  <a:srgbClr val="808000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«город Десногорск» смоленской области</a:t>
            </a:r>
            <a:endParaRPr lang="ru-RU" sz="1600" b="1" i="1" dirty="0">
              <a:solidFill>
                <a:srgbClr val="8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260648"/>
            <a:ext cx="547260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образование 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«город Десногорск» Смоленской области</a:t>
            </a:r>
            <a:endParaRPr lang="ru-RU" sz="2000" dirty="0">
              <a:solidFill>
                <a:srgbClr val="800000"/>
              </a:solidFill>
            </a:endParaRPr>
          </a:p>
        </p:txBody>
      </p:sp>
      <p:pic>
        <p:nvPicPr>
          <p:cNvPr id="8" name="Рисунок 7" descr="GERB_SM(1)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188640"/>
            <a:ext cx="1152128" cy="1224136"/>
          </a:xfrm>
          <a:prstGeom prst="rect">
            <a:avLst/>
          </a:prstGeom>
          <a:ln w="38100" cap="sq">
            <a:solidFill>
              <a:srgbClr val="910D0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03648" y="11663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623688" y="33960392"/>
            <a:ext cx="61505481" cy="571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932040" y="908720"/>
            <a:ext cx="3960441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в технике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декупаж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оформлению индивидуальных фоторамок. Рамки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фотографиями были подарены  участникам на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торжественном закрытии смены «Активный возраст».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3068960"/>
            <a:ext cx="2664296" cy="28007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 по многоцветной набойке на ткани по технике Смоленских мастеров. Смоленские мастера сохранили до наших времен уникальную технологию нанесения рисунка на ткань  и передали её нашим участникам смены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8" y="3140968"/>
            <a:ext cx="4313986" cy="2611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7011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Documents and Settings\USER\Рабочий стол\презентация\20200902_083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712413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6192688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ОРИЕНТИР НА ЗДОРОВЫЙ ОБРАЗ ЖИЗНИ, АКТИВНОСТЬ, ВЗАИМОДЕЙСТВИЕ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Documents and Settings\USER\Рабочий стол\презентация\20200902_084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80728"/>
            <a:ext cx="3816424" cy="227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555" name="Picture 3" descr="C:\Documents and Settings\USER\Рабочий стол\презентация\20200903_085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132856"/>
            <a:ext cx="3816424" cy="2146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 descr="C:\Documents and Settings\USER\Рабочий стол\презентация\DSC_3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437112"/>
            <a:ext cx="269779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3356992"/>
            <a:ext cx="3585667" cy="2016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47864" y="4653136"/>
            <a:ext cx="2808312" cy="2106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5291826"/>
            <a:ext cx="2088232" cy="1566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0096" y="26064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2828" y="62068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06829" y="3454116"/>
            <a:ext cx="4036185" cy="3027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372428" y="3573016"/>
            <a:ext cx="2376035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Спортивное ориентирование с элементами интеллектуальной викторины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порадовало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участников, ведь многие задания они делали впервые в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116632"/>
            <a:ext cx="3888432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ОСВОЕНИЕ НОВОГО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85184"/>
            <a:ext cx="1411341" cy="167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3207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332656"/>
            <a:ext cx="5904656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УВАЖЕНИЕ К РОДНЫМ МЕСТАМ РОЖДАЕТСЯ ИЗ ПОЗНАНИЯ ИСТОРИИ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C:\Documents and Settings\USER\Рабочий стол\презентация\DSC_3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99274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2" name="Picture 4" descr="C:\Documents and Settings\USER\Рабочий стол\презентация\DSC_3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49080"/>
            <a:ext cx="3888432" cy="2594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0" name="Picture 2" descr="C:\Documents and Settings\USER\Рабочий стол\презентация\DSC_3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1125012"/>
            <a:ext cx="3960439" cy="2642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292080" y="3861048"/>
            <a:ext cx="2880320" cy="28007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Информационно-просветительской частью смены стала экскурсионная прогулка на теплоходе по </a:t>
            </a:r>
          </a:p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 Десна в ходе которой, участники узнали про древние стоянки предков и прониклись  историей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Смоленщины 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 Великой отечественной войны.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0"/>
            <a:ext cx="7272808" cy="1025352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ТЕРРИТОРИИ, РАЗВИТИЕ КАДРОВОГО ПОТЕНЦИАЛА НЕВОЗМОЖНО БЕЗ ПЕРЕДАЧИ  МОЛОДЕЖИ ЗНАНИЙ, ОПЫТА, ТРАДИЦИЙ 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59632" y="1268760"/>
            <a:ext cx="3200992" cy="2403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6" y="170080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3688" y="3429000"/>
            <a:ext cx="1912655" cy="3027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44008" y="4941168"/>
            <a:ext cx="374441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проекта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организована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«встреча поколений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8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7270576" cy="576064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НАИБОЛЕЕ ПРОДУКТИВНОЕ ОБЩЕНИЕ - В КРУГУ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18722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80728"/>
            <a:ext cx="387353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23728" y="3645024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980728"/>
            <a:ext cx="396044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892480" cy="62068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ТОРЖЕСТВЕННОЕ ЗАКРЫТИЕ </a:t>
            </a:r>
            <a:b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 КУЛЬТУРНОЙ СМЕНЫ  «АКТИВНЫЙ ВОЗРАСТ»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9330" y="1305714"/>
            <a:ext cx="4411050" cy="3164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6055" y="692696"/>
            <a:ext cx="3341879" cy="2506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693150"/>
            <a:ext cx="18722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76262" y="4372901"/>
            <a:ext cx="4288910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932039" y="3215878"/>
            <a:ext cx="3485895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смены сочинили и прочли благодарственную оду для всех, кто создал и реализовал данный проект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692696"/>
            <a:ext cx="4284844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Вручение книги «хранителю» для будущих смен «Активного возраста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3564790"/>
            <a:ext cx="2736304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Приятные  воспоминания 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знакомства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Интересное общение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Познание нового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Понимание власти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Ориентиры на активность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Планы на участие в местном самоуправлении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сохранить и передать традиции</a:t>
            </a:r>
          </a:p>
          <a:p>
            <a:pPr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Надежда  на продолжение проекта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2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67544" y="1124744"/>
          <a:ext cx="7395592" cy="5349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7529264" cy="77809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Результаты социально – культурной смены «Активный возраст»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348729665"/>
              </p:ext>
            </p:extLst>
          </p:nvPr>
        </p:nvGraphicFramePr>
        <p:xfrm>
          <a:off x="323528" y="404664"/>
          <a:ext cx="7755632" cy="588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7870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0"/>
            <a:ext cx="6840760" cy="378904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31 августа 2020 года по 6 сентября 2020 года на базе отдыха «Космос»,  на берегу Деснянского водохранилища, при поддержки  Госкорпорации «Росатом», Администрации муниципального образования «город Десногорск» Смоленской области, в рамках проекта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«социально – культурная смена «активный </a:t>
            </a:r>
            <a:r>
              <a:rPr lang="ru-RU" sz="1600" i="1" smtClean="0">
                <a:solidFill>
                  <a:schemeClr val="accent2">
                    <a:lumMod val="50000"/>
                  </a:schemeClr>
                </a:solidFill>
              </a:rPr>
              <a:t>возраст»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20 ветеранов муниципальной службы, ветеранов педагогического труда, ветеранов труда </a:t>
            </a:r>
            <a:r>
              <a:rPr lang="ru-RU" sz="1600" i="1" smtClean="0">
                <a:solidFill>
                  <a:schemeClr val="accent2">
                    <a:lumMod val="50000"/>
                  </a:schemeClr>
                </a:solidFill>
              </a:rPr>
              <a:t>градообразующего предприятия  </a:t>
            </a:r>
            <a:r>
              <a:rPr lang="ru-RU" sz="1600" i="1" dirty="0" smtClean="0">
                <a:solidFill>
                  <a:schemeClr val="accent2">
                    <a:lumMod val="50000"/>
                  </a:schemeClr>
                </a:solidFill>
              </a:rPr>
              <a:t>приняли участие в реализации данного проекта.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2286000" y="6374921"/>
            <a:ext cx="61722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C:\Documents and Settings\USER\Рабочий стол\Новая папка\Открытие лагеря Ветеранов (Давыдов Виктор)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861048"/>
            <a:ext cx="54006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18722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046864" y="2276872"/>
            <a:ext cx="6480720" cy="4361716"/>
          </a:xfrm>
          <a:prstGeom prst="ellipse">
            <a:avLst/>
          </a:prstGeom>
          <a:solidFill>
            <a:srgbClr val="C00000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259632" y="0"/>
            <a:ext cx="5328592" cy="198884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72400" y="6309320"/>
            <a:ext cx="285800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18722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03648" y="188640"/>
            <a:ext cx="51125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гибкой платформы для реализации гражданских потребностей, связанных с ними интересов и ценностей, между муниципальной властью и институтами гражданского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051720" y="2060848"/>
          <a:ext cx="65527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0232" y="3124200"/>
            <a:ext cx="2304256" cy="3257128"/>
          </a:xfrm>
        </p:spPr>
        <p:txBody>
          <a:bodyPr>
            <a:normAutofit/>
          </a:bodyPr>
          <a:lstStyle/>
          <a:p>
            <a:r>
              <a:rPr lang="ru-RU" sz="14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смены «Активный возраст»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USER\Рабочий стол\Новая папка\Открытие лагеря Ветеранов (Давыдов Виктор) (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84984"/>
            <a:ext cx="6264697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3" descr="C:\Documents and Settings\USER\Рабочий стол\Новая папка\Открытие лагеря Ветеранов (Давыдов Виктор) (2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5616624" cy="2952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725144"/>
            <a:ext cx="187220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156176" y="0"/>
            <a:ext cx="2448273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торжественном открытии смены прошло знакомство участников друг с другом и взят курс на активную деятельность. Участникам предстояло стать «первопроходцами» и заложить традиции самой первой смены.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2780928"/>
            <a:ext cx="28142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Долголетие = Активность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2854823441"/>
              </p:ext>
            </p:extLst>
          </p:nvPr>
        </p:nvGraphicFramePr>
        <p:xfrm>
          <a:off x="1547664" y="141277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70767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Ежедневно в течении всей смены к участникам приезжали интересные гости-спикеры.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57200" y="2348880"/>
            <a:ext cx="3538736" cy="15121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lvl="0"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Ольга Владимировна Окунева </a:t>
            </a:r>
          </a:p>
          <a:p>
            <a:pPr lvl="0"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депутат Государственной Думы</a:t>
            </a:r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Первый заместитель председателя Комитета по вопросам семьи, женщин и детей, координатор федерального партийного проекта «Крепкая семья».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124744"/>
            <a:ext cx="3657600" cy="1103344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свободной и комфортной атмосфере вели беседы на актуальные темы</a:t>
            </a:r>
            <a:endParaRPr lang="ru-RU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77072"/>
            <a:ext cx="4968552" cy="2546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3600400" cy="15121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 Васильевич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Лосенко</a:t>
            </a:r>
            <a:endParaRPr lang="ru-RU" sz="1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депутат Смоленской областной Думы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гражданин города Десногорска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директор Акционерного общества «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Атомтранс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.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6" name="Picture 4" descr="C:\Documents and Settings\USER\Рабочий стол\презентация\20200902_1122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3888432" cy="2188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2420888"/>
            <a:ext cx="3528392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  Николаевич   Шубин</a:t>
            </a:r>
            <a:endParaRPr lang="ru-RU" sz="14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Глава муниципального образования</a:t>
            </a:r>
          </a:p>
          <a:p>
            <a:pPr algn="ctr"/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«город Десногорск» Смоленской области</a:t>
            </a:r>
            <a:endParaRPr lang="ru-RU" sz="1400" i="1" u="sng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USER\Рабочий стол\Новая папка\Открытие лагеря Ветеранов (Давыдов Виктор)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204864"/>
            <a:ext cx="3312368" cy="2207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51520" y="4437112"/>
            <a:ext cx="3657600" cy="18588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Анатолий Александрович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Терлецкий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</a:rPr>
              <a:t>Председатель </a:t>
            </a:r>
            <a:r>
              <a:rPr lang="ru-RU" sz="1400" b="1" u="sng" dirty="0" err="1" smtClean="0">
                <a:solidFill>
                  <a:schemeClr val="accent2">
                    <a:lumMod val="50000"/>
                  </a:schemeClr>
                </a:solidFill>
              </a:rPr>
              <a:t>Десногорского</a:t>
            </a:r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</a:rPr>
              <a:t> городского Совета депутатов, </a:t>
            </a:r>
            <a:r>
              <a:rPr lang="ru-RU" sz="1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Смоленской атомной станции по управлению персоналом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400" b="0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4" descr="C:\Documents and Settings\USER\Рабочий стол\Новая папка\Открытие лагеря Ветеранов (Давыдов Виктор) (1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221088"/>
            <a:ext cx="3144360" cy="2107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55976" y="188640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3" name="Picture 3" descr="C:\Documents and Settings\USER\Рабочий стол\презентация\DSC_3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708920"/>
            <a:ext cx="3510540" cy="23425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4" name="Picture 4" descr="C:\Documents and Settings\USER\Рабочий стол\презентация\DSC_3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84784"/>
            <a:ext cx="3744416" cy="2498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Текст 5"/>
          <p:cNvSpPr txBox="1">
            <a:spLocks/>
          </p:cNvSpPr>
          <p:nvPr/>
        </p:nvSpPr>
        <p:spPr>
          <a:xfrm>
            <a:off x="395536" y="260648"/>
            <a:ext cx="3657600" cy="1103344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Такой формат встреч «лицом к лицу» благоприятно сказалось  на дальнейшем развитии муниципалитета и общественности.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179512" y="4509120"/>
            <a:ext cx="3657600" cy="2348880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Граждане: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400" b="1" dirty="0" smtClean="0"/>
              <a:t>- О государственной политике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О развитии региона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400" b="1" dirty="0" smtClean="0"/>
              <a:t>- О развитии города и возможностях участия в местном самоуправлении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О возможности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решения проблем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4860032" y="4509120"/>
            <a:ext cx="3672408" cy="2348880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Представители власти: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400" b="1" dirty="0" smtClean="0"/>
              <a:t>- О проблемах жителей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 запросах граждан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400" b="1" baseline="0" dirty="0" smtClean="0"/>
              <a:t>-</a:t>
            </a:r>
            <a:r>
              <a:rPr lang="ru-RU" sz="1400" b="1" dirty="0" smtClean="0"/>
              <a:t> Об активных жителях – опоре при внедрении изменений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2627784" y="4293096"/>
            <a:ext cx="2664296" cy="360040"/>
          </a:xfrm>
          <a:prstGeom prst="roundRect">
            <a:avLst>
              <a:gd name="adj" fmla="val 16667"/>
            </a:avLst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Узнали: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779912" y="5589240"/>
            <a:ext cx="1216152" cy="484632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766520" cy="6926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 традиций, активный образ жизни, овладение новыми компетенциями</a:t>
            </a:r>
            <a:endParaRPr lang="ru-RU" sz="18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104455" cy="240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88" y="1812091"/>
            <a:ext cx="417981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149" name="AutoShape 5" descr="https://apf.mail.ru/cgi-bin/readmsg/IMG-20200902-WA0008.jpg?id=15990376130608749993%3B0%3B15&amp;x-email=dosugdesnogors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1" name="AutoShape 7" descr="https://apf.mail.ru/cgi-bin/readmsg/IMG-20200902-WA0008.jpg?id=15990376130608749993%3B0%3B15&amp;x-email=dosugdesnogors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3" name="AutoShape 9" descr="https://apf.mail.ru/cgi-bin/readmsg/IMG-20200902-WA0008.jpg?id=15990376130608749993%3B0%3B15&amp;x-email=dosugdesnogors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5" name="AutoShape 11" descr="https://apf.mail.ru/cgi-bin/readmsg/IMG-20200902-WA0008.jpg?id=15990376130608749993%3B0%3B15&amp;x-email=dosugdesnogorsk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39952" y="3861048"/>
            <a:ext cx="3858683" cy="2894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299374"/>
            <a:ext cx="1368152" cy="155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13267" y="848845"/>
            <a:ext cx="3024336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и презентация стенгазет на тему «75 лет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5006742"/>
            <a:ext cx="18002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Вокальные «сражения»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вечернего костра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Рабочий стол\презентация\892f772e-4c34-4d73-af18-24bbe03d27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3384376" cy="4251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623688" y="33960392"/>
            <a:ext cx="61505481" cy="571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5599285" y="2982048"/>
            <a:ext cx="3454607" cy="277287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3304117" y="2175041"/>
            <a:ext cx="2912964" cy="2187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923928" y="332656"/>
            <a:ext cx="4752528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протяжении 6 дней для участников были организованны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полезные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интересные для них мастер-классы, а так же фиксировались рекорды смены.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5013177"/>
            <a:ext cx="3384376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натуральных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экологически чистых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конфет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9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</TotalTime>
  <Words>672</Words>
  <Application>Microsoft Office PowerPoint</Application>
  <PresentationFormat>Экран (4:3)</PresentationFormat>
  <Paragraphs>87</Paragraphs>
  <Slides>18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Социально – культурная смена «Активный возраст»</vt:lpstr>
      <vt:lpstr>  С 31 августа 2020 года по 6 сентября 2020 года на базе отдыха «Космос»,  на берегу Деснянского водохранилища, при поддержки  Госкорпорации «Росатом», Администрации муниципального образования «город Десногорск» Смоленской области, в рамках проекта «социально – культурная смена «активный возраст» 20 ветеранов муниципальной службы, ветеранов педагогического труда, ветеранов труда градообразующего предприятия  приняли участие в реализации данного проекта.  </vt:lpstr>
      <vt:lpstr>Слайд 3</vt:lpstr>
      <vt:lpstr>Участники смены «Активный возраст»</vt:lpstr>
      <vt:lpstr>Ежедневно в течении всей смены к участникам приезжали интересные гости-спикеры. </vt:lpstr>
      <vt:lpstr>Слайд 6</vt:lpstr>
      <vt:lpstr>Слайд 7</vt:lpstr>
      <vt:lpstr>Сохранение традиций, активный образ жизни, овладение новыми компетенциями</vt:lpstr>
      <vt:lpstr>Слайд 9</vt:lpstr>
      <vt:lpstr>Слайд 10</vt:lpstr>
      <vt:lpstr>Слайд 11</vt:lpstr>
      <vt:lpstr>Слайд 12</vt:lpstr>
      <vt:lpstr>Слайд 13</vt:lpstr>
      <vt:lpstr>РАЗВИТИЕ ТЕРРИТОРИИ, РАЗВИТИЕ КАДРОВОГО ПОТЕНЦИАЛА НЕВОЗМОЖНО БЕЗ ПЕРЕДАЧИ  МОЛОДЕЖИ ЗНАНИЙ, ОПЫТА, ТРАДИЦИЙ </vt:lpstr>
      <vt:lpstr>НАИБОЛЕЕ ПРОДУКТИВНОЕ ОБЩЕНИЕ - В КРУГУ</vt:lpstr>
      <vt:lpstr>ТОРЖЕСТВЕННОЕ ЗАКРЫТИЕ  СОЦИАЛЬНО- КУЛЬТУРНОЙ СМЕНЫ  «АКТИВНЫЙ ВОЗРАСТ» </vt:lpstr>
      <vt:lpstr>Результаты социально – культурной смены «Активный возраст»</vt:lpstr>
      <vt:lpstr>Слайд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Lisovskaya Larisa Mikhailovna</cp:lastModifiedBy>
  <cp:revision>168</cp:revision>
  <cp:lastPrinted>2020-09-07T07:41:13Z</cp:lastPrinted>
  <dcterms:created xsi:type="dcterms:W3CDTF">2020-09-02T06:16:35Z</dcterms:created>
  <dcterms:modified xsi:type="dcterms:W3CDTF">2021-04-09T12:04:40Z</dcterms:modified>
</cp:coreProperties>
</file>