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816" r:id="rId13"/>
    <p:sldMasterId id="2147483829" r:id="rId14"/>
  </p:sldMasterIdLst>
  <p:notesMasterIdLst>
    <p:notesMasterId r:id="rId23"/>
  </p:notesMasterIdLst>
  <p:sldIdLst>
    <p:sldId id="355" r:id="rId15"/>
    <p:sldId id="374" r:id="rId16"/>
    <p:sldId id="334" r:id="rId17"/>
    <p:sldId id="339" r:id="rId18"/>
    <p:sldId id="357" r:id="rId19"/>
    <p:sldId id="335" r:id="rId20"/>
    <p:sldId id="375" r:id="rId21"/>
    <p:sldId id="354" r:id="rId22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8CAF7"/>
    <a:srgbClr val="EAD8DE"/>
    <a:srgbClr val="C04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5" autoAdjust="0"/>
    <p:restoredTop sz="94660"/>
  </p:normalViewPr>
  <p:slideViewPr>
    <p:cSldViewPr>
      <p:cViewPr varScale="1">
        <p:scale>
          <a:sx n="37" d="100"/>
          <a:sy n="37" d="100"/>
        </p:scale>
        <p:origin x="-1284" y="-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2675525463117476E-2"/>
          <c:y val="4.9718218140258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hemeClr val="dk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год плановые назначения</c:v>
                </c:pt>
                <c:pt idx="2">
                  <c:v>2018 год исполнено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8159186.8000000007</c:v>
                </c:pt>
                <c:pt idx="1">
                  <c:v>8726871.8000000007</c:v>
                </c:pt>
                <c:pt idx="2">
                  <c:v>8577301.8000000007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3563648"/>
        <c:axId val="103565184"/>
      </c:barChart>
      <c:catAx>
        <c:axId val="1035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65184"/>
        <c:crosses val="autoZero"/>
        <c:auto val="1"/>
        <c:lblAlgn val="ctr"/>
        <c:lblOffset val="100"/>
        <c:noMultiLvlLbl val="0"/>
      </c:catAx>
      <c:valAx>
        <c:axId val="103565184"/>
        <c:scaling>
          <c:orientation val="minMax"/>
        </c:scaling>
        <c:delete val="1"/>
        <c:axPos val="l"/>
        <c:numFmt formatCode="_-* #,##0.0_р_._-;\-* #,##0.0_р_._-;_-* &quot;-&quot;?_р_._-;_-@_-" sourceLinked="1"/>
        <c:majorTickMark val="out"/>
        <c:minorTickMark val="none"/>
        <c:tickLblPos val="none"/>
        <c:crossAx val="10356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98609755334625E-2"/>
          <c:y val="3.0437077476515924E-2"/>
          <c:w val="0.89075633991045222"/>
          <c:h val="0.800395572547927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совместных закупок, процедур</c:v>
                </c:pt>
                <c:pt idx="1">
                  <c:v>Сумма осуществленных совместных закупок, млн. руб.</c:v>
                </c:pt>
                <c:pt idx="2">
                  <c:v>Экономия средств по итогам закупок,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52.9</c:v>
                </c:pt>
                <c:pt idx="2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совместных закупок, процедур</c:v>
                </c:pt>
                <c:pt idx="1">
                  <c:v>Сумма осуществленных совместных закупок, млн. руб.</c:v>
                </c:pt>
                <c:pt idx="2">
                  <c:v>Экономия средств по итогам закупок, млн.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99.7</c:v>
                </c:pt>
                <c:pt idx="2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совместных закупок, процедур</c:v>
                </c:pt>
                <c:pt idx="1">
                  <c:v>Сумма осуществленных совместных закупок, млн. руб.</c:v>
                </c:pt>
                <c:pt idx="2">
                  <c:v>Экономия средств по итогам закупок, млн. руб.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55</c:v>
                </c:pt>
                <c:pt idx="1">
                  <c:v>197</c:v>
                </c:pt>
                <c:pt idx="2" formatCode="General">
                  <c:v>111.8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5616161311094889E-3"/>
                  <c:y val="4.3926382150531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23232262218978E-2"/>
                  <c:y val="1.0981595537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совместных закупок, процедур</c:v>
                </c:pt>
                <c:pt idx="1">
                  <c:v>Сумма осуществленных совместных закупок, млн. руб.</c:v>
                </c:pt>
                <c:pt idx="2">
                  <c:v>Экономия средств по итогам закупок, млн. руб.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</c:v>
                </c:pt>
                <c:pt idx="1">
                  <c:v>176.2</c:v>
                </c:pt>
                <c:pt idx="2">
                  <c:v>47.7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378240"/>
        <c:axId val="112379776"/>
        <c:axId val="0"/>
      </c:bar3DChart>
      <c:catAx>
        <c:axId val="1123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379776"/>
        <c:crosses val="autoZero"/>
        <c:auto val="1"/>
        <c:lblAlgn val="ctr"/>
        <c:lblOffset val="100"/>
        <c:noMultiLvlLbl val="0"/>
      </c:catAx>
      <c:valAx>
        <c:axId val="11237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23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67782220529967"/>
          <c:y val="0.94618239963254025"/>
          <c:w val="0.47264260281759418"/>
          <c:h val="4.5032323937353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98609755334618E-2"/>
          <c:y val="3.5384168917852961E-2"/>
          <c:w val="0.89075633991045222"/>
          <c:h val="0.800395572547927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8.1999999999999993</c:v>
                </c:pt>
                <c:pt idx="1">
                  <c:v>43.7</c:v>
                </c:pt>
                <c:pt idx="2">
                  <c:v>144.5</c:v>
                </c:pt>
                <c:pt idx="3">
                  <c:v>122.7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Услуги охраны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38</c:v>
                </c:pt>
                <c:pt idx="1">
                  <c:v>48.2</c:v>
                </c:pt>
                <c:pt idx="2">
                  <c:v>42.7</c:v>
                </c:pt>
                <c:pt idx="3">
                  <c:v>47.6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6.7</c:v>
                </c:pt>
                <c:pt idx="1">
                  <c:v>7.8</c:v>
                </c:pt>
                <c:pt idx="2">
                  <c:v>9.8000000000000007</c:v>
                </c:pt>
                <c:pt idx="3">
                  <c:v>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435968"/>
        <c:axId val="112437504"/>
        <c:axId val="0"/>
      </c:bar3DChart>
      <c:catAx>
        <c:axId val="1124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37504"/>
        <c:crosses val="autoZero"/>
        <c:auto val="1"/>
        <c:lblAlgn val="ctr"/>
        <c:lblOffset val="100"/>
        <c:noMultiLvlLbl val="0"/>
      </c:catAx>
      <c:valAx>
        <c:axId val="112437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124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Экономия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от внедрения</a:t>
            </a:r>
            <a:r>
              <a:rPr lang="ru-RU" baseline="0">
                <a:solidFill>
                  <a:schemeClr val="accent1">
                    <a:lumMod val="50000"/>
                  </a:schemeClr>
                </a:solidFill>
              </a:rPr>
              <a:t> ЭПРАН, кВт-ч 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404483792988518E-2"/>
          <c:y val="0.11188031576738387"/>
          <c:w val="0.88124148402412505"/>
          <c:h val="0.73956700284330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Лист2!$B$29:$F$29</c:f>
              <c:strCache>
                <c:ptCount val="5"/>
                <c:pt idx="0">
                  <c:v>2015г.</c:v>
                </c:pt>
                <c:pt idx="1">
                  <c:v>2015-2016гг.</c:v>
                </c:pt>
                <c:pt idx="2">
                  <c:v>2015-2017гг.</c:v>
                </c:pt>
                <c:pt idx="3">
                  <c:v>2015-2018гг.</c:v>
                </c:pt>
                <c:pt idx="4">
                  <c:v>после завершения реализации мероприятий</c:v>
                </c:pt>
              </c:strCache>
            </c:strRef>
          </c:cat>
          <c:val>
            <c:numRef>
              <c:f>Лист2!$B$30:$F$30</c:f>
              <c:numCache>
                <c:formatCode>General</c:formatCode>
                <c:ptCount val="5"/>
                <c:pt idx="0">
                  <c:v>146460</c:v>
                </c:pt>
                <c:pt idx="1">
                  <c:v>632091</c:v>
                </c:pt>
                <c:pt idx="2">
                  <c:v>857430</c:v>
                </c:pt>
                <c:pt idx="3">
                  <c:v>1022505</c:v>
                </c:pt>
                <c:pt idx="4">
                  <c:v>4019868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535424"/>
        <c:axId val="112536960"/>
      </c:barChart>
      <c:catAx>
        <c:axId val="1125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36960"/>
        <c:crosses val="autoZero"/>
        <c:auto val="1"/>
        <c:lblAlgn val="ctr"/>
        <c:lblOffset val="100"/>
        <c:noMultiLvlLbl val="0"/>
      </c:catAx>
      <c:valAx>
        <c:axId val="11253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3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1920911145611134E-2"/>
          <c:y val="5.827722186601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hemeClr val="dk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плановые назначения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8145396.8000000007</c:v>
                </c:pt>
                <c:pt idx="1">
                  <c:v>8895375.5</c:v>
                </c:pt>
                <c:pt idx="2">
                  <c:v>8620151.4000000004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03606144"/>
        <c:axId val="103607680"/>
      </c:barChart>
      <c:catAx>
        <c:axId val="10360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07680"/>
        <c:crosses val="autoZero"/>
        <c:auto val="1"/>
        <c:lblAlgn val="ctr"/>
        <c:lblOffset val="100"/>
        <c:noMultiLvlLbl val="0"/>
      </c:catAx>
      <c:valAx>
        <c:axId val="103607680"/>
        <c:scaling>
          <c:orientation val="minMax"/>
        </c:scaling>
        <c:delete val="1"/>
        <c:axPos val="l"/>
        <c:numFmt formatCode="_-* #,##0.0_р_._-;\-* #,##0.0_р_._-;_-* &quot;-&quot;?_р_._-;_-@_-" sourceLinked="1"/>
        <c:majorTickMark val="out"/>
        <c:minorTickMark val="none"/>
        <c:tickLblPos val="none"/>
        <c:crossAx val="10360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80042746054713E-4"/>
          <c:y val="2.2260201940884669E-2"/>
          <c:w val="0.36243631542182281"/>
          <c:h val="0.5441857592953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2363899.9</c:v>
                </c:pt>
                <c:pt idx="1">
                  <c:v>2671062.4</c:v>
                </c:pt>
                <c:pt idx="2">
                  <c:v>2686123.6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товары, реализуемыена территории РФ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19893.400000000001</c:v>
                </c:pt>
                <c:pt idx="1">
                  <c:v>21288.3</c:v>
                </c:pt>
                <c:pt idx="2">
                  <c:v>22920.799999999996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412326.7</c:v>
                </c:pt>
                <c:pt idx="1">
                  <c:v>442440.7</c:v>
                </c:pt>
                <c:pt idx="2">
                  <c:v>450820.5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"-"?_р_._-;_-@_-</c:formatCode>
                <c:ptCount val="3"/>
                <c:pt idx="0">
                  <c:v>103166.8</c:v>
                </c:pt>
                <c:pt idx="1">
                  <c:v>90094</c:v>
                </c:pt>
                <c:pt idx="2">
                  <c:v>93129.4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Лист1!$F$2:$F$4</c:f>
              <c:numCache>
                <c:formatCode>_-* #,##0.0_р_._-;\-* #,##0.0_р_._-;_-* "-"?_р_._-;_-@_-</c:formatCode>
                <c:ptCount val="3"/>
                <c:pt idx="0">
                  <c:v>16151.7</c:v>
                </c:pt>
                <c:pt idx="1">
                  <c:v>28976.5</c:v>
                </c:pt>
                <c:pt idx="2">
                  <c:v>29168.5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6077568"/>
        <c:axId val="106087552"/>
      </c:barChart>
      <c:catAx>
        <c:axId val="1060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6087552"/>
        <c:crosses val="autoZero"/>
        <c:auto val="1"/>
        <c:lblAlgn val="ctr"/>
        <c:lblOffset val="100"/>
        <c:noMultiLvlLbl val="0"/>
      </c:catAx>
      <c:valAx>
        <c:axId val="106087552"/>
        <c:scaling>
          <c:orientation val="minMax"/>
        </c:scaling>
        <c:delete val="0"/>
        <c:axPos val="l"/>
        <c:majorGridlines/>
        <c:numFmt formatCode="_-* #,##0.0_р_._-;\-* #,##0.0_р_._-;_-* &quot;-&quot;?_р_._-;_-@_-" sourceLinked="1"/>
        <c:majorTickMark val="none"/>
        <c:minorTickMark val="none"/>
        <c:tickLblPos val="none"/>
        <c:crossAx val="1060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719487619692098E-2"/>
          <c:y val="0.62366978102756654"/>
          <c:w val="0.31650620140972924"/>
          <c:h val="0.347662287793265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142695517132915E-2"/>
          <c:w val="1"/>
          <c:h val="0.975857503624403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7236823753429234"/>
                  <c:y val="0.183350477324815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2 915 438,5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5143930519231"/>
                      <c:h val="0.492296031617129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85225280339622"/>
                  <c:y val="0.336142541762161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3250544876189"/>
                      <c:h val="0.4922960316171295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337483231700932E-2"/>
                  <c:y val="0.351421748205896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87405922434533"/>
                      <c:h val="0.49229603161712954"/>
                    </c:manualLayout>
                  </c15:layout>
                </c:ext>
              </c:extLst>
            </c:dLbl>
            <c:numFmt formatCode="_-* #,##0.0_р_._-;\-* #,##0.0_р_._-;_-* &quot;-&quot;?_р_.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_-* #,##0.00\ _₽_-;\-* #,##0.00\ _₽_-;_-* "-"??\ _₽_-;_-@_-</c:formatCode>
                <c:ptCount val="3"/>
                <c:pt idx="0">
                  <c:v>2915438.5</c:v>
                </c:pt>
                <c:pt idx="1">
                  <c:v>3253865.4</c:v>
                </c:pt>
                <c:pt idx="2">
                  <c:v>3282166.4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004480"/>
        <c:axId val="106007168"/>
      </c:lineChart>
      <c:catAx>
        <c:axId val="10600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07168"/>
        <c:crosses val="autoZero"/>
        <c:auto val="1"/>
        <c:lblAlgn val="ctr"/>
        <c:lblOffset val="100"/>
        <c:noMultiLvlLbl val="0"/>
      </c:catAx>
      <c:valAx>
        <c:axId val="106007168"/>
        <c:scaling>
          <c:orientation val="minMax"/>
        </c:scaling>
        <c:delete val="0"/>
        <c:axPos val="l"/>
        <c:numFmt formatCode="_-* #,##0.00\ _₽_-;\-* #,##0.00\ _₽_-;_-* &quot;-&quot;??\ _₽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имущества, находящегося в муниципальной собственности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141028.70000000001</c:v>
                </c:pt>
                <c:pt idx="1">
                  <c:v>138735.4</c:v>
                </c:pt>
                <c:pt idx="2">
                  <c:v>81067.8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пользование прородными ресурсами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6172</c:v>
                </c:pt>
                <c:pt idx="1">
                  <c:v>6167.1</c:v>
                </c:pt>
                <c:pt idx="2">
                  <c:v>3415.7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компансации затрат государства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6101.6</c:v>
                </c:pt>
                <c:pt idx="1">
                  <c:v>6025.2</c:v>
                </c:pt>
                <c:pt idx="2">
                  <c:v>18984.2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"-"?_р_._-;_-@_-</c:formatCode>
                <c:ptCount val="3"/>
                <c:pt idx="0">
                  <c:v>80663.600000000006</c:v>
                </c:pt>
                <c:pt idx="1">
                  <c:v>67291.600000000006</c:v>
                </c:pt>
                <c:pt idx="2">
                  <c:v>34042.699999999997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Лист1!$F$2:$F$4</c:f>
              <c:numCache>
                <c:formatCode>_-* #,##0.0_р_._-;\-* #,##0.0_р_._-;_-* "-"?_р_._-;_-@_-</c:formatCode>
                <c:ptCount val="3"/>
                <c:pt idx="0">
                  <c:v>47338.1</c:v>
                </c:pt>
                <c:pt idx="1">
                  <c:v>44864.6</c:v>
                </c:pt>
                <c:pt idx="2">
                  <c:v>57962.5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исполнено</c:v>
                </c:pt>
                <c:pt idx="1">
                  <c:v>2018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Лист1!$G$2:$G$4</c:f>
              <c:numCache>
                <c:formatCode>_-* #,##0.0_р_._-;\-* #,##0.0_р_._-;_-* "-"?_р_._-;_-@_-</c:formatCode>
                <c:ptCount val="3"/>
                <c:pt idx="0">
                  <c:v>2204.5</c:v>
                </c:pt>
                <c:pt idx="1">
                  <c:v>1623</c:v>
                </c:pt>
                <c:pt idx="2">
                  <c:v>1712.1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785088"/>
        <c:axId val="111786624"/>
      </c:barChart>
      <c:catAx>
        <c:axId val="1117850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6624"/>
        <c:crosses val="autoZero"/>
        <c:auto val="1"/>
        <c:lblAlgn val="ctr"/>
        <c:lblOffset val="100"/>
        <c:noMultiLvlLbl val="0"/>
      </c:catAx>
      <c:valAx>
        <c:axId val="111786624"/>
        <c:scaling>
          <c:orientation val="minMax"/>
        </c:scaling>
        <c:delete val="0"/>
        <c:axPos val="r"/>
        <c:majorGridlines/>
        <c:numFmt formatCode="_-* #,##0.0_р_._-;\-* #,##0.0_р_._-;_-* &quot;-&quot;?_р_.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6288332709191515E-3"/>
          <c:w val="1"/>
          <c:h val="0.975857503624403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881145247999221"/>
                  <c:y val="-5.1873321264957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39030911458081E-2"/>
                  <c:y val="0.176369292300855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617530514038872E-2"/>
                  <c:y val="0.228242613565812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-* #,##0.0_р_._-;\-* #,##0.0_р_._-;_-* &quot;-&quot;?_р_.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197185</c:v>
                </c:pt>
                <c:pt idx="1">
                  <c:v>264706.90000000002</c:v>
                </c:pt>
                <c:pt idx="2">
                  <c:v>283508.5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203008"/>
        <c:axId val="106210048"/>
      </c:lineChart>
      <c:catAx>
        <c:axId val="10620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10048"/>
        <c:crosses val="autoZero"/>
        <c:auto val="1"/>
        <c:lblAlgn val="ctr"/>
        <c:lblOffset val="100"/>
        <c:noMultiLvlLbl val="0"/>
      </c:catAx>
      <c:valAx>
        <c:axId val="10621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29031708798061E-2"/>
          <c:y val="2.6073891579644952E-2"/>
          <c:w val="0.96794193658240713"/>
          <c:h val="0.58127784782295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 ( 9 программ)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5284552.9000000004</c:v>
                </c:pt>
                <c:pt idx="1">
                  <c:v>5931993.7999999998</c:v>
                </c:pt>
                <c:pt idx="2">
                  <c:v>5872113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(2 программы)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1052818.5</c:v>
                </c:pt>
                <c:pt idx="1">
                  <c:v>864387.4</c:v>
                </c:pt>
                <c:pt idx="2">
                  <c:v>859013.7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 ( 8 программ)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1058929</c:v>
                </c:pt>
                <c:pt idx="1">
                  <c:v>1206671.3</c:v>
                </c:pt>
                <c:pt idx="2">
                  <c:v>1049377.8999999999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направления ( 5 программ)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исполнено</c:v>
                </c:pt>
                <c:pt idx="1">
                  <c:v>2018 план</c:v>
                </c:pt>
                <c:pt idx="2">
                  <c:v>2018 исполнено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703695.7</c:v>
                </c:pt>
                <c:pt idx="1">
                  <c:v>852091.9</c:v>
                </c:pt>
                <c:pt idx="2">
                  <c:v>845241.3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3818752"/>
        <c:axId val="103820288"/>
      </c:barChart>
      <c:catAx>
        <c:axId val="1038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20288"/>
        <c:crosses val="autoZero"/>
        <c:auto val="1"/>
        <c:lblAlgn val="ctr"/>
        <c:lblOffset val="100"/>
        <c:noMultiLvlLbl val="0"/>
      </c:catAx>
      <c:valAx>
        <c:axId val="10382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135228564347551E-2"/>
                  <c:y val="-0.30930896567048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57386377359037E-2"/>
                  <c:y val="2.0900876333606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6288332709191515E-3"/>
          <c:w val="1"/>
          <c:h val="0.975857503624403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829221782599172E-2"/>
                  <c:y val="0.228242613565812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39030911458081E-2"/>
                  <c:y val="0.176369292300855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617530514038872E-2"/>
                  <c:y val="0.228242613565812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-* #,##0.0_р_._-;\-* #,##0.0_р_._-;_-* &quot;-&quot;?_р_.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8145396.7999999998</c:v>
                </c:pt>
                <c:pt idx="1">
                  <c:v>8895375.5</c:v>
                </c:pt>
                <c:pt idx="2">
                  <c:v>8620151.4000000004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224896"/>
        <c:axId val="112244224"/>
      </c:lineChart>
      <c:catAx>
        <c:axId val="11222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44224"/>
        <c:crosses val="autoZero"/>
        <c:auto val="1"/>
        <c:lblAlgn val="ctr"/>
        <c:lblOffset val="100"/>
        <c:noMultiLvlLbl val="0"/>
      </c:catAx>
      <c:valAx>
        <c:axId val="1122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24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D90CE-8E41-43FD-BEDB-71B6474D6BF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C3254B-9130-4A81-8FE5-D0A0D0566150}">
      <dgm:prSet phldrT="[Текст]" custT="1"/>
      <dgm:spPr/>
      <dgm:t>
        <a:bodyPr/>
        <a:lstStyle/>
        <a:p>
          <a:r>
            <a:rPr lang="ru-RU" sz="1400" dirty="0" smtClean="0"/>
            <a:t>Публичные слушания по проекту бюджета города и отчёту об его исполнении</a:t>
          </a:r>
          <a:endParaRPr lang="ru-RU" sz="1400" dirty="0"/>
        </a:p>
      </dgm:t>
    </dgm:pt>
    <dgm:pt modelId="{77CB531A-94B5-4099-8B71-0DB4DB1AEE7C}" type="parTrans" cxnId="{A8FEBD50-058C-4F38-9BA8-01425F3240E9}">
      <dgm:prSet/>
      <dgm:spPr/>
      <dgm:t>
        <a:bodyPr/>
        <a:lstStyle/>
        <a:p>
          <a:endParaRPr lang="ru-RU" sz="1400"/>
        </a:p>
      </dgm:t>
    </dgm:pt>
    <dgm:pt modelId="{5A40B622-26E4-4F77-A0FD-3EAAC79B344C}" type="sibTrans" cxnId="{A8FEBD50-058C-4F38-9BA8-01425F3240E9}">
      <dgm:prSet/>
      <dgm:spPr/>
      <dgm:t>
        <a:bodyPr/>
        <a:lstStyle/>
        <a:p>
          <a:endParaRPr lang="ru-RU" sz="1400"/>
        </a:p>
      </dgm:t>
    </dgm:pt>
    <dgm:pt modelId="{E4D4D5A8-8850-4E97-A651-8A042C0A3A4A}">
      <dgm:prSet phldrT="[Текст]" custT="1"/>
      <dgm:spPr/>
      <dgm:t>
        <a:bodyPr/>
        <a:lstStyle/>
        <a:p>
          <a:r>
            <a:rPr lang="ru-RU" sz="1400" b="1" dirty="0" smtClean="0"/>
            <a:t>С 2007 года</a:t>
          </a:r>
          <a:endParaRPr lang="ru-RU" sz="1400" b="1" dirty="0"/>
        </a:p>
      </dgm:t>
    </dgm:pt>
    <dgm:pt modelId="{B1B52BFA-250B-4F29-9767-E5F9D4A5AF2B}" type="parTrans" cxnId="{8C1D98BF-41F4-4AE6-BB08-18ED5D0CD468}">
      <dgm:prSet/>
      <dgm:spPr/>
      <dgm:t>
        <a:bodyPr/>
        <a:lstStyle/>
        <a:p>
          <a:endParaRPr lang="ru-RU" sz="1400"/>
        </a:p>
      </dgm:t>
    </dgm:pt>
    <dgm:pt modelId="{8BF07603-94E4-45ED-9F59-DB1658B1488C}" type="sibTrans" cxnId="{8C1D98BF-41F4-4AE6-BB08-18ED5D0CD468}">
      <dgm:prSet/>
      <dgm:spPr/>
      <dgm:t>
        <a:bodyPr/>
        <a:lstStyle/>
        <a:p>
          <a:endParaRPr lang="ru-RU" sz="1400"/>
        </a:p>
      </dgm:t>
    </dgm:pt>
    <dgm:pt modelId="{056A1FF6-3830-4956-95F0-E07E66E2C3B3}">
      <dgm:prSet phldrT="[Текст]" custT="1"/>
      <dgm:spPr/>
      <dgm:t>
        <a:bodyPr/>
        <a:lstStyle/>
        <a:p>
          <a:r>
            <a:rPr lang="ru-RU" sz="1400" dirty="0" smtClean="0"/>
            <a:t>Проект «Народный бюджет»</a:t>
          </a:r>
          <a:endParaRPr lang="ru-RU" sz="1400" dirty="0"/>
        </a:p>
      </dgm:t>
    </dgm:pt>
    <dgm:pt modelId="{44217ACC-96D2-41AD-BD81-196A342C9758}" type="parTrans" cxnId="{05ADF36B-7B7E-41AE-937E-51B5AC40E6A7}">
      <dgm:prSet/>
      <dgm:spPr/>
      <dgm:t>
        <a:bodyPr/>
        <a:lstStyle/>
        <a:p>
          <a:endParaRPr lang="ru-RU" sz="1400"/>
        </a:p>
      </dgm:t>
    </dgm:pt>
    <dgm:pt modelId="{4406196F-94B4-4F63-B3B5-6CB61CB5C208}" type="sibTrans" cxnId="{05ADF36B-7B7E-41AE-937E-51B5AC40E6A7}">
      <dgm:prSet/>
      <dgm:spPr/>
      <dgm:t>
        <a:bodyPr/>
        <a:lstStyle/>
        <a:p>
          <a:endParaRPr lang="ru-RU" sz="1400"/>
        </a:p>
      </dgm:t>
    </dgm:pt>
    <dgm:pt modelId="{337BCD1C-1CEC-4069-B476-FEFCF56B2DD9}">
      <dgm:prSet phldrT="[Текст]" custT="1"/>
      <dgm:spPr/>
      <dgm:t>
        <a:bodyPr/>
        <a:lstStyle/>
        <a:p>
          <a:r>
            <a:rPr lang="ru-RU" sz="1400" b="1" dirty="0" smtClean="0"/>
            <a:t>С 2011 года</a:t>
          </a:r>
          <a:endParaRPr lang="ru-RU" sz="1400" b="1" dirty="0"/>
        </a:p>
      </dgm:t>
    </dgm:pt>
    <dgm:pt modelId="{B87DBD8F-72FA-42ED-B4F0-C31855EE2FCB}" type="parTrans" cxnId="{A1CDA22B-3297-4739-9172-FA562378C96D}">
      <dgm:prSet/>
      <dgm:spPr/>
      <dgm:t>
        <a:bodyPr/>
        <a:lstStyle/>
        <a:p>
          <a:endParaRPr lang="ru-RU" sz="1400"/>
        </a:p>
      </dgm:t>
    </dgm:pt>
    <dgm:pt modelId="{E64DABAA-4E46-4576-95AC-EDFC35C8DC22}" type="sibTrans" cxnId="{A1CDA22B-3297-4739-9172-FA562378C96D}">
      <dgm:prSet/>
      <dgm:spPr/>
      <dgm:t>
        <a:bodyPr/>
        <a:lstStyle/>
        <a:p>
          <a:endParaRPr lang="ru-RU" sz="1400"/>
        </a:p>
      </dgm:t>
    </dgm:pt>
    <dgm:pt modelId="{46B90304-D79B-4897-AEFB-DE515496F89E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</a:rPr>
            <a:t>Краудсорсинговый</a:t>
          </a:r>
          <a:r>
            <a:rPr lang="ru-RU" sz="1400" dirty="0" smtClean="0">
              <a:solidFill>
                <a:srgbClr val="002060"/>
              </a:solidFill>
            </a:rPr>
            <a:t> проект «Мы вместе»</a:t>
          </a:r>
          <a:endParaRPr lang="ru-RU" sz="1400" dirty="0">
            <a:solidFill>
              <a:srgbClr val="002060"/>
            </a:solidFill>
          </a:endParaRPr>
        </a:p>
      </dgm:t>
    </dgm:pt>
    <dgm:pt modelId="{33C1402C-D687-4982-96D0-E5553FF1EAED}" type="parTrans" cxnId="{F98EA39B-4527-4C23-B491-8915688832B9}">
      <dgm:prSet/>
      <dgm:spPr/>
      <dgm:t>
        <a:bodyPr/>
        <a:lstStyle/>
        <a:p>
          <a:endParaRPr lang="ru-RU" sz="1400"/>
        </a:p>
      </dgm:t>
    </dgm:pt>
    <dgm:pt modelId="{BE9118C2-E21D-4D01-BF34-607FEF6796D6}" type="sibTrans" cxnId="{F98EA39B-4527-4C23-B491-8915688832B9}">
      <dgm:prSet/>
      <dgm:spPr/>
      <dgm:t>
        <a:bodyPr/>
        <a:lstStyle/>
        <a:p>
          <a:endParaRPr lang="ru-RU" sz="1400"/>
        </a:p>
      </dgm:t>
    </dgm:pt>
    <dgm:pt modelId="{9D723FC5-6F60-4819-A2B3-57308CCD9E25}">
      <dgm:prSet phldrT="[Текст]" custT="1"/>
      <dgm:spPr/>
      <dgm:t>
        <a:bodyPr/>
        <a:lstStyle/>
        <a:p>
          <a:r>
            <a:rPr lang="ru-RU" sz="1400" b="1" dirty="0" smtClean="0"/>
            <a:t>С 2016 года</a:t>
          </a:r>
          <a:endParaRPr lang="ru-RU" sz="1400" b="1" dirty="0"/>
        </a:p>
      </dgm:t>
    </dgm:pt>
    <dgm:pt modelId="{1459EFE5-41F7-4104-8FB3-345C7665A791}" type="parTrans" cxnId="{4865DA4B-CD17-4C49-BB68-F5ED79D07EAF}">
      <dgm:prSet/>
      <dgm:spPr/>
      <dgm:t>
        <a:bodyPr/>
        <a:lstStyle/>
        <a:p>
          <a:endParaRPr lang="ru-RU" sz="1400"/>
        </a:p>
      </dgm:t>
    </dgm:pt>
    <dgm:pt modelId="{72FF205E-3859-4804-82CA-7C1EC9FAA242}" type="sibTrans" cxnId="{4865DA4B-CD17-4C49-BB68-F5ED79D07EAF}">
      <dgm:prSet/>
      <dgm:spPr/>
      <dgm:t>
        <a:bodyPr/>
        <a:lstStyle/>
        <a:p>
          <a:endParaRPr lang="ru-RU" sz="1400"/>
        </a:p>
      </dgm:t>
    </dgm:pt>
    <dgm:pt modelId="{C4440995-7FA5-40E7-8D95-DC0F40AC5A0D}">
      <dgm:prSet phldrT="[Текст]" custT="1"/>
      <dgm:spPr/>
      <dgm:t>
        <a:bodyPr/>
        <a:lstStyle/>
        <a:p>
          <a:r>
            <a:rPr lang="ru-RU" sz="1400" dirty="0" smtClean="0"/>
            <a:t>Обязательное обсуждение проектов финансового обеспечения  мероприятий муниципальных программ перед принятием бюджета на  отраслевых общественных советах</a:t>
          </a:r>
          <a:endParaRPr lang="ru-RU" sz="1400" dirty="0"/>
        </a:p>
      </dgm:t>
    </dgm:pt>
    <dgm:pt modelId="{0CF92C9D-8935-4FFE-ACD5-2971C1C1F1B9}" type="parTrans" cxnId="{044E09E9-F2F1-4190-9497-050E26E32DBE}">
      <dgm:prSet/>
      <dgm:spPr/>
      <dgm:t>
        <a:bodyPr/>
        <a:lstStyle/>
        <a:p>
          <a:endParaRPr lang="ru-RU" sz="1400"/>
        </a:p>
      </dgm:t>
    </dgm:pt>
    <dgm:pt modelId="{06365FD5-FF00-4C4C-B572-BF3683FB8D61}" type="sibTrans" cxnId="{044E09E9-F2F1-4190-9497-050E26E32DBE}">
      <dgm:prSet/>
      <dgm:spPr/>
      <dgm:t>
        <a:bodyPr/>
        <a:lstStyle/>
        <a:p>
          <a:endParaRPr lang="ru-RU" sz="1400"/>
        </a:p>
      </dgm:t>
    </dgm:pt>
    <dgm:pt modelId="{CB27B3C4-FADC-407B-98B1-3E5FDF22073E}">
      <dgm:prSet phldrT="[Текст]" custT="1"/>
      <dgm:spPr/>
      <dgm:t>
        <a:bodyPr/>
        <a:lstStyle/>
        <a:p>
          <a:r>
            <a:rPr lang="ru-RU" sz="1400" b="1" dirty="0" smtClean="0"/>
            <a:t>С 2016 года</a:t>
          </a:r>
          <a:endParaRPr lang="ru-RU" sz="1400" b="1" dirty="0"/>
        </a:p>
      </dgm:t>
    </dgm:pt>
    <dgm:pt modelId="{CF7C8EE2-1599-441C-816B-CA2AE1B95522}" type="parTrans" cxnId="{B0C2AE0A-9B3C-4539-9684-65DDACBF8E42}">
      <dgm:prSet/>
      <dgm:spPr/>
      <dgm:t>
        <a:bodyPr/>
        <a:lstStyle/>
        <a:p>
          <a:endParaRPr lang="ru-RU" sz="1400"/>
        </a:p>
      </dgm:t>
    </dgm:pt>
    <dgm:pt modelId="{FD08BD22-AF9F-4AD0-BC09-01F6ED4F132B}" type="sibTrans" cxnId="{B0C2AE0A-9B3C-4539-9684-65DDACBF8E42}">
      <dgm:prSet/>
      <dgm:spPr/>
      <dgm:t>
        <a:bodyPr/>
        <a:lstStyle/>
        <a:p>
          <a:endParaRPr lang="ru-RU" sz="1400"/>
        </a:p>
      </dgm:t>
    </dgm:pt>
    <dgm:pt modelId="{C2B73374-090C-4DF7-8985-432AD476A5B6}">
      <dgm:prSet phldrT="[Текст]" custT="1"/>
      <dgm:spPr/>
      <dgm:t>
        <a:bodyPr/>
        <a:lstStyle/>
        <a:p>
          <a:r>
            <a:rPr lang="ru-RU" sz="1400" dirty="0" smtClean="0"/>
            <a:t>Проект «Комфортная городская среда»</a:t>
          </a:r>
          <a:endParaRPr lang="ru-RU" sz="1400" dirty="0"/>
        </a:p>
      </dgm:t>
    </dgm:pt>
    <dgm:pt modelId="{A04F0AEE-9933-4233-95A3-1B8E3523675B}" type="parTrans" cxnId="{1BC3C26F-C919-4EA6-A094-B3F0D4F49234}">
      <dgm:prSet/>
      <dgm:spPr/>
      <dgm:t>
        <a:bodyPr/>
        <a:lstStyle/>
        <a:p>
          <a:endParaRPr lang="ru-RU" sz="1400"/>
        </a:p>
      </dgm:t>
    </dgm:pt>
    <dgm:pt modelId="{E7796A41-EFC5-4C81-ADEE-6AD1BD990534}" type="sibTrans" cxnId="{1BC3C26F-C919-4EA6-A094-B3F0D4F49234}">
      <dgm:prSet/>
      <dgm:spPr/>
      <dgm:t>
        <a:bodyPr/>
        <a:lstStyle/>
        <a:p>
          <a:endParaRPr lang="ru-RU" sz="1400"/>
        </a:p>
      </dgm:t>
    </dgm:pt>
    <dgm:pt modelId="{3D7F919F-9A1B-47F9-921D-6734CD1C9350}">
      <dgm:prSet phldrT="[Текст]" custT="1"/>
      <dgm:spPr/>
      <dgm:t>
        <a:bodyPr/>
        <a:lstStyle/>
        <a:p>
          <a:r>
            <a:rPr lang="ru-RU" sz="1400" b="1" dirty="0" smtClean="0"/>
            <a:t>С 2017 года</a:t>
          </a:r>
          <a:endParaRPr lang="ru-RU" sz="1400" b="1" dirty="0"/>
        </a:p>
      </dgm:t>
    </dgm:pt>
    <dgm:pt modelId="{58A4D124-2CA9-45E5-8C38-0CADE1610DCA}" type="parTrans" cxnId="{6A78753F-32AB-411C-A105-C9792D1D588F}">
      <dgm:prSet/>
      <dgm:spPr/>
      <dgm:t>
        <a:bodyPr/>
        <a:lstStyle/>
        <a:p>
          <a:endParaRPr lang="ru-RU" sz="1400"/>
        </a:p>
      </dgm:t>
    </dgm:pt>
    <dgm:pt modelId="{BF0DEFF5-B270-4C41-9DBC-B845A5372E35}" type="sibTrans" cxnId="{6A78753F-32AB-411C-A105-C9792D1D588F}">
      <dgm:prSet/>
      <dgm:spPr/>
      <dgm:t>
        <a:bodyPr/>
        <a:lstStyle/>
        <a:p>
          <a:endParaRPr lang="ru-RU" sz="1400"/>
        </a:p>
      </dgm:t>
    </dgm:pt>
    <dgm:pt modelId="{63419645-EF07-4F66-B132-39E42946AC73}">
      <dgm:prSet phldrT="[Текст]" custT="1"/>
      <dgm:spPr/>
      <dgm:t>
        <a:bodyPr/>
        <a:lstStyle/>
        <a:p>
          <a:r>
            <a:rPr lang="ru-RU" sz="1400" dirty="0" smtClean="0"/>
            <a:t>Проект инициативного бюджетирования  «Мы планируем бюджет вместе»</a:t>
          </a:r>
          <a:endParaRPr lang="ru-RU" sz="1400" dirty="0"/>
        </a:p>
      </dgm:t>
    </dgm:pt>
    <dgm:pt modelId="{DD27AEC0-5107-4D96-864A-46D596FF5774}" type="parTrans" cxnId="{C25473F2-C20C-44C2-B145-D4F9F9D74C0F}">
      <dgm:prSet/>
      <dgm:spPr/>
      <dgm:t>
        <a:bodyPr/>
        <a:lstStyle/>
        <a:p>
          <a:endParaRPr lang="ru-RU" sz="1400"/>
        </a:p>
      </dgm:t>
    </dgm:pt>
    <dgm:pt modelId="{EB1A8DDA-3AEF-40F7-922D-A57E18F6C206}" type="sibTrans" cxnId="{C25473F2-C20C-44C2-B145-D4F9F9D74C0F}">
      <dgm:prSet/>
      <dgm:spPr/>
      <dgm:t>
        <a:bodyPr/>
        <a:lstStyle/>
        <a:p>
          <a:endParaRPr lang="ru-RU" sz="1400"/>
        </a:p>
      </dgm:t>
    </dgm:pt>
    <dgm:pt modelId="{17883739-8F20-45E7-A5B7-F5C535C2E462}">
      <dgm:prSet phldrT="[Текст]" custT="1"/>
      <dgm:spPr/>
      <dgm:t>
        <a:bodyPr/>
        <a:lstStyle/>
        <a:p>
          <a:r>
            <a:rPr lang="ru-RU" sz="1400" b="1" dirty="0" smtClean="0"/>
            <a:t>С 2017 года ( приём заявок), начало реализации проектов – 2018 год</a:t>
          </a:r>
          <a:endParaRPr lang="ru-RU" sz="1400" b="1" dirty="0"/>
        </a:p>
      </dgm:t>
    </dgm:pt>
    <dgm:pt modelId="{CDC77E96-0DD3-460C-8E15-7B6333F8551C}" type="parTrans" cxnId="{48D160F3-AC80-4D79-A5C6-CFFAC2F6AD7A}">
      <dgm:prSet/>
      <dgm:spPr/>
      <dgm:t>
        <a:bodyPr/>
        <a:lstStyle/>
        <a:p>
          <a:endParaRPr lang="ru-RU" sz="1400"/>
        </a:p>
      </dgm:t>
    </dgm:pt>
    <dgm:pt modelId="{2CBA4827-DC84-4963-AE59-BA8BEF49121E}" type="sibTrans" cxnId="{48D160F3-AC80-4D79-A5C6-CFFAC2F6AD7A}">
      <dgm:prSet/>
      <dgm:spPr/>
      <dgm:t>
        <a:bodyPr/>
        <a:lstStyle/>
        <a:p>
          <a:endParaRPr lang="ru-RU" sz="1400"/>
        </a:p>
      </dgm:t>
    </dgm:pt>
    <dgm:pt modelId="{32CB2151-9441-4EDC-A78E-7A105F7391EB}">
      <dgm:prSet phldrT="[Текст]" custT="1"/>
      <dgm:spPr/>
      <dgm:t>
        <a:bodyPr/>
        <a:lstStyle/>
        <a:p>
          <a:r>
            <a:rPr lang="ru-RU" sz="1400" dirty="0" smtClean="0"/>
            <a:t>Открытые общественные обсуждения проекта бюджета города</a:t>
          </a:r>
          <a:endParaRPr lang="ru-RU" sz="1400" dirty="0"/>
        </a:p>
      </dgm:t>
    </dgm:pt>
    <dgm:pt modelId="{43F57CCB-81C6-47F4-AAFB-BA621E639A0A}" type="parTrans" cxnId="{4E04C409-88E9-441D-B3E7-D7B7F76E7F43}">
      <dgm:prSet/>
      <dgm:spPr/>
      <dgm:t>
        <a:bodyPr/>
        <a:lstStyle/>
        <a:p>
          <a:endParaRPr lang="ru-RU" sz="1400"/>
        </a:p>
      </dgm:t>
    </dgm:pt>
    <dgm:pt modelId="{574F099C-A999-41E6-A99E-C5FD055737F9}" type="sibTrans" cxnId="{4E04C409-88E9-441D-B3E7-D7B7F76E7F43}">
      <dgm:prSet/>
      <dgm:spPr/>
      <dgm:t>
        <a:bodyPr/>
        <a:lstStyle/>
        <a:p>
          <a:endParaRPr lang="ru-RU" sz="1400"/>
        </a:p>
      </dgm:t>
    </dgm:pt>
    <dgm:pt modelId="{1648EBE8-4A8F-4EAF-9C7D-B04EA9F0AF2D}">
      <dgm:prSet phldrT="[Текст]" custT="1"/>
      <dgm:spPr/>
      <dgm:t>
        <a:bodyPr/>
        <a:lstStyle/>
        <a:p>
          <a:r>
            <a:rPr lang="ru-RU" sz="1400" b="1" dirty="0" smtClean="0"/>
            <a:t>С 2018 года</a:t>
          </a:r>
          <a:endParaRPr lang="ru-RU" sz="1400" b="1" dirty="0"/>
        </a:p>
      </dgm:t>
    </dgm:pt>
    <dgm:pt modelId="{5915BE31-D066-4AE9-B773-5A6E2696C233}" type="parTrans" cxnId="{B6199FFB-100B-4484-B528-330F537CD036}">
      <dgm:prSet/>
      <dgm:spPr/>
      <dgm:t>
        <a:bodyPr/>
        <a:lstStyle/>
        <a:p>
          <a:endParaRPr lang="ru-RU" sz="1400"/>
        </a:p>
      </dgm:t>
    </dgm:pt>
    <dgm:pt modelId="{E7E401AC-4185-458A-BD2F-6F6F7667E0DF}" type="sibTrans" cxnId="{B6199FFB-100B-4484-B528-330F537CD036}">
      <dgm:prSet/>
      <dgm:spPr/>
      <dgm:t>
        <a:bodyPr/>
        <a:lstStyle/>
        <a:p>
          <a:endParaRPr lang="ru-RU" sz="1400"/>
        </a:p>
      </dgm:t>
    </dgm:pt>
    <dgm:pt modelId="{6D0AAFF7-B424-4113-93FF-5EAAA02D35FE}" type="pres">
      <dgm:prSet presAssocID="{98AD90CE-8E41-43FD-BEDB-71B6474D6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17DB3F-2F60-48D8-97D0-8E124F9EF804}" type="pres">
      <dgm:prSet presAssocID="{34C3254B-9130-4A81-8FE5-D0A0D056615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A6FB1-5EFA-495D-B149-AB220E9EEE68}" type="pres">
      <dgm:prSet presAssocID="{34C3254B-9130-4A81-8FE5-D0A0D0566150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066FC-6170-4624-9B9C-FF2EAA5AD62B}" type="pres">
      <dgm:prSet presAssocID="{056A1FF6-3830-4956-95F0-E07E66E2C3B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3C42C-851D-40DC-BEDF-D4623929AB34}" type="pres">
      <dgm:prSet presAssocID="{056A1FF6-3830-4956-95F0-E07E66E2C3B3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2ED37-9830-4808-8963-833EA4D86629}" type="pres">
      <dgm:prSet presAssocID="{46B90304-D79B-4897-AEFB-DE515496F89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B4C5C-8C0A-4048-BF25-51FCD6189BA5}" type="pres">
      <dgm:prSet presAssocID="{46B90304-D79B-4897-AEFB-DE515496F89E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A9F3-A390-4396-B510-58C41D3A0240}" type="pres">
      <dgm:prSet presAssocID="{C4440995-7FA5-40E7-8D95-DC0F40AC5A0D}" presName="parentText" presStyleLbl="node1" presStyleIdx="3" presStyleCnt="7" custLinFactNeighborX="-175" custLinFactNeighborY="7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77BAB-DB72-4BCB-A32A-178D1D89DF92}" type="pres">
      <dgm:prSet presAssocID="{C4440995-7FA5-40E7-8D95-DC0F40AC5A0D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F82F7-0440-4812-B2C5-ECF4E7758734}" type="pres">
      <dgm:prSet presAssocID="{C2B73374-090C-4DF7-8985-432AD476A5B6}" presName="parentText" presStyleLbl="node1" presStyleIdx="4" presStyleCnt="7" custLinFactNeighborX="-186" custLinFactNeighborY="-1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ADBC3-2BC3-4A0F-884D-32AF55ADD118}" type="pres">
      <dgm:prSet presAssocID="{C2B73374-090C-4DF7-8985-432AD476A5B6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5FA12-BF36-456F-90B5-9FA40CDE4E09}" type="pres">
      <dgm:prSet presAssocID="{63419645-EF07-4F66-B132-39E42946AC7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4AC9C-E17D-430F-BFE3-2D725F3C370F}" type="pres">
      <dgm:prSet presAssocID="{63419645-EF07-4F66-B132-39E42946AC73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A8E08-0DAF-4171-9DEF-B06DE2F93FEA}" type="pres">
      <dgm:prSet presAssocID="{32CB2151-9441-4EDC-A78E-7A105F7391E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73EE-26DF-44CF-A6D2-2A22A7F1ACD1}" type="pres">
      <dgm:prSet presAssocID="{32CB2151-9441-4EDC-A78E-7A105F7391EB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DF36B-7B7E-41AE-937E-51B5AC40E6A7}" srcId="{98AD90CE-8E41-43FD-BEDB-71B6474D6BF7}" destId="{056A1FF6-3830-4956-95F0-E07E66E2C3B3}" srcOrd="1" destOrd="0" parTransId="{44217ACC-96D2-41AD-BD81-196A342C9758}" sibTransId="{4406196F-94B4-4F63-B3B5-6CB61CB5C208}"/>
    <dgm:cxn modelId="{C25473F2-C20C-44C2-B145-D4F9F9D74C0F}" srcId="{98AD90CE-8E41-43FD-BEDB-71B6474D6BF7}" destId="{63419645-EF07-4F66-B132-39E42946AC73}" srcOrd="5" destOrd="0" parTransId="{DD27AEC0-5107-4D96-864A-46D596FF5774}" sibTransId="{EB1A8DDA-3AEF-40F7-922D-A57E18F6C206}"/>
    <dgm:cxn modelId="{4865DA4B-CD17-4C49-BB68-F5ED79D07EAF}" srcId="{46B90304-D79B-4897-AEFB-DE515496F89E}" destId="{9D723FC5-6F60-4819-A2B3-57308CCD9E25}" srcOrd="0" destOrd="0" parTransId="{1459EFE5-41F7-4104-8FB3-345C7665A791}" sibTransId="{72FF205E-3859-4804-82CA-7C1EC9FAA242}"/>
    <dgm:cxn modelId="{8C6A954E-9AA2-49E9-9CAE-31931165B5B7}" type="presOf" srcId="{3D7F919F-9A1B-47F9-921D-6734CD1C9350}" destId="{FF6ADBC3-2BC3-4A0F-884D-32AF55ADD118}" srcOrd="0" destOrd="0" presId="urn:microsoft.com/office/officeart/2005/8/layout/vList2"/>
    <dgm:cxn modelId="{ACA6CE88-E6DA-4279-B7D5-EB1FF720E5A8}" type="presOf" srcId="{337BCD1C-1CEC-4069-B476-FEFCF56B2DD9}" destId="{10D3C42C-851D-40DC-BEDF-D4623929AB34}" srcOrd="0" destOrd="0" presId="urn:microsoft.com/office/officeart/2005/8/layout/vList2"/>
    <dgm:cxn modelId="{48D160F3-AC80-4D79-A5C6-CFFAC2F6AD7A}" srcId="{63419645-EF07-4F66-B132-39E42946AC73}" destId="{17883739-8F20-45E7-A5B7-F5C535C2E462}" srcOrd="0" destOrd="0" parTransId="{CDC77E96-0DD3-460C-8E15-7B6333F8551C}" sibTransId="{2CBA4827-DC84-4963-AE59-BA8BEF49121E}"/>
    <dgm:cxn modelId="{044E09E9-F2F1-4190-9497-050E26E32DBE}" srcId="{98AD90CE-8E41-43FD-BEDB-71B6474D6BF7}" destId="{C4440995-7FA5-40E7-8D95-DC0F40AC5A0D}" srcOrd="3" destOrd="0" parTransId="{0CF92C9D-8935-4FFE-ACD5-2971C1C1F1B9}" sibTransId="{06365FD5-FF00-4C4C-B572-BF3683FB8D61}"/>
    <dgm:cxn modelId="{F98EA39B-4527-4C23-B491-8915688832B9}" srcId="{98AD90CE-8E41-43FD-BEDB-71B6474D6BF7}" destId="{46B90304-D79B-4897-AEFB-DE515496F89E}" srcOrd="2" destOrd="0" parTransId="{33C1402C-D687-4982-96D0-E5553FF1EAED}" sibTransId="{BE9118C2-E21D-4D01-BF34-607FEF6796D6}"/>
    <dgm:cxn modelId="{8C1D98BF-41F4-4AE6-BB08-18ED5D0CD468}" srcId="{34C3254B-9130-4A81-8FE5-D0A0D0566150}" destId="{E4D4D5A8-8850-4E97-A651-8A042C0A3A4A}" srcOrd="0" destOrd="0" parTransId="{B1B52BFA-250B-4F29-9767-E5F9D4A5AF2B}" sibTransId="{8BF07603-94E4-45ED-9F59-DB1658B1488C}"/>
    <dgm:cxn modelId="{1BC3C26F-C919-4EA6-A094-B3F0D4F49234}" srcId="{98AD90CE-8E41-43FD-BEDB-71B6474D6BF7}" destId="{C2B73374-090C-4DF7-8985-432AD476A5B6}" srcOrd="4" destOrd="0" parTransId="{A04F0AEE-9933-4233-95A3-1B8E3523675B}" sibTransId="{E7796A41-EFC5-4C81-ADEE-6AD1BD990534}"/>
    <dgm:cxn modelId="{6FF83CCD-0C57-4EC6-B4EE-57BEA7B679BF}" type="presOf" srcId="{1648EBE8-4A8F-4EAF-9C7D-B04EA9F0AF2D}" destId="{A20573EE-26DF-44CF-A6D2-2A22A7F1ACD1}" srcOrd="0" destOrd="0" presId="urn:microsoft.com/office/officeart/2005/8/layout/vList2"/>
    <dgm:cxn modelId="{B56FDB0E-D6B7-4AD1-8D13-834B1DE7F321}" type="presOf" srcId="{34C3254B-9130-4A81-8FE5-D0A0D0566150}" destId="{7517DB3F-2F60-48D8-97D0-8E124F9EF804}" srcOrd="0" destOrd="0" presId="urn:microsoft.com/office/officeart/2005/8/layout/vList2"/>
    <dgm:cxn modelId="{6A78753F-32AB-411C-A105-C9792D1D588F}" srcId="{C2B73374-090C-4DF7-8985-432AD476A5B6}" destId="{3D7F919F-9A1B-47F9-921D-6734CD1C9350}" srcOrd="0" destOrd="0" parTransId="{58A4D124-2CA9-45E5-8C38-0CADE1610DCA}" sibTransId="{BF0DEFF5-B270-4C41-9DBC-B845A5372E35}"/>
    <dgm:cxn modelId="{BAB27ADA-08A5-4C2C-A348-676C89B32655}" type="presOf" srcId="{C4440995-7FA5-40E7-8D95-DC0F40AC5A0D}" destId="{992CA9F3-A390-4396-B510-58C41D3A0240}" srcOrd="0" destOrd="0" presId="urn:microsoft.com/office/officeart/2005/8/layout/vList2"/>
    <dgm:cxn modelId="{2AC428B9-AC5F-4F63-A776-44EF8DB17A45}" type="presOf" srcId="{98AD90CE-8E41-43FD-BEDB-71B6474D6BF7}" destId="{6D0AAFF7-B424-4113-93FF-5EAAA02D35FE}" srcOrd="0" destOrd="0" presId="urn:microsoft.com/office/officeart/2005/8/layout/vList2"/>
    <dgm:cxn modelId="{B0C2AE0A-9B3C-4539-9684-65DDACBF8E42}" srcId="{C4440995-7FA5-40E7-8D95-DC0F40AC5A0D}" destId="{CB27B3C4-FADC-407B-98B1-3E5FDF22073E}" srcOrd="0" destOrd="0" parTransId="{CF7C8EE2-1599-441C-816B-CA2AE1B95522}" sibTransId="{FD08BD22-AF9F-4AD0-BC09-01F6ED4F132B}"/>
    <dgm:cxn modelId="{B701D80C-2CD7-44ED-BD56-E192A6166514}" type="presOf" srcId="{056A1FF6-3830-4956-95F0-E07E66E2C3B3}" destId="{587066FC-6170-4624-9B9C-FF2EAA5AD62B}" srcOrd="0" destOrd="0" presId="urn:microsoft.com/office/officeart/2005/8/layout/vList2"/>
    <dgm:cxn modelId="{BD243EDC-C969-42DF-B3BC-E16C44E7CB91}" type="presOf" srcId="{CB27B3C4-FADC-407B-98B1-3E5FDF22073E}" destId="{CF877BAB-DB72-4BCB-A32A-178D1D89DF92}" srcOrd="0" destOrd="0" presId="urn:microsoft.com/office/officeart/2005/8/layout/vList2"/>
    <dgm:cxn modelId="{B6199FFB-100B-4484-B528-330F537CD036}" srcId="{32CB2151-9441-4EDC-A78E-7A105F7391EB}" destId="{1648EBE8-4A8F-4EAF-9C7D-B04EA9F0AF2D}" srcOrd="0" destOrd="0" parTransId="{5915BE31-D066-4AE9-B773-5A6E2696C233}" sibTransId="{E7E401AC-4185-458A-BD2F-6F6F7667E0DF}"/>
    <dgm:cxn modelId="{BD8216EE-D74B-4493-8ED5-6C5A736B6D76}" type="presOf" srcId="{9D723FC5-6F60-4819-A2B3-57308CCD9E25}" destId="{441B4C5C-8C0A-4048-BF25-51FCD6189BA5}" srcOrd="0" destOrd="0" presId="urn:microsoft.com/office/officeart/2005/8/layout/vList2"/>
    <dgm:cxn modelId="{A8FEBD50-058C-4F38-9BA8-01425F3240E9}" srcId="{98AD90CE-8E41-43FD-BEDB-71B6474D6BF7}" destId="{34C3254B-9130-4A81-8FE5-D0A0D0566150}" srcOrd="0" destOrd="0" parTransId="{77CB531A-94B5-4099-8B71-0DB4DB1AEE7C}" sibTransId="{5A40B622-26E4-4F77-A0FD-3EAAC79B344C}"/>
    <dgm:cxn modelId="{DC5E669B-8F4F-4E1D-8072-7C4DA5081464}" type="presOf" srcId="{32CB2151-9441-4EDC-A78E-7A105F7391EB}" destId="{60DA8E08-0DAF-4171-9DEF-B06DE2F93FEA}" srcOrd="0" destOrd="0" presId="urn:microsoft.com/office/officeart/2005/8/layout/vList2"/>
    <dgm:cxn modelId="{DCEDA61C-6908-45AB-B9D8-9FC08D72B474}" type="presOf" srcId="{E4D4D5A8-8850-4E97-A651-8A042C0A3A4A}" destId="{943A6FB1-5EFA-495D-B149-AB220E9EEE68}" srcOrd="0" destOrd="0" presId="urn:microsoft.com/office/officeart/2005/8/layout/vList2"/>
    <dgm:cxn modelId="{4E04C409-88E9-441D-B3E7-D7B7F76E7F43}" srcId="{98AD90CE-8E41-43FD-BEDB-71B6474D6BF7}" destId="{32CB2151-9441-4EDC-A78E-7A105F7391EB}" srcOrd="6" destOrd="0" parTransId="{43F57CCB-81C6-47F4-AAFB-BA621E639A0A}" sibTransId="{574F099C-A999-41E6-A99E-C5FD055737F9}"/>
    <dgm:cxn modelId="{B6DE3C19-44C2-45B8-8928-B8E7B57A747D}" type="presOf" srcId="{17883739-8F20-45E7-A5B7-F5C535C2E462}" destId="{CE94AC9C-E17D-430F-BFE3-2D725F3C370F}" srcOrd="0" destOrd="0" presId="urn:microsoft.com/office/officeart/2005/8/layout/vList2"/>
    <dgm:cxn modelId="{716833E2-3D30-4798-993C-BD1A6F0E6B6A}" type="presOf" srcId="{C2B73374-090C-4DF7-8985-432AD476A5B6}" destId="{1C9F82F7-0440-4812-B2C5-ECF4E7758734}" srcOrd="0" destOrd="0" presId="urn:microsoft.com/office/officeart/2005/8/layout/vList2"/>
    <dgm:cxn modelId="{79855D4A-F833-4EB1-81DA-32B65A7C77F5}" type="presOf" srcId="{46B90304-D79B-4897-AEFB-DE515496F89E}" destId="{69D2ED37-9830-4808-8963-833EA4D86629}" srcOrd="0" destOrd="0" presId="urn:microsoft.com/office/officeart/2005/8/layout/vList2"/>
    <dgm:cxn modelId="{A1CDA22B-3297-4739-9172-FA562378C96D}" srcId="{056A1FF6-3830-4956-95F0-E07E66E2C3B3}" destId="{337BCD1C-1CEC-4069-B476-FEFCF56B2DD9}" srcOrd="0" destOrd="0" parTransId="{B87DBD8F-72FA-42ED-B4F0-C31855EE2FCB}" sibTransId="{E64DABAA-4E46-4576-95AC-EDFC35C8DC22}"/>
    <dgm:cxn modelId="{3DCD35EF-E4C1-4903-885B-2E81A23F1668}" type="presOf" srcId="{63419645-EF07-4F66-B132-39E42946AC73}" destId="{A825FA12-BF36-456F-90B5-9FA40CDE4E09}" srcOrd="0" destOrd="0" presId="urn:microsoft.com/office/officeart/2005/8/layout/vList2"/>
    <dgm:cxn modelId="{7DCF87BB-FEAF-4602-86C0-2FA53712D650}" type="presParOf" srcId="{6D0AAFF7-B424-4113-93FF-5EAAA02D35FE}" destId="{7517DB3F-2F60-48D8-97D0-8E124F9EF804}" srcOrd="0" destOrd="0" presId="urn:microsoft.com/office/officeart/2005/8/layout/vList2"/>
    <dgm:cxn modelId="{30FA8E0D-16A7-4EB0-B298-41145EE5B7EC}" type="presParOf" srcId="{6D0AAFF7-B424-4113-93FF-5EAAA02D35FE}" destId="{943A6FB1-5EFA-495D-B149-AB220E9EEE68}" srcOrd="1" destOrd="0" presId="urn:microsoft.com/office/officeart/2005/8/layout/vList2"/>
    <dgm:cxn modelId="{3E8FEF61-0EEB-4E73-A15A-849C93241432}" type="presParOf" srcId="{6D0AAFF7-B424-4113-93FF-5EAAA02D35FE}" destId="{587066FC-6170-4624-9B9C-FF2EAA5AD62B}" srcOrd="2" destOrd="0" presId="urn:microsoft.com/office/officeart/2005/8/layout/vList2"/>
    <dgm:cxn modelId="{D234A5DD-13CC-43A6-B163-D26399BBB01A}" type="presParOf" srcId="{6D0AAFF7-B424-4113-93FF-5EAAA02D35FE}" destId="{10D3C42C-851D-40DC-BEDF-D4623929AB34}" srcOrd="3" destOrd="0" presId="urn:microsoft.com/office/officeart/2005/8/layout/vList2"/>
    <dgm:cxn modelId="{E00B0C01-74D4-4BF3-A017-9B75748394F8}" type="presParOf" srcId="{6D0AAFF7-B424-4113-93FF-5EAAA02D35FE}" destId="{69D2ED37-9830-4808-8963-833EA4D86629}" srcOrd="4" destOrd="0" presId="urn:microsoft.com/office/officeart/2005/8/layout/vList2"/>
    <dgm:cxn modelId="{1A171939-1F66-4B2F-B923-B0E46274A3D3}" type="presParOf" srcId="{6D0AAFF7-B424-4113-93FF-5EAAA02D35FE}" destId="{441B4C5C-8C0A-4048-BF25-51FCD6189BA5}" srcOrd="5" destOrd="0" presId="urn:microsoft.com/office/officeart/2005/8/layout/vList2"/>
    <dgm:cxn modelId="{90D5C81E-A97C-40BE-8901-B1C7D538E84D}" type="presParOf" srcId="{6D0AAFF7-B424-4113-93FF-5EAAA02D35FE}" destId="{992CA9F3-A390-4396-B510-58C41D3A0240}" srcOrd="6" destOrd="0" presId="urn:microsoft.com/office/officeart/2005/8/layout/vList2"/>
    <dgm:cxn modelId="{11FD4243-0CBE-4479-BAEF-05671D1B2497}" type="presParOf" srcId="{6D0AAFF7-B424-4113-93FF-5EAAA02D35FE}" destId="{CF877BAB-DB72-4BCB-A32A-178D1D89DF92}" srcOrd="7" destOrd="0" presId="urn:microsoft.com/office/officeart/2005/8/layout/vList2"/>
    <dgm:cxn modelId="{31495874-18BA-409B-A567-7F453718BE65}" type="presParOf" srcId="{6D0AAFF7-B424-4113-93FF-5EAAA02D35FE}" destId="{1C9F82F7-0440-4812-B2C5-ECF4E7758734}" srcOrd="8" destOrd="0" presId="urn:microsoft.com/office/officeart/2005/8/layout/vList2"/>
    <dgm:cxn modelId="{4FF6B6AB-803F-4282-9741-106F623A56C1}" type="presParOf" srcId="{6D0AAFF7-B424-4113-93FF-5EAAA02D35FE}" destId="{FF6ADBC3-2BC3-4A0F-884D-32AF55ADD118}" srcOrd="9" destOrd="0" presId="urn:microsoft.com/office/officeart/2005/8/layout/vList2"/>
    <dgm:cxn modelId="{E8CE5E70-5366-4A40-BC65-D056566D5576}" type="presParOf" srcId="{6D0AAFF7-B424-4113-93FF-5EAAA02D35FE}" destId="{A825FA12-BF36-456F-90B5-9FA40CDE4E09}" srcOrd="10" destOrd="0" presId="urn:microsoft.com/office/officeart/2005/8/layout/vList2"/>
    <dgm:cxn modelId="{15F97A08-5D3D-45E2-9228-40D39F3B2EE4}" type="presParOf" srcId="{6D0AAFF7-B424-4113-93FF-5EAAA02D35FE}" destId="{CE94AC9C-E17D-430F-BFE3-2D725F3C370F}" srcOrd="11" destOrd="0" presId="urn:microsoft.com/office/officeart/2005/8/layout/vList2"/>
    <dgm:cxn modelId="{7F6F8365-DACC-4163-8BD7-9127A8622FD2}" type="presParOf" srcId="{6D0AAFF7-B424-4113-93FF-5EAAA02D35FE}" destId="{60DA8E08-0DAF-4171-9DEF-B06DE2F93FEA}" srcOrd="12" destOrd="0" presId="urn:microsoft.com/office/officeart/2005/8/layout/vList2"/>
    <dgm:cxn modelId="{7FAA071B-47A3-49C8-8AF7-AE4D0ABD4EA8}" type="presParOf" srcId="{6D0AAFF7-B424-4113-93FF-5EAAA02D35FE}" destId="{A20573EE-26DF-44CF-A6D2-2A22A7F1ACD1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7DB3F-2F60-48D8-97D0-8E124F9EF804}">
      <dsp:nvSpPr>
        <dsp:cNvPr id="0" name=""/>
        <dsp:cNvSpPr/>
      </dsp:nvSpPr>
      <dsp:spPr>
        <a:xfrm>
          <a:off x="0" y="20441"/>
          <a:ext cx="5400600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Публичные слушания по проекту бюджета города и отчёту об его исполнении</a:t>
          </a:r>
          <a:endParaRPr lang="ru-RU" sz="1400" kern="1200" dirty="0"/>
        </a:p>
      </dsp:txBody>
      <dsp:txXfrm>
        <a:off x="38231" y="58672"/>
        <a:ext cx="5324138" cy="706706"/>
      </dsp:txXfrm>
    </dsp:sp>
    <dsp:sp modelId="{943A6FB1-5EFA-495D-B149-AB220E9EEE68}">
      <dsp:nvSpPr>
        <dsp:cNvPr id="0" name=""/>
        <dsp:cNvSpPr/>
      </dsp:nvSpPr>
      <dsp:spPr>
        <a:xfrm>
          <a:off x="0" y="803610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2007 года</a:t>
          </a:r>
          <a:endParaRPr lang="ru-RU" sz="1400" b="1" kern="1200" dirty="0"/>
        </a:p>
      </dsp:txBody>
      <dsp:txXfrm>
        <a:off x="0" y="803610"/>
        <a:ext cx="5400600" cy="281520"/>
      </dsp:txXfrm>
    </dsp:sp>
    <dsp:sp modelId="{587066FC-6170-4624-9B9C-FF2EAA5AD62B}">
      <dsp:nvSpPr>
        <dsp:cNvPr id="0" name=""/>
        <dsp:cNvSpPr/>
      </dsp:nvSpPr>
      <dsp:spPr>
        <a:xfrm>
          <a:off x="0" y="1085130"/>
          <a:ext cx="5400600" cy="783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«Народный бюджет»</a:t>
          </a:r>
          <a:endParaRPr lang="ru-RU" sz="1400" kern="1200" dirty="0"/>
        </a:p>
      </dsp:txBody>
      <dsp:txXfrm>
        <a:off x="38231" y="1123361"/>
        <a:ext cx="5324138" cy="706706"/>
      </dsp:txXfrm>
    </dsp:sp>
    <dsp:sp modelId="{10D3C42C-851D-40DC-BEDF-D4623929AB34}">
      <dsp:nvSpPr>
        <dsp:cNvPr id="0" name=""/>
        <dsp:cNvSpPr/>
      </dsp:nvSpPr>
      <dsp:spPr>
        <a:xfrm>
          <a:off x="0" y="1868299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2011 года</a:t>
          </a:r>
          <a:endParaRPr lang="ru-RU" sz="1400" b="1" kern="1200" dirty="0"/>
        </a:p>
      </dsp:txBody>
      <dsp:txXfrm>
        <a:off x="0" y="1868299"/>
        <a:ext cx="5400600" cy="281520"/>
      </dsp:txXfrm>
    </dsp:sp>
    <dsp:sp modelId="{69D2ED37-9830-4808-8963-833EA4D86629}">
      <dsp:nvSpPr>
        <dsp:cNvPr id="0" name=""/>
        <dsp:cNvSpPr/>
      </dsp:nvSpPr>
      <dsp:spPr>
        <a:xfrm>
          <a:off x="0" y="2149819"/>
          <a:ext cx="5400600" cy="7831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</a:rPr>
            <a:t>Краудсорсинговый</a:t>
          </a:r>
          <a:r>
            <a:rPr lang="ru-RU" sz="1400" kern="1200" dirty="0" smtClean="0">
              <a:solidFill>
                <a:srgbClr val="002060"/>
              </a:solidFill>
            </a:rPr>
            <a:t> проект «Мы вместе»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8231" y="2188050"/>
        <a:ext cx="5324138" cy="706706"/>
      </dsp:txXfrm>
    </dsp:sp>
    <dsp:sp modelId="{441B4C5C-8C0A-4048-BF25-51FCD6189BA5}">
      <dsp:nvSpPr>
        <dsp:cNvPr id="0" name=""/>
        <dsp:cNvSpPr/>
      </dsp:nvSpPr>
      <dsp:spPr>
        <a:xfrm>
          <a:off x="0" y="2932987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2016 года</a:t>
          </a:r>
          <a:endParaRPr lang="ru-RU" sz="1400" b="1" kern="1200" dirty="0"/>
        </a:p>
      </dsp:txBody>
      <dsp:txXfrm>
        <a:off x="0" y="2932987"/>
        <a:ext cx="5400600" cy="281520"/>
      </dsp:txXfrm>
    </dsp:sp>
    <dsp:sp modelId="{992CA9F3-A390-4396-B510-58C41D3A0240}">
      <dsp:nvSpPr>
        <dsp:cNvPr id="0" name=""/>
        <dsp:cNvSpPr/>
      </dsp:nvSpPr>
      <dsp:spPr>
        <a:xfrm>
          <a:off x="0" y="3235514"/>
          <a:ext cx="5400600" cy="7831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Обязательное обсуждение проектов финансового обеспечения  мероприятий муниципальных программ перед принятием бюджета на  отраслевых общественных советах</a:t>
          </a:r>
          <a:endParaRPr lang="ru-RU" sz="1400" kern="1200" dirty="0"/>
        </a:p>
      </dsp:txBody>
      <dsp:txXfrm>
        <a:off x="38231" y="3273745"/>
        <a:ext cx="5324138" cy="706706"/>
      </dsp:txXfrm>
    </dsp:sp>
    <dsp:sp modelId="{CF877BAB-DB72-4BCB-A32A-178D1D89DF92}">
      <dsp:nvSpPr>
        <dsp:cNvPr id="0" name=""/>
        <dsp:cNvSpPr/>
      </dsp:nvSpPr>
      <dsp:spPr>
        <a:xfrm>
          <a:off x="0" y="3997676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2016 года</a:t>
          </a:r>
          <a:endParaRPr lang="ru-RU" sz="1400" b="1" kern="1200" dirty="0"/>
        </a:p>
      </dsp:txBody>
      <dsp:txXfrm>
        <a:off x="0" y="3997676"/>
        <a:ext cx="5400600" cy="281520"/>
      </dsp:txXfrm>
    </dsp:sp>
    <dsp:sp modelId="{1C9F82F7-0440-4812-B2C5-ECF4E7758734}">
      <dsp:nvSpPr>
        <dsp:cNvPr id="0" name=""/>
        <dsp:cNvSpPr/>
      </dsp:nvSpPr>
      <dsp:spPr>
        <a:xfrm>
          <a:off x="0" y="4247632"/>
          <a:ext cx="540060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«Комфортная городская среда»</a:t>
          </a:r>
          <a:endParaRPr lang="ru-RU" sz="1400" kern="1200" dirty="0"/>
        </a:p>
      </dsp:txBody>
      <dsp:txXfrm>
        <a:off x="38231" y="4285863"/>
        <a:ext cx="5324138" cy="706706"/>
      </dsp:txXfrm>
    </dsp:sp>
    <dsp:sp modelId="{FF6ADBC3-2BC3-4A0F-884D-32AF55ADD118}">
      <dsp:nvSpPr>
        <dsp:cNvPr id="0" name=""/>
        <dsp:cNvSpPr/>
      </dsp:nvSpPr>
      <dsp:spPr>
        <a:xfrm>
          <a:off x="0" y="5062365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2017 года</a:t>
          </a:r>
          <a:endParaRPr lang="ru-RU" sz="1400" b="1" kern="1200" dirty="0"/>
        </a:p>
      </dsp:txBody>
      <dsp:txXfrm>
        <a:off x="0" y="5062365"/>
        <a:ext cx="5400600" cy="281520"/>
      </dsp:txXfrm>
    </dsp:sp>
    <dsp:sp modelId="{A825FA12-BF36-456F-90B5-9FA40CDE4E09}">
      <dsp:nvSpPr>
        <dsp:cNvPr id="0" name=""/>
        <dsp:cNvSpPr/>
      </dsp:nvSpPr>
      <dsp:spPr>
        <a:xfrm>
          <a:off x="0" y="5343885"/>
          <a:ext cx="5400600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инициативного бюджетирования  «Мы планируем бюджет вместе»</a:t>
          </a:r>
          <a:endParaRPr lang="ru-RU" sz="1400" kern="1200" dirty="0"/>
        </a:p>
      </dsp:txBody>
      <dsp:txXfrm>
        <a:off x="38231" y="5382116"/>
        <a:ext cx="5324138" cy="706706"/>
      </dsp:txXfrm>
    </dsp:sp>
    <dsp:sp modelId="{CE94AC9C-E17D-430F-BFE3-2D725F3C370F}">
      <dsp:nvSpPr>
        <dsp:cNvPr id="0" name=""/>
        <dsp:cNvSpPr/>
      </dsp:nvSpPr>
      <dsp:spPr>
        <a:xfrm>
          <a:off x="0" y="6127054"/>
          <a:ext cx="54006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2017 года ( приём заявок), начало реализации проектов – 2018 год</a:t>
          </a:r>
          <a:endParaRPr lang="ru-RU" sz="1400" b="1" kern="1200" dirty="0"/>
        </a:p>
      </dsp:txBody>
      <dsp:txXfrm>
        <a:off x="0" y="6127054"/>
        <a:ext cx="5400600" cy="431077"/>
      </dsp:txXfrm>
    </dsp:sp>
    <dsp:sp modelId="{60DA8E08-0DAF-4171-9DEF-B06DE2F93FEA}">
      <dsp:nvSpPr>
        <dsp:cNvPr id="0" name=""/>
        <dsp:cNvSpPr/>
      </dsp:nvSpPr>
      <dsp:spPr>
        <a:xfrm>
          <a:off x="0" y="6558131"/>
          <a:ext cx="5400600" cy="783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Открытые общественные обсуждения проекта бюджета города</a:t>
          </a:r>
          <a:endParaRPr lang="ru-RU" sz="1400" kern="1200" dirty="0"/>
        </a:p>
      </dsp:txBody>
      <dsp:txXfrm>
        <a:off x="38231" y="6596362"/>
        <a:ext cx="5324138" cy="706706"/>
      </dsp:txXfrm>
    </dsp:sp>
    <dsp:sp modelId="{A20573EE-26DF-44CF-A6D2-2A22A7F1ACD1}">
      <dsp:nvSpPr>
        <dsp:cNvPr id="0" name=""/>
        <dsp:cNvSpPr/>
      </dsp:nvSpPr>
      <dsp:spPr>
        <a:xfrm>
          <a:off x="0" y="7341300"/>
          <a:ext cx="5400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2018 года</a:t>
          </a:r>
          <a:endParaRPr lang="ru-RU" sz="1400" b="1" kern="1200" dirty="0"/>
        </a:p>
      </dsp:txBody>
      <dsp:txXfrm>
        <a:off x="0" y="7341300"/>
        <a:ext cx="5400600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CB70E-FCF6-459F-8E66-267CF0EB9FA7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17F0-6181-4AAE-8341-C0294DA64F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17F0-6181-4AAE-8341-C0294DA64F9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38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9012" indent="-2842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6942" indent="-2273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1719" indent="-2273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46496" indent="-2273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0127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56049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10826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6560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3C474-4331-4C8C-819D-3939DBB8CD1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8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9012" indent="-2842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6942" indent="-2273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1719" indent="-2273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46496" indent="-2273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0127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56049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10826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6560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3C474-4331-4C8C-819D-3939DBB8CD1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17F0-6181-4AAE-8341-C0294DA64F9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2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9012" indent="-2842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6942" indent="-2273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1719" indent="-2273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46496" indent="-2273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0127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56049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10826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6560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3C474-4331-4C8C-819D-3939DBB8CD1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6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9012" indent="-2842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6942" indent="-2273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1719" indent="-2273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46496" indent="-2273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0127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56049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10826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65603" indent="-227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3C474-4331-4C8C-819D-3939DBB8CD1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17F0-6181-4AAE-8341-C0294DA64F9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2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30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240" y="2275840"/>
            <a:ext cx="5743787" cy="69020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0773" y="2275840"/>
            <a:ext cx="5743787" cy="69020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43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68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90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596"/>
            <a:ext cx="2926080" cy="878727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8787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50240" y="2275840"/>
            <a:ext cx="5743787" cy="3341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0240" y="5834098"/>
            <a:ext cx="5743787" cy="3343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6610773" y="2275840"/>
            <a:ext cx="5743787" cy="69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32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1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053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4"/>
            <a:ext cx="11216640" cy="1885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3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3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A7CBFF"/>
            </a:gs>
            <a:gs pos="50000">
              <a:schemeClr val="bg1"/>
            </a:gs>
            <a:gs pos="100000">
              <a:srgbClr val="A7CB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Управление общественных связей\Н.Лазарева\виды\гор 28.jpg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2"/>
          <a:stretch>
            <a:fillRect/>
          </a:stretch>
        </p:blipFill>
        <p:spPr bwMode="auto">
          <a:xfrm>
            <a:off x="0" y="914401"/>
            <a:ext cx="13004800" cy="88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8"/>
          <p:cNvSpPr>
            <a:spLocks noChangeShapeType="1"/>
          </p:cNvSpPr>
          <p:nvPr/>
        </p:nvSpPr>
        <p:spPr bwMode="auto">
          <a:xfrm>
            <a:off x="0" y="914401"/>
            <a:ext cx="1300480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kumimoji="1" lang="ru-RU" sz="1707" dirty="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12616215" y="9446543"/>
            <a:ext cx="397866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C653C0B-55D5-4C1A-8090-1BB1DCB2B059}" type="slidenum">
              <a:rPr kumimoji="0" lang="ru-RU" sz="1422" smtClean="0">
                <a:solidFill>
                  <a:srgbClr val="080808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kumimoji="0" lang="ru-RU" sz="1422" dirty="0" smtClean="0">
              <a:solidFill>
                <a:srgbClr val="080808"/>
              </a:solidFill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0"/>
            <a:ext cx="11704320" cy="69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7" name="Picture 11" descr="H:\Лого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485" y="58650"/>
            <a:ext cx="614467" cy="78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45636" y="63466"/>
            <a:ext cx="10822963" cy="705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ru-RU" sz="3982" b="1" dirty="0" smtClean="0">
                <a:ln w="12700">
                  <a:solidFill>
                    <a:srgbClr val="0099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Администрация города Ханты-Мансийска</a:t>
            </a:r>
            <a:endParaRPr kumimoji="1" lang="ru-RU" sz="3982" b="1" dirty="0">
              <a:ln w="12700">
                <a:solidFill>
                  <a:srgbClr val="0099FF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92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5689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accent2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accent2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accent2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accent2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accent2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accent2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accent2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accent2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8"/>
          <a:stretch/>
        </p:blipFill>
        <p:spPr>
          <a:xfrm>
            <a:off x="0" y="6987724"/>
            <a:ext cx="13004800" cy="27658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6200000">
            <a:off x="5119463" y="1868261"/>
            <a:ext cx="2765875" cy="13004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3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7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1" y="2084592"/>
            <a:ext cx="11216640" cy="6700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0122" y="414645"/>
            <a:ext cx="11240597" cy="139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56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.xm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1.xml"/><Relationship Id="rId6" Type="http://schemas.openxmlformats.org/officeDocument/2006/relationships/chart" Target="../charts/char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3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/>
          <a:stretch/>
        </p:blipFill>
        <p:spPr>
          <a:xfrm>
            <a:off x="93688" y="-33536"/>
            <a:ext cx="13004800" cy="975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9159" y="5956920"/>
            <a:ext cx="8586992" cy="30408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36" y="4576798"/>
            <a:ext cx="11758985" cy="3685481"/>
          </a:xfrm>
        </p:spPr>
        <p:txBody>
          <a:bodyPr>
            <a:noAutofit/>
          </a:bodyPr>
          <a:lstStyle/>
          <a:p>
            <a:pPr algn="r"/>
            <a:r>
              <a:rPr lang="ru-RU" sz="6000" b="1" dirty="0">
                <a:solidFill>
                  <a:srgbClr val="002060"/>
                </a:solidFill>
              </a:rPr>
              <a:t>Управление бюджетными доходами и расходами</a:t>
            </a:r>
            <a:endParaRPr lang="en-US" sz="5689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832" y="8347817"/>
            <a:ext cx="12284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</a:t>
            </a:r>
            <a:r>
              <a:rPr lang="ru-RU" sz="3200" dirty="0">
                <a:solidFill>
                  <a:srgbClr val="0070C0"/>
                </a:solidFill>
              </a:rPr>
              <a:t>муниципальном образовании город Ханты-Мансийск</a:t>
            </a:r>
          </a:p>
        </p:txBody>
      </p:sp>
    </p:spTree>
    <p:extLst>
      <p:ext uri="{BB962C8B-B14F-4D97-AF65-F5344CB8AC3E}">
        <p14:creationId xmlns:p14="http://schemas.microsoft.com/office/powerpoint/2010/main" val="4064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736" y="56967"/>
            <a:ext cx="1188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показатели исполнения бюджета города Ханты-Мансийска  за 2018 год</a:t>
            </a:r>
            <a:endParaRPr lang="ru-RU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40018577"/>
              </p:ext>
            </p:extLst>
          </p:nvPr>
        </p:nvGraphicFramePr>
        <p:xfrm>
          <a:off x="525736" y="1420417"/>
          <a:ext cx="7848872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77693683"/>
              </p:ext>
            </p:extLst>
          </p:nvPr>
        </p:nvGraphicFramePr>
        <p:xfrm>
          <a:off x="669752" y="4084712"/>
          <a:ext cx="77048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Выноска 1 9"/>
          <p:cNvSpPr/>
          <p:nvPr/>
        </p:nvSpPr>
        <p:spPr>
          <a:xfrm>
            <a:off x="8878664" y="2158654"/>
            <a:ext cx="2256188" cy="92242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Рост 2018  к 2017  году 5%</a:t>
            </a:r>
            <a:endParaRPr lang="ru-RU" sz="2000" dirty="0"/>
          </a:p>
        </p:txBody>
      </p:sp>
      <p:sp>
        <p:nvSpPr>
          <p:cNvPr id="11" name="Выноска 1 10"/>
          <p:cNvSpPr/>
          <p:nvPr/>
        </p:nvSpPr>
        <p:spPr>
          <a:xfrm>
            <a:off x="8846271" y="4904866"/>
            <a:ext cx="2320974" cy="93667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Рост 2018 к 2017</a:t>
            </a:r>
          </a:p>
          <a:p>
            <a:pPr algn="ctr"/>
            <a:r>
              <a:rPr lang="ru-RU" sz="2000" dirty="0" smtClean="0"/>
              <a:t> году – 6%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968" y="1564432"/>
            <a:ext cx="1158340" cy="3779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7037040"/>
            <a:ext cx="3436640" cy="228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2" y="6986867"/>
            <a:ext cx="3536960" cy="235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01" y="6932781"/>
            <a:ext cx="3222247" cy="241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9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62697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95863802"/>
              </p:ext>
            </p:extLst>
          </p:nvPr>
        </p:nvGraphicFramePr>
        <p:xfrm>
          <a:off x="31844" y="2336776"/>
          <a:ext cx="8106947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4768" y="37070"/>
            <a:ext cx="11217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И ДИНАМИКА НАЛОГОВЫХ  ДОХОДОВ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ГОРОДА ХАНТЫ-МАНСИЙСКА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26010525"/>
              </p:ext>
            </p:extLst>
          </p:nvPr>
        </p:nvGraphicFramePr>
        <p:xfrm>
          <a:off x="-178965" y="1696199"/>
          <a:ext cx="3341126" cy="83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89" y="10695"/>
            <a:ext cx="1299561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города Ханты-Мансийска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4768" y="6965032"/>
            <a:ext cx="1158340" cy="377985"/>
          </a:xfrm>
          <a:prstGeom prst="rect">
            <a:avLst/>
          </a:prstGeom>
        </p:spPr>
      </p:pic>
      <p:sp>
        <p:nvSpPr>
          <p:cNvPr id="15" name="Выноска 1 14"/>
          <p:cNvSpPr/>
          <p:nvPr/>
        </p:nvSpPr>
        <p:spPr>
          <a:xfrm>
            <a:off x="9189" y="1114288"/>
            <a:ext cx="3108835" cy="581911"/>
          </a:xfrm>
          <a:prstGeom prst="borderCallout1">
            <a:avLst>
              <a:gd name="adj1" fmla="val 10170"/>
              <a:gd name="adj2" fmla="val -23112"/>
              <a:gd name="adj3" fmla="val 7822"/>
              <a:gd name="adj4" fmla="val -22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/>
              <a:t>Рост поступлений 2018  к 2017  году 12,6%</a:t>
            </a:r>
            <a:endParaRPr lang="ru-RU" sz="18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64692"/>
              </p:ext>
            </p:extLst>
          </p:nvPr>
        </p:nvGraphicFramePr>
        <p:xfrm>
          <a:off x="3118024" y="1087914"/>
          <a:ext cx="9886776" cy="86656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86776"/>
              </a:tblGrid>
              <a:tr h="732874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 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Факторы, повлиявшие на рост поступлений  налоговых доходов в бюджет города</a:t>
                      </a:r>
                    </a:p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0330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Увеличение фонда оплаты труда работников, в том числе в связи с выполнением Указов Президента Российской Федерации</a:t>
                      </a: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(доля поступлений налога от организаций бюджетной сферы – 48,6%)</a:t>
                      </a:r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457200" marR="0" indent="-4572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875102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Оказание мер поддержки субъектам малого и среднего предпринимательства: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оказание финансовой поддержки субъектам малого и среднего предпринимательства в форме субсидий;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увеличение доли осуществляемых закупок у СМП, СОНКО в размере не менее чем 48 процентов совокупного годового объема конкурентных закупок (при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федеральной норме не менее чем  15%)</a:t>
                      </a:r>
                    </a:p>
                    <a:p>
                      <a:pPr marL="457200" marR="0" indent="-4572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предоставление имущественной поддержки путем передачи во владение и (или) пользование муниципального имущества, применение льготного понижающего коэффициента</a:t>
                      </a:r>
                      <a:r>
                        <a:rPr lang="ru-RU" sz="1200" b="1" kern="12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0,5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при расчете суммы арендной платы</a:t>
                      </a:r>
                    </a:p>
                    <a:p>
                      <a:pPr marL="457200" marR="0" indent="-4572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внедрение системы персонифицированного финансирования дополнительного образования детей, привлечение к оказанию социальных  услуг частных организаций, создание для них равных условий с муниципальными организациями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418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Содействие повышению экономической активности в муниципальном образовании, в том числе путем заключения концессионных</a:t>
                      </a: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соглашений на строительство общеобразовательных школ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418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Обеспечение полного охвата объектов недвижимого имущества, в отношении которых налоговая база определяется как кадастровая стоимость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62631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Выявление физических лиц, уклоняющихся от постановки на кадастровый учет и регистрации прав на объекты недвижимости, для последующего вовлечения в налоговый оборот объектов, "выпадающих" из налогообложения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418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Привлечение 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</a:rPr>
                        <a:t>наймодателей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 жилых помещений к декларированию полученных доходов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418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Обеспечение своевременности предоставления работниками муниципальных учреждений, декларации по форме 3-НДФЛ. 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6033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Ежедневный мониторинг состояния задолженности по налоговым платежам муниципальных учреждений, предприятий, органов Администрации, акционерных обществ, с долей участия муниципального образования более 50% 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418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Проведение  информационной компании по вопросам налогообложения и  необходимости своевременной уплаты налогов, организация</a:t>
                      </a: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рейдов  по адресам должников по уплате налогов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4732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Оценка эффективности налоговых льгот,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предоставляемых по местным налогам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2" y="6316960"/>
            <a:ext cx="8261695" cy="3198292"/>
          </a:xfrm>
          <a:prstGeom prst="rect">
            <a:avLst/>
          </a:prstGeom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62697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1806" y="0"/>
            <a:ext cx="11217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НЕНАЛОГОВЫХ  ДОХОДОВ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ГОРОДА ХАНТЫ-МАНСИЙСКА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45969243"/>
              </p:ext>
            </p:extLst>
          </p:nvPr>
        </p:nvGraphicFramePr>
        <p:xfrm>
          <a:off x="123990" y="2156774"/>
          <a:ext cx="4990232" cy="759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1299561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Ханты-Мансийска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9959260"/>
              </p:ext>
            </p:extLst>
          </p:nvPr>
        </p:nvGraphicFramePr>
        <p:xfrm>
          <a:off x="262696" y="1708448"/>
          <a:ext cx="4727535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Выноска 1 8"/>
          <p:cNvSpPr/>
          <p:nvPr/>
        </p:nvSpPr>
        <p:spPr>
          <a:xfrm>
            <a:off x="0" y="1077218"/>
            <a:ext cx="4990232" cy="581911"/>
          </a:xfrm>
          <a:prstGeom prst="borderCallout1">
            <a:avLst>
              <a:gd name="adj1" fmla="val 10170"/>
              <a:gd name="adj2" fmla="val -23112"/>
              <a:gd name="adj3" fmla="val 7822"/>
              <a:gd name="adj4" fmla="val -22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Рост поступлений 2018  к 2017  году 43,8%</a:t>
            </a:r>
            <a:endParaRPr lang="ru-RU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697" y="2358362"/>
            <a:ext cx="1158340" cy="377985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26165"/>
              </p:ext>
            </p:extLst>
          </p:nvPr>
        </p:nvGraphicFramePr>
        <p:xfrm>
          <a:off x="4990232" y="1087914"/>
          <a:ext cx="8014568" cy="40769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14568"/>
              </a:tblGrid>
              <a:tr h="1088426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 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Факторы, повлиявшие на рост поступлений  неналоговых доходов в бюджет города</a:t>
                      </a:r>
                    </a:p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6022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Вовлечение земельных участков   в хозяйственный оборот</a:t>
                      </a:r>
                      <a:endParaRPr lang="ru-RU" sz="2000" dirty="0"/>
                    </a:p>
                  </a:txBody>
                  <a:tcPr/>
                </a:tc>
              </a:tr>
              <a:tr h="545442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 по снижению дебиторской задолженности по арендной плате </a:t>
                      </a:r>
                      <a:endParaRPr lang="ru-RU" sz="2000" dirty="0"/>
                    </a:p>
                  </a:txBody>
                  <a:tcPr/>
                </a:tc>
              </a:tr>
              <a:tr h="75860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фактов использования земельных участков не по целевому назначению </a:t>
                      </a:r>
                      <a:endParaRPr lang="ru-RU" sz="2000" dirty="0"/>
                    </a:p>
                  </a:txBody>
                  <a:tcPr/>
                </a:tc>
              </a:tr>
              <a:tr h="1088426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благоустройством территорий и сохранностью автомобильных дорог с целью выявления фактов нарушения Правил благоустройства территории города Ханты-Мансийска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15" y="-3561"/>
            <a:ext cx="1299308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Ханты-Мансийска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75615"/>
            <a:ext cx="1158340" cy="377985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9563627"/>
              </p:ext>
            </p:extLst>
          </p:nvPr>
        </p:nvGraphicFramePr>
        <p:xfrm>
          <a:off x="165696" y="214049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79461300"/>
              </p:ext>
            </p:extLst>
          </p:nvPr>
        </p:nvGraphicFramePr>
        <p:xfrm>
          <a:off x="1605856" y="7253064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Выноска 1 15"/>
          <p:cNvSpPr/>
          <p:nvPr/>
        </p:nvSpPr>
        <p:spPr>
          <a:xfrm>
            <a:off x="11714" y="642770"/>
            <a:ext cx="6922734" cy="581911"/>
          </a:xfrm>
          <a:prstGeom prst="borderCallout1">
            <a:avLst>
              <a:gd name="adj1" fmla="val 10170"/>
              <a:gd name="adj2" fmla="val -23112"/>
              <a:gd name="adj3" fmla="val 7822"/>
              <a:gd name="adj4" fmla="val -22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Рост 2018  к 2017  году 5,8%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4749"/>
              </p:ext>
            </p:extLst>
          </p:nvPr>
        </p:nvGraphicFramePr>
        <p:xfrm>
          <a:off x="6934448" y="642770"/>
          <a:ext cx="6096116" cy="89865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116"/>
              </a:tblGrid>
              <a:tr h="1460903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 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Основные направления повышения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эффективности бюджетных расходов</a:t>
                      </a:r>
                      <a:endParaRPr lang="ru-RU" sz="20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4522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Обеспечение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открытости  бюджетного процесса, подотчётности жителям города,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вовлечение жителей города в обсуждение и принятие решений по вопросам местного значения,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1214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единого информационного пространства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всех стадиях бюджетного процесса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1434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Контроль за своевременным исполнением  бюджетных обязательств, многоуровневый контроль платежей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416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Мониторинг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кредиторской задолженности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14346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Централизация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закупочной деятельности, внедрение механизма совместных закупок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8088">
                <a:tc>
                  <a:txBody>
                    <a:bodyPr/>
                    <a:lstStyle/>
                    <a:p>
                      <a:pPr marL="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организаций негосударственного сектора к оказанию муниципальных услуг 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8971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Энергосбережение и повышении энергетической эффективности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15021702"/>
              </p:ext>
            </p:extLst>
          </p:nvPr>
        </p:nvGraphicFramePr>
        <p:xfrm>
          <a:off x="453728" y="1492424"/>
          <a:ext cx="6120680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03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62697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3061"/>
            <a:ext cx="130048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Внедрение механизма совместных закупок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760" y="7196946"/>
            <a:ext cx="10585176" cy="23307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бюджетных средств за счет снижения цены единицы товара (работы, услуги) в результате размещения укрупнённой закупки.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цена товара (работы, услуги) для всех заказчиков, участвовавших в совместной закупке – стандартизация цен.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уровня конкуренции, коммерческой привлекательности закупки для участников рынка.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процесса закупочной деятельности.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274464" y="6735280"/>
            <a:ext cx="816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РЕЗУЛЬТАТЫ:</a:t>
            </a:r>
            <a:endParaRPr lang="ru-RU" sz="2400" b="1" dirty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44844428"/>
              </p:ext>
            </p:extLst>
          </p:nvPr>
        </p:nvGraphicFramePr>
        <p:xfrm>
          <a:off x="262697" y="1701182"/>
          <a:ext cx="5736425" cy="504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19" name="TextBox 18"/>
          <p:cNvSpPr txBox="1"/>
          <p:nvPr/>
        </p:nvSpPr>
        <p:spPr>
          <a:xfrm>
            <a:off x="-444345" y="931535"/>
            <a:ext cx="765378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проведения совместных закупок за 2015-2018 годы</a:t>
            </a:r>
            <a:endParaRPr lang="ru-RU" sz="1600" b="1" dirty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07624254"/>
              </p:ext>
            </p:extLst>
          </p:nvPr>
        </p:nvGraphicFramePr>
        <p:xfrm>
          <a:off x="6286376" y="1693059"/>
          <a:ext cx="6463720" cy="487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02400" y="793538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осуществленных совместных закупок по видам </a:t>
            </a:r>
            <a:r>
              <a:rPr lang="ru-RU" sz="1600" b="1" dirty="0" smtClean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</a:t>
            </a:r>
            <a:r>
              <a:rPr lang="ru-RU" sz="1600" b="1" dirty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2015-2018 </a:t>
            </a:r>
            <a:r>
              <a:rPr lang="ru-RU" sz="1600" b="1" dirty="0" smtClean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 (млн</a:t>
            </a:r>
            <a:r>
              <a:rPr lang="ru-RU" sz="1600" b="1" dirty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1A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руб.)</a:t>
            </a:r>
            <a:endParaRPr lang="ru-RU" sz="1600" b="1" dirty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62697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3061"/>
            <a:ext cx="130048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Энергосбережение в сетях уличного освещения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41" y="618144"/>
            <a:ext cx="4874487" cy="328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42" y="3964687"/>
            <a:ext cx="4754838" cy="249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42" y="6542840"/>
            <a:ext cx="4754839" cy="317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826320" y="846371"/>
            <a:ext cx="597666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600" b="1"/>
              <a:t>Оптимизация бюджетных расходов путем  снижения потребления электроэнергии уличного освещения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696" y="844351"/>
            <a:ext cx="1255693" cy="898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695" y="2070759"/>
            <a:ext cx="1255693" cy="898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Задача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26320" y="2054594"/>
            <a:ext cx="597666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Замена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электромагнитных пускорегулирующих аппаратов на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электронные (ЭПРАН)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2977" y="3289252"/>
            <a:ext cx="1255693" cy="898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Бюджетный эффект </a:t>
            </a:r>
            <a:endParaRPr lang="ru-RU" sz="1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26320" y="3262817"/>
            <a:ext cx="597666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">
              <a:buClr>
                <a:srgbClr val="F14124">
                  <a:lumMod val="75000"/>
                </a:srgbClr>
              </a:buClr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до 21,2 млн. рублей в год. (при полной замене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электромагнитных пускорегулирующих аппаратов на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электронные)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549149"/>
              </p:ext>
            </p:extLst>
          </p:nvPr>
        </p:nvGraphicFramePr>
        <p:xfrm>
          <a:off x="556783" y="4948808"/>
          <a:ext cx="7246202" cy="428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639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4" y="3724672"/>
            <a:ext cx="3470854" cy="4968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643" y="1859673"/>
            <a:ext cx="3554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Брошюра «Бюджет для граждан»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 представление бюджета в понятной  для жителей города форме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71681989"/>
              </p:ext>
            </p:extLst>
          </p:nvPr>
        </p:nvGraphicFramePr>
        <p:xfrm>
          <a:off x="3852574" y="1781634"/>
          <a:ext cx="5400600" cy="764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0" y="-1"/>
            <a:ext cx="13004800" cy="1416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Направления работы  по вовлечению граждан в обсуждение и принятие решений по вопросам местного значения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52" y="1861285"/>
            <a:ext cx="2952328" cy="236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52" y="4532424"/>
            <a:ext cx="3024336" cy="201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2" y="6857178"/>
            <a:ext cx="3046686" cy="243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7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головок - по центру">
  <a:themeElements>
    <a:clrScheme name="Заголовок - по центр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головок и пункты - 2 столбца">
  <a:themeElements>
    <a:clrScheme name="Заголовок и пункты - 2 столб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головок и пункты - справа">
  <a:themeElements>
    <a:clrScheme name="Заголовок и пункты - справ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права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- спра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головок, пункты и фото">
  <a:themeElements>
    <a:clrScheme name="Заголовок, пункты и фо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, пункты и фото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, пункты и фо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owerpointstore.com_11-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и пункты">
  <a:themeElements>
    <a:clrScheme name="Заголовок и пунк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Фото - горизонтально">
  <a:themeElements>
    <a:clrScheme name="Фото - горизонтальн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Фото - горизонт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Фото - горизонтально, с отражением">
  <a:themeElements>
    <a:clrScheme name="Фото - горизонтально, с отражение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, с отражением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Фото - горизонтально, с отражение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Фото - вертикально">
  <a:themeElements>
    <a:clrScheme name="Фото - вертикальн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Фото - вертик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Фото - вертикально, с отражением">
  <a:themeElements>
    <a:clrScheme name="Фото - вертикально, с отражение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, с отражением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Фото - вертикально, с отражение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головок - вверху">
  <a:themeElements>
    <a:clrScheme name="Заголовок - вверх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- вверх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устой">
  <a:themeElements>
    <a:clrScheme name="Пусто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стой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Пусто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аголовок и пункты - слева">
  <a:themeElements>
    <a:clrScheme name="Заголовок и пункты - слев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лева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- сле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14081</TotalTime>
  <Pages>0</Pages>
  <Words>811</Words>
  <Characters>0</Characters>
  <Application>Microsoft Office PowerPoint</Application>
  <PresentationFormat>Произвольный</PresentationFormat>
  <Lines>0</Lines>
  <Paragraphs>104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Заголовок - по центру</vt:lpstr>
      <vt:lpstr>Заголовок и пункты</vt:lpstr>
      <vt:lpstr>Фото - горизонтально</vt:lpstr>
      <vt:lpstr>Фото - горизонтально, с отражением</vt:lpstr>
      <vt:lpstr>Фото - вертикально</vt:lpstr>
      <vt:lpstr>Фото - вертикально, с отражением</vt:lpstr>
      <vt:lpstr>Заголовок - вверху</vt:lpstr>
      <vt:lpstr>Пустой</vt:lpstr>
      <vt:lpstr>Заголовок и пункты - слева</vt:lpstr>
      <vt:lpstr>Заголовок и пункты - 2 столбца</vt:lpstr>
      <vt:lpstr>Заголовок и пункты - справа</vt:lpstr>
      <vt:lpstr>Заголовок, пункты и фото</vt:lpstr>
      <vt:lpstr>Оформление по умолчанию</vt:lpstr>
      <vt:lpstr>powerpointstore.com_11-1</vt:lpstr>
      <vt:lpstr>Управление бюджетными доходами и расходами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Плешков Владимир Дмитриевич</dc:creator>
  <cp:lastModifiedBy>Калганова Алена Александровна</cp:lastModifiedBy>
  <cp:revision>573</cp:revision>
  <cp:lastPrinted>2018-12-05T13:05:53Z</cp:lastPrinted>
  <dcterms:modified xsi:type="dcterms:W3CDTF">2019-06-04T06:08:07Z</dcterms:modified>
</cp:coreProperties>
</file>