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3"/>
  </p:notesMasterIdLst>
  <p:sldIdLst>
    <p:sldId id="28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70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65" autoAdjust="0"/>
    <p:restoredTop sz="94660" autoAdjust="0"/>
  </p:normalViewPr>
  <p:slideViewPr>
    <p:cSldViewPr>
      <p:cViewPr>
        <p:scale>
          <a:sx n="75" d="100"/>
          <a:sy n="75" d="100"/>
        </p:scale>
        <p:origin x="-2580" y="-9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6DF59E9-57C8-4AFB-B53B-2F088B32B62D}" type="datetimeFigureOut">
              <a:rPr lang="ru-RU"/>
              <a:pPr>
                <a:defRPr/>
              </a:pPr>
              <a:t>28.10.2019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656398E-2549-4483-BA3D-E7AF3D5D56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8047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24C55-4F1A-4B56-93B2-FB9D3F7FC58A}" type="datetimeFigureOut">
              <a:rPr lang="ru-RU"/>
              <a:pPr>
                <a:defRPr/>
              </a:pPr>
              <a:t>28.10.2019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6405E-EB40-4FA2-AD91-ED5AB6C252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3FE63-B11C-468E-B204-6142E12D684C}" type="datetimeFigureOut">
              <a:rPr lang="ru-RU"/>
              <a:pPr>
                <a:defRPr/>
              </a:pPr>
              <a:t>28.10.2019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23415-557D-4F91-894D-6A9EB5F3C0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0600D-AA65-4AF9-AC15-8C709636BD28}" type="datetimeFigureOut">
              <a:rPr lang="ru-RU"/>
              <a:pPr>
                <a:defRPr/>
              </a:pPr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33D97-9B87-4021-B115-E6B1ED202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C8A88-497C-4DEB-895D-D85C3FE6E487}" type="datetimeFigureOut">
              <a:rPr lang="ru-RU"/>
              <a:pPr>
                <a:defRPr/>
              </a:pPr>
              <a:t>28.10.2019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FAE7B-E48F-4590-8383-5CEF547A98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B5C13-DBA3-4854-83F6-07890F00FFBF}" type="datetimeFigureOut">
              <a:rPr lang="ru-RU"/>
              <a:pPr>
                <a:defRPr/>
              </a:pPr>
              <a:t>28.10.2019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3060F-25E8-4F62-8D05-7B497BAB53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3B1FE-21EA-4BA8-8DCD-9464D2967E6D}" type="datetimeFigureOut">
              <a:rPr lang="ru-RU"/>
              <a:pPr>
                <a:defRPr/>
              </a:pPr>
              <a:t>28.10.2019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F5F7C-6389-460A-AD95-871EE6C7B9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1209E-A172-4DB7-BB72-F4515DFB606B}" type="datetimeFigureOut">
              <a:rPr lang="ru-RU"/>
              <a:pPr>
                <a:defRPr/>
              </a:pPr>
              <a:t>28.10.2019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61E43-CBC1-42AC-8AEE-15CA2C146E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C7505-36EE-442F-8DCE-8E6E23C62894}" type="datetimeFigureOut">
              <a:rPr lang="ru-RU"/>
              <a:pPr>
                <a:defRPr/>
              </a:pPr>
              <a:t>28.10.2019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D00C7-B801-419E-BE8F-A02850013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B606C-9F39-476B-BC82-B03D582CE434}" type="datetimeFigureOut">
              <a:rPr lang="ru-RU"/>
              <a:pPr>
                <a:defRPr/>
              </a:pPr>
              <a:t>28.10.2019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0D849-DA83-4EBB-8F22-F75901B4F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589D9-4305-4677-B28E-4352A1FA7FD5}" type="datetimeFigureOut">
              <a:rPr lang="ru-RU"/>
              <a:pPr>
                <a:defRPr/>
              </a:pPr>
              <a:t>28.10.2019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A6BB0-1996-487E-926A-4752864F9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C23A5-41C3-487B-86D1-D3DCA4EB3D2A}" type="datetimeFigureOut">
              <a:rPr lang="ru-RU"/>
              <a:pPr>
                <a:defRPr/>
              </a:pPr>
              <a:t>28.10.2019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76F21-8FC3-4BA5-9256-DFF057AA64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6D7422-B004-4B78-BC27-E6468F16F563}" type="datetimeFigureOut">
              <a:rPr lang="ru-RU"/>
              <a:pPr>
                <a:defRPr/>
              </a:pPr>
              <a:t>28.10.2019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57E0ED-9327-4EB0-86C3-44874D3CF1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27" r:id="rId4"/>
    <p:sldLayoutId id="2147483831" r:id="rId5"/>
    <p:sldLayoutId id="2147483826" r:id="rId6"/>
    <p:sldLayoutId id="2147483832" r:id="rId7"/>
    <p:sldLayoutId id="2147483833" r:id="rId8"/>
    <p:sldLayoutId id="2147483834" r:id="rId9"/>
    <p:sldLayoutId id="2147483825" r:id="rId10"/>
    <p:sldLayoutId id="21474838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3" descr="Coat_of_arms_of_Ugra_district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113" y="476250"/>
            <a:ext cx="298291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11188" y="3573463"/>
            <a:ext cx="7993062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Угранское сельское поселение Угранского района Смоленской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52425" y="228600"/>
            <a:ext cx="8612188" cy="1066800"/>
          </a:xfrm>
        </p:spPr>
        <p:txBody>
          <a:bodyPr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3200" b="1" i="1" cap="none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Инвестиции в объекты муниципальной собственности</a:t>
            </a:r>
          </a:p>
        </p:txBody>
      </p:sp>
      <p:sp>
        <p:nvSpPr>
          <p:cNvPr id="38914" name="Text Box 26"/>
          <p:cNvSpPr txBox="1">
            <a:spLocks noChangeArrowheads="1"/>
          </p:cNvSpPr>
          <p:nvPr/>
        </p:nvSpPr>
        <p:spPr bwMode="auto">
          <a:xfrm>
            <a:off x="352425" y="1557338"/>
            <a:ext cx="8612188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Инвестиции в объекты муниципальной собственности осуществляются на условиях софинансирования с другими уровнями бюджетной системы. </a:t>
            </a:r>
          </a:p>
          <a:p>
            <a:pPr>
              <a:spcBef>
                <a:spcPct val="50000"/>
              </a:spcBef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В 2018 году инвестиции составили 57612,5 тыс.руб., из них  за счет средств федерального и областного бюджетов – 56936,8 тыс. руб.</a:t>
            </a:r>
          </a:p>
        </p:txBody>
      </p:sp>
      <p:pic>
        <p:nvPicPr>
          <p:cNvPr id="38915" name="Picture 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57663"/>
            <a:ext cx="3600450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0450" y="3557588"/>
            <a:ext cx="2949575" cy="330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22975" y="2886075"/>
            <a:ext cx="31210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9" descr="чапп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1308100"/>
            <a:ext cx="7170737" cy="554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900113" y="549275"/>
            <a:ext cx="68405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Спасибо за внимание.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23850" y="228600"/>
            <a:ext cx="8569325" cy="896938"/>
          </a:xfrm>
        </p:spPr>
        <p:txBody>
          <a:bodyPr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b="1" i="1" cap="none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Управление муниципальными финансами</a:t>
            </a:r>
          </a:p>
        </p:txBody>
      </p:sp>
      <p:sp>
        <p:nvSpPr>
          <p:cNvPr id="65539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1268413"/>
            <a:ext cx="8439150" cy="935037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ru-RU" sz="2000" i="1" smtClean="0">
                <a:solidFill>
                  <a:schemeClr val="tx1"/>
                </a:solidFill>
                <a:latin typeface="Times New Roman" pitchFamily="18" charset="0"/>
              </a:rPr>
              <a:t>Привлечение общественности к участию в бюджетном процессе проводятся публичные слушания по проекту местного бюджета и отчету об его исполнении</a:t>
            </a:r>
          </a:p>
        </p:txBody>
      </p:sp>
      <p:pic>
        <p:nvPicPr>
          <p:cNvPr id="29699" name="Picture 5" descr="24cd505980020d8dcc2c1aef3dbf09f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425" y="4737100"/>
            <a:ext cx="3211513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AutoShape 7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1" name="AutoShape 9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2" name="AutoShape 1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3" name="AutoShape 1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4" name="AutoShape 15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5" name="Picture 16" descr="b5524caeac1a9761017998cdc21631ed_900x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0775" y="2844800"/>
            <a:ext cx="3498850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6" name="Text Box 17"/>
          <p:cNvSpPr txBox="1">
            <a:spLocks noChangeArrowheads="1"/>
          </p:cNvSpPr>
          <p:nvPr/>
        </p:nvSpPr>
        <p:spPr bwMode="auto">
          <a:xfrm>
            <a:off x="0" y="2665413"/>
            <a:ext cx="23907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>
                <a:latin typeface="Times New Roman" pitchFamily="18" charset="0"/>
                <a:cs typeface="Times New Roman" pitchFamily="18" charset="0"/>
              </a:rPr>
              <a:t>На публичных слушаниях граждане обсуждают проекты и рекомендуют принять их за основу.</a:t>
            </a:r>
          </a:p>
        </p:txBody>
      </p:sp>
      <p:sp>
        <p:nvSpPr>
          <p:cNvPr id="29707" name="Text Box 18"/>
          <p:cNvSpPr txBox="1">
            <a:spLocks noChangeArrowheads="1"/>
          </p:cNvSpPr>
          <p:nvPr/>
        </p:nvSpPr>
        <p:spPr bwMode="auto">
          <a:xfrm>
            <a:off x="6237288" y="2543175"/>
            <a:ext cx="2865437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>
                <a:latin typeface="Times New Roman" pitchFamily="18" charset="0"/>
                <a:cs typeface="Times New Roman" pitchFamily="18" charset="0"/>
              </a:rPr>
              <a:t>Информация о проведении публичных слушаний и итоги их проведения подлежат опубликованию в районных СМИ</a:t>
            </a:r>
          </a:p>
        </p:txBody>
      </p:sp>
      <p:sp>
        <p:nvSpPr>
          <p:cNvPr id="29708" name="AutoShape 2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9" name="Picture 21" descr="obschestvennos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4668838"/>
            <a:ext cx="3671887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79388" y="260350"/>
            <a:ext cx="8964612" cy="1008063"/>
          </a:xfrm>
        </p:spPr>
        <p:txBody>
          <a:bodyPr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b="1" i="1" cap="none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Оперативный контроль за поступлением доходов в бюджет сельского поселения</a:t>
            </a:r>
          </a:p>
        </p:txBody>
      </p:sp>
      <p:sp>
        <p:nvSpPr>
          <p:cNvPr id="30722" name="Text Box 30"/>
          <p:cNvSpPr txBox="1">
            <a:spLocks noChangeArrowheads="1"/>
          </p:cNvSpPr>
          <p:nvPr/>
        </p:nvSpPr>
        <p:spPr bwMode="auto">
          <a:xfrm>
            <a:off x="250825" y="1412875"/>
            <a:ext cx="822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В целях контроля за поступлением доходов в бюджет сельского поселения осуществляется ежемесячный мониторинг доходной части бюджета</a:t>
            </a:r>
          </a:p>
        </p:txBody>
      </p:sp>
      <p:sp>
        <p:nvSpPr>
          <p:cNvPr id="30723" name="Text Box 32"/>
          <p:cNvSpPr txBox="1">
            <a:spLocks noChangeArrowheads="1"/>
          </p:cNvSpPr>
          <p:nvPr/>
        </p:nvSpPr>
        <p:spPr bwMode="auto">
          <a:xfrm>
            <a:off x="250825" y="2116138"/>
            <a:ext cx="3529013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В результате проведения мониторинга исполнение налоговых и неналоговых доходов в 2018 году составило 9713,2 тыс.руб.</a:t>
            </a:r>
          </a:p>
        </p:txBody>
      </p:sp>
      <p:sp>
        <p:nvSpPr>
          <p:cNvPr id="30724" name="AutoShape 35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5" name="Picture 36" descr="1417356373_red-business-graph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690938"/>
            <a:ext cx="3743325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 Box 37"/>
          <p:cNvSpPr txBox="1">
            <a:spLocks noChangeArrowheads="1"/>
          </p:cNvSpPr>
          <p:nvPr/>
        </p:nvSpPr>
        <p:spPr bwMode="auto">
          <a:xfrm>
            <a:off x="4211638" y="4652963"/>
            <a:ext cx="3756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>
                <a:latin typeface="Times New Roman" pitchFamily="18" charset="0"/>
                <a:cs typeface="Times New Roman" pitchFamily="18" charset="0"/>
              </a:rPr>
              <a:t>Рост к уровню 2017 года составил 194,6 тыс.руб. (2,0%)</a:t>
            </a:r>
          </a:p>
        </p:txBody>
      </p:sp>
      <p:pic>
        <p:nvPicPr>
          <p:cNvPr id="30727" name="Picture 38" descr="1485520999_nalogi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2133600"/>
            <a:ext cx="4905375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23850" y="188913"/>
            <a:ext cx="8640763" cy="1427162"/>
          </a:xfrm>
        </p:spPr>
        <p:txBody>
          <a:bodyPr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i="1" cap="none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Взаимодействие с налоговыми и иными уполномоченными органами государственной власти Смоленской области по обеспечению полноты и своевременности поступлений доходов в бюджет</a:t>
            </a:r>
          </a:p>
        </p:txBody>
      </p:sp>
      <p:sp>
        <p:nvSpPr>
          <p:cNvPr id="67587" name="Rectangle 3"/>
          <p:cNvSpPr>
            <a:spLocks noGrp="1"/>
          </p:cNvSpPr>
          <p:nvPr>
            <p:ph type="body" idx="4294967295"/>
          </p:nvPr>
        </p:nvSpPr>
        <p:spPr>
          <a:xfrm>
            <a:off x="0" y="1844675"/>
            <a:ext cx="8785225" cy="4779963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buClr>
                <a:schemeClr val="tx1"/>
              </a:buClr>
              <a:buFontTx/>
              <a:buChar char="•"/>
              <a:defRPr/>
            </a:pP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Проведение работы по выявлению налогоплательщиков, имеющих задолженность в бюджеты различных уровней на основании данных, представленных ИФНС России № 2 по Смоленской области</a:t>
            </a:r>
          </a:p>
          <a:p>
            <a:pPr marL="609600" indent="-609600" eaLnBrk="1" hangingPunct="1">
              <a:buClr>
                <a:schemeClr val="tx1"/>
              </a:buClr>
              <a:buFont typeface="Times New Roman" pitchFamily="18" charset="0"/>
              <a:buAutoNum type="arabicPeriod"/>
              <a:defRPr/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</a:rPr>
              <a:t>Проведена работа по выявлению налогоплательщиков, имеющих задолженность.</a:t>
            </a:r>
          </a:p>
          <a:p>
            <a:pPr marL="609600" indent="-609600" eaLnBrk="1" hangingPunct="1">
              <a:buClr>
                <a:schemeClr val="tx1"/>
              </a:buClr>
              <a:buFont typeface="Times New Roman" pitchFamily="18" charset="0"/>
              <a:buAutoNum type="arabicPeriod"/>
              <a:defRPr/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</a:rPr>
              <a:t>С налогоплательщиками проведена работа об их информировании о задолженности.</a:t>
            </a:r>
          </a:p>
          <a:p>
            <a:pPr marL="609600" indent="-609600" eaLnBrk="1" hangingPunct="1">
              <a:buClr>
                <a:schemeClr val="tx1"/>
              </a:buClr>
              <a:buFont typeface="Times New Roman" pitchFamily="18" charset="0"/>
              <a:buAutoNum type="arabicPeriod"/>
              <a:defRPr/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</a:rPr>
              <a:t>По результатам работы в бюджет сельского поселения поступило 362,3 тыс.руб., в т.ч. налог на имущество физ.лиц -70,1 тыс.руб., земельный налог – 292,2 тыс.руб.</a:t>
            </a:r>
          </a:p>
          <a:p>
            <a:pPr marL="609600" indent="-609600" eaLnBrk="1" hangingPunct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Повышение эффективности деятельности Межведомственной комиссии при Администрации МО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Угранский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 по укреплению налоговой дисциплины.</a:t>
            </a:r>
          </a:p>
          <a:p>
            <a:pPr marL="609600" indent="-609600" eaLnBrk="1" hangingPunct="1">
              <a:buClr>
                <a:schemeClr val="tx1"/>
              </a:buClr>
              <a:buFont typeface="Times New Roman" pitchFamily="18" charset="0"/>
              <a:buAutoNum type="arabicPeriod"/>
              <a:defRPr/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</a:rPr>
              <a:t>За 2018 год было проведено 24 заседания, на которых было заслушано 126</a:t>
            </a:r>
          </a:p>
          <a:p>
            <a:pPr marL="609600" indent="-609600" eaLnBrk="1" hangingPunct="1">
              <a:buClr>
                <a:schemeClr val="tx1"/>
              </a:buClr>
              <a:buFont typeface="Times New Roman" pitchFamily="18" charset="0"/>
              <a:buAutoNum type="arabicPeriod"/>
              <a:defRPr/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</a:rPr>
              <a:t>налогоплательщиков, дополнительные поступления в бюджет составили 231,0 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260350"/>
            <a:ext cx="8435975" cy="477838"/>
          </a:xfrm>
        </p:spPr>
        <p:txBody>
          <a:bodyPr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3200" b="1" i="1" cap="none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Льготы и ставки по налогам</a:t>
            </a:r>
          </a:p>
        </p:txBody>
      </p:sp>
      <p:sp>
        <p:nvSpPr>
          <p:cNvPr id="35842" name="Rectangle 3"/>
          <p:cNvSpPr>
            <a:spLocks noGrp="1"/>
          </p:cNvSpPr>
          <p:nvPr>
            <p:ph type="body" idx="4294967295"/>
          </p:nvPr>
        </p:nvSpPr>
        <p:spPr>
          <a:xfrm>
            <a:off x="352425" y="836613"/>
            <a:ext cx="7680325" cy="2376487"/>
          </a:xfrm>
        </p:spPr>
        <p:txBody>
          <a:bodyPr/>
          <a:lstStyle/>
          <a:p>
            <a:pPr marL="0" indent="0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</a:rPr>
              <a:t>Отмена местных льгот по налогу на имущество физических лиц. </a:t>
            </a:r>
          </a:p>
          <a:p>
            <a:pPr marL="0" indent="0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</a:rPr>
              <a:t>В Угранском сельском поселении действуют максимальные налоговые ставки по земельному налогу согласно ст. 394 НК, что способствует увеличению поступлений в доход бюджета. </a:t>
            </a:r>
          </a:p>
          <a:p>
            <a:pPr marL="0" indent="0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</a:rPr>
              <a:t>Поступление земельного налога в 2018 году составило 2789,5 тыс. руб.</a:t>
            </a:r>
          </a:p>
        </p:txBody>
      </p:sp>
      <p:pic>
        <p:nvPicPr>
          <p:cNvPr id="35843" name="Picture 4" descr="fb4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59113"/>
            <a:ext cx="2987675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 descr="nalog-na-zemly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4724400"/>
            <a:ext cx="2890837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 descr="5-1-1024x6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3641725"/>
            <a:ext cx="338455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7" descr="17-10-nolog-dacha1-142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2781300"/>
            <a:ext cx="3276600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8" descr="podatok-na-zemly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8000" y="5253038"/>
            <a:ext cx="3200400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95288" y="333375"/>
            <a:ext cx="8351837" cy="431800"/>
          </a:xfrm>
        </p:spPr>
        <p:txBody>
          <a:bodyPr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i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Программная структура расходов  сельского бюджета  (тыс.руб.)</a:t>
            </a:r>
          </a:p>
        </p:txBody>
      </p:sp>
      <p:graphicFrame>
        <p:nvGraphicFramePr>
          <p:cNvPr id="16430" name="Group 46"/>
          <p:cNvGraphicFramePr>
            <a:graphicFrameLocks noGrp="1"/>
          </p:cNvGraphicFramePr>
          <p:nvPr>
            <p:ph idx="4294967295"/>
          </p:nvPr>
        </p:nvGraphicFramePr>
        <p:xfrm>
          <a:off x="250825" y="836613"/>
          <a:ext cx="8642350" cy="3998000"/>
        </p:xfrm>
        <a:graphic>
          <a:graphicData uri="http://schemas.openxmlformats.org/drawingml/2006/table">
            <a:tbl>
              <a:tblPr/>
              <a:tblGrid>
                <a:gridCol w="4257675"/>
                <a:gridCol w="1071563"/>
                <a:gridCol w="1223962"/>
                <a:gridCol w="1152525"/>
                <a:gridCol w="936625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«Благоустройство территории муниципального образования Угранского сельского поселения Угранского района Смоленской области на 20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7-2021 годы»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13807,1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10432,1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11259,6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12105,4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«Комплексное развитие систем коммунальной инфраструктуры Угранского сельского поселения Угранского района Смоленской области на 2017-2035 годы»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58090,2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69902,7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4794,0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5126,3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Благоустройство и ремонт памятников, обелисков и братских захоронений на территории Угранского сельского поселения Угранского района Смоленской области» на 2019-2021 годы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«Формирование комфортной городской среды на территории села Угра Угранского района Смоленской области на 2018-2022 годы»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2551,7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32" name="Text Box 23"/>
          <p:cNvSpPr txBox="1">
            <a:spLocks noChangeArrowheads="1"/>
          </p:cNvSpPr>
          <p:nvPr/>
        </p:nvSpPr>
        <p:spPr bwMode="auto">
          <a:xfrm>
            <a:off x="179388" y="6143625"/>
            <a:ext cx="81962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Доля расходов бюджета Угранского сельского поселения, в общем объеме расходов в 2018 году составило 0,98</a:t>
            </a:r>
          </a:p>
        </p:txBody>
      </p:sp>
      <p:pic>
        <p:nvPicPr>
          <p:cNvPr id="33833" name="Picture 24" descr="DSC_0021_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4857750"/>
            <a:ext cx="32400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34" name="Picture 102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4857750"/>
            <a:ext cx="324008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250825" y="188913"/>
            <a:ext cx="8712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ru-RU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планирования бюджетных расходов в Угранском сельском поселении</a:t>
            </a:r>
          </a:p>
        </p:txBody>
      </p:sp>
      <p:graphicFrame>
        <p:nvGraphicFramePr>
          <p:cNvPr id="32770" name="Object 4"/>
          <p:cNvGraphicFramePr>
            <a:graphicFrameLocks noChangeAspect="1"/>
          </p:cNvGraphicFramePr>
          <p:nvPr/>
        </p:nvGraphicFramePr>
        <p:xfrm>
          <a:off x="203200" y="1052513"/>
          <a:ext cx="8940800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1" r:id="rId3" imgW="8943607" imgH="5639289" progId="Excel.Chart.8">
                  <p:embed/>
                </p:oleObj>
              </mc:Choice>
              <mc:Fallback>
                <p:oleObj r:id="rId3" imgW="8943607" imgH="5639289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1052513"/>
                        <a:ext cx="8940800" cy="563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52425" y="228600"/>
            <a:ext cx="8107363" cy="1184275"/>
          </a:xfrm>
        </p:spPr>
        <p:txBody>
          <a:bodyPr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i="1" cap="none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Организация  муниципальных закупок, товаров, работ, услуг  на конкурсной основе и ведение реестра муниципальных закупок. </a:t>
            </a:r>
          </a:p>
        </p:txBody>
      </p:sp>
      <p:sp>
        <p:nvSpPr>
          <p:cNvPr id="36866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1628775"/>
            <a:ext cx="8107362" cy="1512888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Контроль направлен на сокращение и предотвращение административных нарушений в части принятия бюджетных обязательств в размерах, превышающих утвержденные бюджетные ассигнования. </a:t>
            </a:r>
            <a:r>
              <a:rPr lang="ru-RU" sz="2000" i="1" smtClean="0">
                <a:solidFill>
                  <a:schemeClr val="tx1"/>
                </a:solidFill>
                <a:latin typeface="Times New Roman" pitchFamily="18" charset="0"/>
              </a:rPr>
              <a:t>В 2018 году проверено данных на 5759,1 тыс.руб. </a:t>
            </a:r>
            <a:endParaRPr lang="ru-RU" sz="2000" smtClean="0"/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3716338"/>
            <a:ext cx="6029325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05150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86525" y="4200525"/>
            <a:ext cx="265747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Скругленный прямоугольник 1"/>
          <p:cNvSpPr>
            <a:spLocks noChangeArrowheads="1"/>
          </p:cNvSpPr>
          <p:nvPr/>
        </p:nvSpPr>
        <p:spPr bwMode="auto">
          <a:xfrm>
            <a:off x="1403350" y="188913"/>
            <a:ext cx="6264275" cy="719137"/>
          </a:xfrm>
          <a:prstGeom prst="roundRect">
            <a:avLst>
              <a:gd name="adj" fmla="val 16667"/>
            </a:avLst>
          </a:prstGeom>
          <a:noFill/>
          <a:ln w="19050" algn="ctr">
            <a:noFill/>
            <a:round/>
            <a:headEnd/>
            <a:tailEnd/>
          </a:ln>
        </p:spPr>
        <p:txBody>
          <a:bodyPr anchor="ctr"/>
          <a:lstStyle/>
          <a:p>
            <a:pPr algn="ctr" defTabSz="457200">
              <a:defRPr/>
            </a:pPr>
            <a:r>
              <a:rPr lang="ru-RU" sz="32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Муниципальный долг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924175"/>
            <a:ext cx="3805238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0500" y="981075"/>
            <a:ext cx="5605463" cy="1943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Финансовым управлением Администрации МО «Угранский район» Смоленской области ежеквартально осуществляется мониторинг кредиторской задолженности. Просроченная кредиторская задолженность и долговые </a:t>
            </a:r>
          </a:p>
          <a:p>
            <a:pPr algn="ctr" defTabSz="457200">
              <a:defRPr/>
            </a:pP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обязательства – отсутствуют.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9475" y="3284538"/>
            <a:ext cx="5724525" cy="1511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Предельный объем муниципального долга на</a:t>
            </a:r>
          </a:p>
          <a:p>
            <a:pPr algn="ctr" defTabSz="457200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год – 0,0 тыс. рублей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500" y="5445125"/>
            <a:ext cx="5029200" cy="1296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Предельный объем расходов бюджета сельского поселения на обслуживание муниципального долга:</a:t>
            </a:r>
          </a:p>
          <a:p>
            <a:pPr algn="ctr" defTabSz="457200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год – 0,0 тыс. рублей</a:t>
            </a:r>
          </a:p>
        </p:txBody>
      </p:sp>
      <p:pic>
        <p:nvPicPr>
          <p:cNvPr id="378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204913"/>
            <a:ext cx="32797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2438" y="4724400"/>
            <a:ext cx="36115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1150</TotalTime>
  <Words>573</Words>
  <Application>Microsoft Office PowerPoint</Application>
  <PresentationFormat>Экран (4:3)</PresentationFormat>
  <Paragraphs>60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Трек</vt:lpstr>
      <vt:lpstr>Диаграмма Microsoft Excel</vt:lpstr>
      <vt:lpstr>Презентация PowerPoint</vt:lpstr>
      <vt:lpstr>Управление муниципальными финансами</vt:lpstr>
      <vt:lpstr>Оперативный контроль за поступлением доходов в бюджет сельского поселения</vt:lpstr>
      <vt:lpstr>Взаимодействие с налоговыми и иными уполномоченными органами государственной власти Смоленской области по обеспечению полноты и своевременности поступлений доходов в бюджет</vt:lpstr>
      <vt:lpstr>Льготы и ставки по налогам</vt:lpstr>
      <vt:lpstr>Программная структура расходов  сельского бюджета  (тыс.руб.)</vt:lpstr>
      <vt:lpstr>Презентация PowerPoint</vt:lpstr>
      <vt:lpstr>Организация  муниципальных закупок, товаров, работ, услуг  на конкурсной основе и ведение реестра муниципальных закупок. </vt:lpstr>
      <vt:lpstr>Презентация PowerPoint</vt:lpstr>
      <vt:lpstr>Инвестиции в объекты муниципальной собственности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образование «Угранский район» Смоленской области</dc:title>
  <dc:creator>Econom2</dc:creator>
  <cp:lastModifiedBy>Плюснин Сергей Александрович</cp:lastModifiedBy>
  <cp:revision>84</cp:revision>
  <dcterms:created xsi:type="dcterms:W3CDTF">2017-10-09T05:19:18Z</dcterms:created>
  <dcterms:modified xsi:type="dcterms:W3CDTF">2019-10-28T14:18:55Z</dcterms:modified>
</cp:coreProperties>
</file>