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56" r:id="rId2"/>
    <p:sldId id="269" r:id="rId3"/>
    <p:sldId id="270" r:id="rId4"/>
    <p:sldId id="272" r:id="rId5"/>
    <p:sldId id="271" r:id="rId6"/>
    <p:sldId id="273" r:id="rId7"/>
    <p:sldId id="274" r:id="rId8"/>
    <p:sldId id="259" r:id="rId9"/>
    <p:sldId id="275" r:id="rId10"/>
    <p:sldId id="267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7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всего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6081685568025291E-17"/>
                  <c:y val="-4.4546343258976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789473684210537E-2"/>
                  <c:y val="-1.8342611930166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052631578947382E-2"/>
                  <c:y val="-5.764820892338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1947.5</c:v>
                </c:pt>
                <c:pt idx="1">
                  <c:v>4199</c:v>
                </c:pt>
                <c:pt idx="2">
                  <c:v>3348.5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НДФЛ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5614035087719315E-2"/>
                  <c:y val="-5.50278357905005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5614035087719315E-2"/>
                  <c:y val="-4.71667163918576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736842105263165E-2"/>
                  <c:y val="-3.9305596993214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477.1</c:v>
                </c:pt>
                <c:pt idx="1">
                  <c:v>1831.3</c:v>
                </c:pt>
                <c:pt idx="2">
                  <c:v>2229.6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50191752"/>
        <c:axId val="350189008"/>
        <c:axId val="0"/>
      </c:bar3DChart>
      <c:catAx>
        <c:axId val="350191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0189008"/>
        <c:crosses val="autoZero"/>
        <c:auto val="1"/>
        <c:lblAlgn val="ctr"/>
        <c:lblOffset val="100"/>
        <c:noMultiLvlLbl val="0"/>
      </c:catAx>
      <c:valAx>
        <c:axId val="3501890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501917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explosion val="2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аренда</c:v>
                </c:pt>
                <c:pt idx="1">
                  <c:v>всего доходов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10.5</c:v>
                </c:pt>
                <c:pt idx="1">
                  <c:v>1947.5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explosion val="5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аренда</c:v>
                </c:pt>
                <c:pt idx="1">
                  <c:v>всего доходов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96.4</c:v>
                </c:pt>
                <c:pt idx="1">
                  <c:v>4199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аренда</c:v>
                </c:pt>
                <c:pt idx="1">
                  <c:v>всего доходов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557.4</c:v>
                </c:pt>
                <c:pt idx="1">
                  <c:v>3348.5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475308641975315E-2"/>
          <c:y val="9.8978272690254068E-2"/>
          <c:w val="0.84104938271604934"/>
          <c:h val="0.8132675852630679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1"/>
            <c:spPr>
              <a:solidFill>
                <a:schemeClr val="tx2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</c:spPr>
          </c:dPt>
          <c:dPt>
            <c:idx val="4"/>
            <c:bubble3D val="0"/>
            <c:spPr>
              <a:solidFill>
                <a:srgbClr val="00B0F0"/>
              </a:solidFill>
            </c:spPr>
          </c:dPt>
          <c:dPt>
            <c:idx val="6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0815609890868925"/>
                  <c:y val="-0.3213978432059508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466269512363586"/>
                  <c:y val="8.086863512397672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0189183588893539E-2"/>
                  <c:y val="6.9208799997028982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4100221025003454"/>
                  <c:y val="0.1401899626091323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1291779251277799"/>
                  <c:y val="1.441205223084538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Гос.пошлина
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.17769795551871806"/>
                  <c:y val="3.9305596993214681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Акцизы</c:v>
                </c:pt>
                <c:pt idx="2">
                  <c:v>Единый сельскохозяйственный налог</c:v>
                </c:pt>
                <c:pt idx="3">
                  <c:v>Налог на имущество</c:v>
                </c:pt>
                <c:pt idx="4">
                  <c:v>Земельный налог</c:v>
                </c:pt>
                <c:pt idx="5">
                  <c:v>Гос.пошлина</c:v>
                </c:pt>
                <c:pt idx="6">
                  <c:v>Аренда</c:v>
                </c:pt>
                <c:pt idx="7">
                  <c:v>Штрафы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1831.3</c:v>
                </c:pt>
                <c:pt idx="1">
                  <c:v>277.39999999999969</c:v>
                </c:pt>
                <c:pt idx="2">
                  <c:v>14.3</c:v>
                </c:pt>
                <c:pt idx="3">
                  <c:v>22.4</c:v>
                </c:pt>
                <c:pt idx="4">
                  <c:v>136.30000000000001</c:v>
                </c:pt>
                <c:pt idx="5">
                  <c:v>40</c:v>
                </c:pt>
                <c:pt idx="6">
                  <c:v>96.4</c:v>
                </c:pt>
                <c:pt idx="7">
                  <c:v>4.5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19077A-66E9-4AE1-80E6-3368F165A7FD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E240CD-C7F0-40DD-8F20-3B2640B687AE}">
      <dgm:prSet phldrT="[Текст]"/>
      <dgm:spPr/>
      <dgm:t>
        <a:bodyPr/>
        <a:lstStyle/>
        <a:p>
          <a:r>
            <a:rPr lang="ru-RU" dirty="0" smtClean="0"/>
            <a:t>Оптимизация бюджетных расходов в сумме-2468,3 тыс. рублей</a:t>
          </a:r>
          <a:endParaRPr lang="ru-RU" dirty="0"/>
        </a:p>
      </dgm:t>
    </dgm:pt>
    <dgm:pt modelId="{1EE1C28C-AF1F-4B7D-8C6C-DC7C03C0ED6B}" type="parTrans" cxnId="{A96CE8F8-2F5F-44E1-B002-A3F6E6062541}">
      <dgm:prSet/>
      <dgm:spPr/>
      <dgm:t>
        <a:bodyPr/>
        <a:lstStyle/>
        <a:p>
          <a:endParaRPr lang="ru-RU"/>
        </a:p>
      </dgm:t>
    </dgm:pt>
    <dgm:pt modelId="{0C439E53-831E-4010-85B8-2D5909F46141}" type="sibTrans" cxnId="{A96CE8F8-2F5F-44E1-B002-A3F6E6062541}">
      <dgm:prSet/>
      <dgm:spPr/>
      <dgm:t>
        <a:bodyPr/>
        <a:lstStyle/>
        <a:p>
          <a:endParaRPr lang="ru-RU"/>
        </a:p>
      </dgm:t>
    </dgm:pt>
    <dgm:pt modelId="{609F7CC6-F0CF-42CC-8235-923352D31EF4}">
      <dgm:prSet phldrT="[Текст]"/>
      <dgm:spPr/>
      <dgm:t>
        <a:bodyPr/>
        <a:lstStyle/>
        <a:p>
          <a:r>
            <a:rPr lang="ru-RU" dirty="0" smtClean="0"/>
            <a:t>Дополнительное поступление доходов в бюджет поселения-2006,5 тыс. рублей</a:t>
          </a:r>
          <a:endParaRPr lang="ru-RU" dirty="0"/>
        </a:p>
      </dgm:t>
    </dgm:pt>
    <dgm:pt modelId="{B8575815-23C4-4D29-BC13-747F0BC59E63}" type="parTrans" cxnId="{5D275E47-8F22-4632-A844-07591B6BA276}">
      <dgm:prSet/>
      <dgm:spPr/>
      <dgm:t>
        <a:bodyPr/>
        <a:lstStyle/>
        <a:p>
          <a:endParaRPr lang="ru-RU"/>
        </a:p>
      </dgm:t>
    </dgm:pt>
    <dgm:pt modelId="{191BA9EE-7866-432B-8BCD-9F66EFF76514}" type="sibTrans" cxnId="{5D275E47-8F22-4632-A844-07591B6BA276}">
      <dgm:prSet/>
      <dgm:spPr/>
      <dgm:t>
        <a:bodyPr/>
        <a:lstStyle/>
        <a:p>
          <a:endParaRPr lang="ru-RU"/>
        </a:p>
      </dgm:t>
    </dgm:pt>
    <dgm:pt modelId="{CE23F9F3-B7B3-4C17-9226-575587985097}">
      <dgm:prSet phldrT="[Текст]"/>
      <dgm:spPr/>
      <dgm:t>
        <a:bodyPr/>
        <a:lstStyle/>
        <a:p>
          <a:r>
            <a:rPr lang="ru-RU" dirty="0" smtClean="0"/>
            <a:t>Вывод поселения на уровень самообеспеченности по</a:t>
          </a:r>
          <a:endParaRPr lang="ru-RU" dirty="0"/>
        </a:p>
      </dgm:t>
    </dgm:pt>
    <dgm:pt modelId="{AE52A90F-AE85-4599-9DDD-5B43D0628D27}" type="parTrans" cxnId="{6F878C86-0E6E-44CE-B07D-78359BDF0FC5}">
      <dgm:prSet/>
      <dgm:spPr/>
      <dgm:t>
        <a:bodyPr/>
        <a:lstStyle/>
        <a:p>
          <a:endParaRPr lang="ru-RU"/>
        </a:p>
      </dgm:t>
    </dgm:pt>
    <dgm:pt modelId="{3868DEBF-B515-450F-B5C6-C7E7B580419A}" type="sibTrans" cxnId="{6F878C86-0E6E-44CE-B07D-78359BDF0FC5}">
      <dgm:prSet/>
      <dgm:spPr/>
      <dgm:t>
        <a:bodyPr/>
        <a:lstStyle/>
        <a:p>
          <a:endParaRPr lang="ru-RU"/>
        </a:p>
      </dgm:t>
    </dgm:pt>
    <dgm:pt modelId="{73CB528C-2CF9-428E-815A-1D32272C267C}">
      <dgm:prSet phldrT="[Текст]"/>
      <dgm:spPr/>
      <dgm:t>
        <a:bodyPr/>
        <a:lstStyle/>
        <a:p>
          <a:endParaRPr lang="ru-RU" dirty="0"/>
        </a:p>
      </dgm:t>
    </dgm:pt>
    <dgm:pt modelId="{C5962241-EEB2-4607-8E29-624DAC7F4D73}" type="parTrans" cxnId="{18076AF8-52FF-4D62-BFDF-F84195F06092}">
      <dgm:prSet/>
      <dgm:spPr/>
      <dgm:t>
        <a:bodyPr/>
        <a:lstStyle/>
        <a:p>
          <a:endParaRPr lang="ru-RU"/>
        </a:p>
      </dgm:t>
    </dgm:pt>
    <dgm:pt modelId="{2ED21AF7-D196-4295-802A-B12240E4D838}" type="sibTrans" cxnId="{18076AF8-52FF-4D62-BFDF-F84195F06092}">
      <dgm:prSet/>
      <dgm:spPr/>
      <dgm:t>
        <a:bodyPr/>
        <a:lstStyle/>
        <a:p>
          <a:endParaRPr lang="ru-RU"/>
        </a:p>
      </dgm:t>
    </dgm:pt>
    <dgm:pt modelId="{D936CB68-84EF-4650-8506-F540BADE87FE}">
      <dgm:prSet/>
      <dgm:spPr/>
      <dgm:t>
        <a:bodyPr/>
        <a:lstStyle/>
        <a:p>
          <a:endParaRPr lang="ru-RU"/>
        </a:p>
      </dgm:t>
    </dgm:pt>
    <dgm:pt modelId="{DBCBCEE6-0B03-40A1-BF5F-0BE50CC7E9AA}" type="parTrans" cxnId="{BC0F97FF-92C0-4A0A-A055-9374DDEA3D3C}">
      <dgm:prSet/>
      <dgm:spPr/>
      <dgm:t>
        <a:bodyPr/>
        <a:lstStyle/>
        <a:p>
          <a:endParaRPr lang="ru-RU"/>
        </a:p>
      </dgm:t>
    </dgm:pt>
    <dgm:pt modelId="{A4611BC2-0C2C-4DA1-B4DE-FA71D2AD4951}" type="sibTrans" cxnId="{BC0F97FF-92C0-4A0A-A055-9374DDEA3D3C}">
      <dgm:prSet/>
      <dgm:spPr/>
      <dgm:t>
        <a:bodyPr/>
        <a:lstStyle/>
        <a:p>
          <a:endParaRPr lang="ru-RU"/>
        </a:p>
      </dgm:t>
    </dgm:pt>
    <dgm:pt modelId="{9955A241-15C1-48F2-8E69-832A264CF161}">
      <dgm:prSet phldrT="[Текст]"/>
      <dgm:spPr/>
      <dgm:t>
        <a:bodyPr/>
        <a:lstStyle/>
        <a:p>
          <a:r>
            <a:rPr lang="ru-RU" dirty="0" smtClean="0"/>
            <a:t>  </a:t>
          </a:r>
          <a:r>
            <a:rPr lang="ru-RU" b="1" i="1" dirty="0" smtClean="0">
              <a:solidFill>
                <a:schemeClr val="tx2">
                  <a:lumMod val="75000"/>
                </a:schemeClr>
              </a:solidFill>
            </a:rPr>
            <a:t>повышение эффективности работы местного самоуправления</a:t>
          </a:r>
          <a:endParaRPr lang="ru-RU" b="1" i="1" dirty="0">
            <a:solidFill>
              <a:schemeClr val="tx2">
                <a:lumMod val="75000"/>
              </a:schemeClr>
            </a:solidFill>
          </a:endParaRPr>
        </a:p>
      </dgm:t>
    </dgm:pt>
    <dgm:pt modelId="{E11B2930-47A9-4060-B8ED-8DCA864422EB}" type="parTrans" cxnId="{7B4F95C9-2713-4223-89B8-0B14E51842B2}">
      <dgm:prSet/>
      <dgm:spPr/>
      <dgm:t>
        <a:bodyPr/>
        <a:lstStyle/>
        <a:p>
          <a:endParaRPr lang="ru-RU"/>
        </a:p>
      </dgm:t>
    </dgm:pt>
    <dgm:pt modelId="{A942E514-4088-4CAF-99F7-E59485BDDC51}" type="sibTrans" cxnId="{7B4F95C9-2713-4223-89B8-0B14E51842B2}">
      <dgm:prSet/>
      <dgm:spPr/>
      <dgm:t>
        <a:bodyPr/>
        <a:lstStyle/>
        <a:p>
          <a:endParaRPr lang="ru-RU"/>
        </a:p>
      </dgm:t>
    </dgm:pt>
    <dgm:pt modelId="{ABB0714C-3613-4AA4-A690-BD9230D6FA63}" type="pres">
      <dgm:prSet presAssocID="{EE19077A-66E9-4AE1-80E6-3368F165A7FD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931966-A458-41C9-AC9D-2330DD234CB3}" type="pres">
      <dgm:prSet presAssocID="{EE19077A-66E9-4AE1-80E6-3368F165A7FD}" presName="ellipse" presStyleLbl="trBgShp" presStyleIdx="0" presStyleCnt="1"/>
      <dgm:spPr/>
    </dgm:pt>
    <dgm:pt modelId="{C7ACF980-7EDC-47BB-BA75-05BF33866B61}" type="pres">
      <dgm:prSet presAssocID="{EE19077A-66E9-4AE1-80E6-3368F165A7FD}" presName="arrow1" presStyleLbl="fgShp" presStyleIdx="0" presStyleCnt="1"/>
      <dgm:spPr/>
    </dgm:pt>
    <dgm:pt modelId="{159A7F56-1673-4477-9C4C-DDC497C83A81}" type="pres">
      <dgm:prSet presAssocID="{EE19077A-66E9-4AE1-80E6-3368F165A7FD}" presName="rectangle" presStyleLbl="revTx" presStyleIdx="0" presStyleCnt="1" custScaleX="1948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FF4599-3E01-438C-B9A3-F6C57FD35833}" type="pres">
      <dgm:prSet presAssocID="{609F7CC6-F0CF-42CC-8235-923352D31EF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500F12-7C34-43C9-8AD5-7C5D5497125C}" type="pres">
      <dgm:prSet presAssocID="{CE23F9F3-B7B3-4C17-9226-575587985097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514934-7456-4149-BCEB-FDCC59DBCEAC}" type="pres">
      <dgm:prSet presAssocID="{9955A241-15C1-48F2-8E69-832A264CF161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5E6DA8-320F-4CB2-AE20-D11609C06A2C}" type="pres">
      <dgm:prSet presAssocID="{EE19077A-66E9-4AE1-80E6-3368F165A7FD}" presName="funnel" presStyleLbl="trAlignAcc1" presStyleIdx="0" presStyleCnt="1"/>
      <dgm:spPr/>
    </dgm:pt>
  </dgm:ptLst>
  <dgm:cxnLst>
    <dgm:cxn modelId="{DDA1BEAC-1ECB-4A2D-9051-6A02B2C793D9}" type="presOf" srcId="{A5E240CD-C7F0-40DD-8F20-3B2640B687AE}" destId="{20514934-7456-4149-BCEB-FDCC59DBCEAC}" srcOrd="0" destOrd="0" presId="urn:microsoft.com/office/officeart/2005/8/layout/funnel1"/>
    <dgm:cxn modelId="{18076AF8-52FF-4D62-BFDF-F84195F06092}" srcId="{EE19077A-66E9-4AE1-80E6-3368F165A7FD}" destId="{73CB528C-2CF9-428E-815A-1D32272C267C}" srcOrd="4" destOrd="0" parTransId="{C5962241-EEB2-4607-8E29-624DAC7F4D73}" sibTransId="{2ED21AF7-D196-4295-802A-B12240E4D838}"/>
    <dgm:cxn modelId="{C0A181FF-6DFA-47CD-A5E8-C985F89F6F8F}" type="presOf" srcId="{609F7CC6-F0CF-42CC-8235-923352D31EF4}" destId="{36500F12-7C34-43C9-8AD5-7C5D5497125C}" srcOrd="0" destOrd="0" presId="urn:microsoft.com/office/officeart/2005/8/layout/funnel1"/>
    <dgm:cxn modelId="{7B4F95C9-2713-4223-89B8-0B14E51842B2}" srcId="{EE19077A-66E9-4AE1-80E6-3368F165A7FD}" destId="{9955A241-15C1-48F2-8E69-832A264CF161}" srcOrd="3" destOrd="0" parTransId="{E11B2930-47A9-4060-B8ED-8DCA864422EB}" sibTransId="{A942E514-4088-4CAF-99F7-E59485BDDC51}"/>
    <dgm:cxn modelId="{BC0F97FF-92C0-4A0A-A055-9374DDEA3D3C}" srcId="{EE19077A-66E9-4AE1-80E6-3368F165A7FD}" destId="{D936CB68-84EF-4650-8506-F540BADE87FE}" srcOrd="5" destOrd="0" parTransId="{DBCBCEE6-0B03-40A1-BF5F-0BE50CC7E9AA}" sibTransId="{A4611BC2-0C2C-4DA1-B4DE-FA71D2AD4951}"/>
    <dgm:cxn modelId="{2E4E4B60-ECC5-441B-9AF7-65838CD21BB6}" type="presOf" srcId="{EE19077A-66E9-4AE1-80E6-3368F165A7FD}" destId="{ABB0714C-3613-4AA4-A690-BD9230D6FA63}" srcOrd="0" destOrd="0" presId="urn:microsoft.com/office/officeart/2005/8/layout/funnel1"/>
    <dgm:cxn modelId="{6F878C86-0E6E-44CE-B07D-78359BDF0FC5}" srcId="{EE19077A-66E9-4AE1-80E6-3368F165A7FD}" destId="{CE23F9F3-B7B3-4C17-9226-575587985097}" srcOrd="2" destOrd="0" parTransId="{AE52A90F-AE85-4599-9DDD-5B43D0628D27}" sibTransId="{3868DEBF-B515-450F-B5C6-C7E7B580419A}"/>
    <dgm:cxn modelId="{A96CE8F8-2F5F-44E1-B002-A3F6E6062541}" srcId="{EE19077A-66E9-4AE1-80E6-3368F165A7FD}" destId="{A5E240CD-C7F0-40DD-8F20-3B2640B687AE}" srcOrd="0" destOrd="0" parTransId="{1EE1C28C-AF1F-4B7D-8C6C-DC7C03C0ED6B}" sibTransId="{0C439E53-831E-4010-85B8-2D5909F46141}"/>
    <dgm:cxn modelId="{5D275E47-8F22-4632-A844-07591B6BA276}" srcId="{EE19077A-66E9-4AE1-80E6-3368F165A7FD}" destId="{609F7CC6-F0CF-42CC-8235-923352D31EF4}" srcOrd="1" destOrd="0" parTransId="{B8575815-23C4-4D29-BC13-747F0BC59E63}" sibTransId="{191BA9EE-7866-432B-8BCD-9F66EFF76514}"/>
    <dgm:cxn modelId="{2B2CA2B2-008C-4CFA-BB45-6C89FBC688EE}" type="presOf" srcId="{CE23F9F3-B7B3-4C17-9226-575587985097}" destId="{BDFF4599-3E01-438C-B9A3-F6C57FD35833}" srcOrd="0" destOrd="0" presId="urn:microsoft.com/office/officeart/2005/8/layout/funnel1"/>
    <dgm:cxn modelId="{59972F72-2EFC-4C1E-A17C-A9C6B683174B}" type="presOf" srcId="{9955A241-15C1-48F2-8E69-832A264CF161}" destId="{159A7F56-1673-4477-9C4C-DDC497C83A81}" srcOrd="0" destOrd="0" presId="urn:microsoft.com/office/officeart/2005/8/layout/funnel1"/>
    <dgm:cxn modelId="{5F21860D-15B2-42B1-8FE0-EB023EB35BD1}" type="presParOf" srcId="{ABB0714C-3613-4AA4-A690-BD9230D6FA63}" destId="{0E931966-A458-41C9-AC9D-2330DD234CB3}" srcOrd="0" destOrd="0" presId="urn:microsoft.com/office/officeart/2005/8/layout/funnel1"/>
    <dgm:cxn modelId="{B24ADC1F-AF1B-40B6-8235-48F0C9FDA331}" type="presParOf" srcId="{ABB0714C-3613-4AA4-A690-BD9230D6FA63}" destId="{C7ACF980-7EDC-47BB-BA75-05BF33866B61}" srcOrd="1" destOrd="0" presId="urn:microsoft.com/office/officeart/2005/8/layout/funnel1"/>
    <dgm:cxn modelId="{634F1C75-2A93-4878-8C32-154FF0C5DA5B}" type="presParOf" srcId="{ABB0714C-3613-4AA4-A690-BD9230D6FA63}" destId="{159A7F56-1673-4477-9C4C-DDC497C83A81}" srcOrd="2" destOrd="0" presId="urn:microsoft.com/office/officeart/2005/8/layout/funnel1"/>
    <dgm:cxn modelId="{16620D54-4F01-48DC-8049-46BD8B736FAE}" type="presParOf" srcId="{ABB0714C-3613-4AA4-A690-BD9230D6FA63}" destId="{BDFF4599-3E01-438C-B9A3-F6C57FD35833}" srcOrd="3" destOrd="0" presId="urn:microsoft.com/office/officeart/2005/8/layout/funnel1"/>
    <dgm:cxn modelId="{4013EEB9-52C2-446E-861C-8A79EF9A7939}" type="presParOf" srcId="{ABB0714C-3613-4AA4-A690-BD9230D6FA63}" destId="{36500F12-7C34-43C9-8AD5-7C5D5497125C}" srcOrd="4" destOrd="0" presId="urn:microsoft.com/office/officeart/2005/8/layout/funnel1"/>
    <dgm:cxn modelId="{1A59936C-AD9B-4D3B-9BCB-BFDA6AEE4668}" type="presParOf" srcId="{ABB0714C-3613-4AA4-A690-BD9230D6FA63}" destId="{20514934-7456-4149-BCEB-FDCC59DBCEAC}" srcOrd="5" destOrd="0" presId="urn:microsoft.com/office/officeart/2005/8/layout/funnel1"/>
    <dgm:cxn modelId="{5EA73533-B8D1-4D0C-A2BE-61905D5573F5}" type="presParOf" srcId="{ABB0714C-3613-4AA4-A690-BD9230D6FA63}" destId="{795E6DA8-320F-4CB2-AE20-D11609C06A2C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931966-A458-41C9-AC9D-2330DD234CB3}">
      <dsp:nvSpPr>
        <dsp:cNvPr id="0" name=""/>
        <dsp:cNvSpPr/>
      </dsp:nvSpPr>
      <dsp:spPr>
        <a:xfrm>
          <a:off x="2461664" y="226369"/>
          <a:ext cx="4492557" cy="1560205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ACF980-7EDC-47BB-BA75-05BF33866B61}">
      <dsp:nvSpPr>
        <dsp:cNvPr id="0" name=""/>
        <dsp:cNvSpPr/>
      </dsp:nvSpPr>
      <dsp:spPr>
        <a:xfrm>
          <a:off x="4279582" y="4046784"/>
          <a:ext cx="870650" cy="557216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9A7F56-1673-4477-9C4C-DDC497C83A81}">
      <dsp:nvSpPr>
        <dsp:cNvPr id="0" name=""/>
        <dsp:cNvSpPr/>
      </dsp:nvSpPr>
      <dsp:spPr>
        <a:xfrm>
          <a:off x="642937" y="4492557"/>
          <a:ext cx="8143940" cy="1044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  </a:t>
          </a:r>
          <a:r>
            <a:rPr lang="ru-RU" sz="2500" b="1" i="1" kern="1200" dirty="0" smtClean="0">
              <a:solidFill>
                <a:schemeClr val="tx2">
                  <a:lumMod val="75000"/>
                </a:schemeClr>
              </a:solidFill>
            </a:rPr>
            <a:t>повышение эффективности работы местного самоуправления</a:t>
          </a:r>
          <a:endParaRPr lang="ru-RU" sz="2500" b="1" i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642937" y="4492557"/>
        <a:ext cx="8143940" cy="1044780"/>
      </dsp:txXfrm>
    </dsp:sp>
    <dsp:sp modelId="{BDFF4599-3E01-438C-B9A3-F6C57FD35833}">
      <dsp:nvSpPr>
        <dsp:cNvPr id="0" name=""/>
        <dsp:cNvSpPr/>
      </dsp:nvSpPr>
      <dsp:spPr>
        <a:xfrm>
          <a:off x="4095004" y="1907073"/>
          <a:ext cx="1567171" cy="15671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Вывод поселения на уровень самообеспеченности по</a:t>
          </a:r>
          <a:endParaRPr lang="ru-RU" sz="800" kern="1200" dirty="0"/>
        </a:p>
      </dsp:txBody>
      <dsp:txXfrm>
        <a:off x="4324511" y="2136580"/>
        <a:ext cx="1108157" cy="1108157"/>
      </dsp:txXfrm>
    </dsp:sp>
    <dsp:sp modelId="{36500F12-7C34-43C9-8AD5-7C5D5497125C}">
      <dsp:nvSpPr>
        <dsp:cNvPr id="0" name=""/>
        <dsp:cNvSpPr/>
      </dsp:nvSpPr>
      <dsp:spPr>
        <a:xfrm>
          <a:off x="2973606" y="731346"/>
          <a:ext cx="1567171" cy="15671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Дополнительное поступление доходов в бюджет поселения-2006,5 тыс. рублей</a:t>
          </a:r>
          <a:endParaRPr lang="ru-RU" sz="800" kern="1200" dirty="0"/>
        </a:p>
      </dsp:txBody>
      <dsp:txXfrm>
        <a:off x="3203113" y="960853"/>
        <a:ext cx="1108157" cy="1108157"/>
      </dsp:txXfrm>
    </dsp:sp>
    <dsp:sp modelId="{20514934-7456-4149-BCEB-FDCC59DBCEAC}">
      <dsp:nvSpPr>
        <dsp:cNvPr id="0" name=""/>
        <dsp:cNvSpPr/>
      </dsp:nvSpPr>
      <dsp:spPr>
        <a:xfrm>
          <a:off x="4575603" y="352439"/>
          <a:ext cx="1567171" cy="15671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Оптимизация бюджетных расходов в сумме-2468,3 тыс. рублей</a:t>
          </a:r>
          <a:endParaRPr lang="ru-RU" sz="800" kern="1200" dirty="0"/>
        </a:p>
      </dsp:txBody>
      <dsp:txXfrm>
        <a:off x="4805110" y="581946"/>
        <a:ext cx="1108157" cy="1108157"/>
      </dsp:txXfrm>
    </dsp:sp>
    <dsp:sp modelId="{795E6DA8-320F-4CB2-AE20-D11609C06A2C}">
      <dsp:nvSpPr>
        <dsp:cNvPr id="0" name=""/>
        <dsp:cNvSpPr/>
      </dsp:nvSpPr>
      <dsp:spPr>
        <a:xfrm>
          <a:off x="2277086" y="34826"/>
          <a:ext cx="4875643" cy="390051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0.75592</cdr:x>
      <cdr:y>0.06583</cdr:y>
    </cdr:from>
    <cdr:to>
      <cdr:x>0.99277</cdr:x>
      <cdr:y>0.13953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72122" y="319077"/>
          <a:ext cx="1714512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b="1" i="1" dirty="0">
              <a:solidFill>
                <a:schemeClr val="tx2">
                  <a:lumMod val="75000"/>
                </a:schemeClr>
              </a:solidFill>
            </a:rPr>
            <a:t>в</a:t>
          </a:r>
          <a:r>
            <a:rPr lang="ru-RU" sz="1100" b="1" i="1" dirty="0" smtClean="0">
              <a:solidFill>
                <a:schemeClr val="tx2">
                  <a:lumMod val="75000"/>
                </a:schemeClr>
              </a:solidFill>
            </a:rPr>
            <a:t> тыс. рублей</a:t>
          </a:r>
          <a:endParaRPr lang="ru-RU" sz="1100" b="1" i="1" dirty="0">
            <a:solidFill>
              <a:schemeClr val="tx2">
                <a:lumMod val="75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5A922-8888-421E-A113-3BE3261593B4}" type="datetimeFigureOut">
              <a:rPr lang="ru-RU" smtClean="0"/>
              <a:pPr/>
              <a:t>02.07.2019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C973B-018E-4A4C-9E4D-EAC05CEF3CD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973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C973B-018E-4A4C-9E4D-EAC05CEF3CD7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872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F2F4F7E-9646-4914-9AC9-25EB2E3934B0}" type="datetimeFigureOut">
              <a:rPr lang="ru-RU" smtClean="0"/>
              <a:pPr/>
              <a:t>02.07.2019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F4F7E-9646-4914-9AC9-25EB2E3934B0}" type="datetimeFigureOut">
              <a:rPr lang="ru-RU" smtClean="0"/>
              <a:pPr/>
              <a:t>02.07.2019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F2F4F7E-9646-4914-9AC9-25EB2E3934B0}" type="datetimeFigureOut">
              <a:rPr lang="ru-RU" smtClean="0"/>
              <a:pPr/>
              <a:t>02.07.2019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F4F7E-9646-4914-9AC9-25EB2E3934B0}" type="datetimeFigureOut">
              <a:rPr lang="ru-RU" smtClean="0"/>
              <a:pPr/>
              <a:t>02.07.2019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F2F4F7E-9646-4914-9AC9-25EB2E3934B0}" type="datetimeFigureOut">
              <a:rPr lang="ru-RU" smtClean="0"/>
              <a:pPr/>
              <a:t>02.07.2019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F4F7E-9646-4914-9AC9-25EB2E3934B0}" type="datetimeFigureOut">
              <a:rPr lang="ru-RU" smtClean="0"/>
              <a:pPr/>
              <a:t>02.07.2019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F4F7E-9646-4914-9AC9-25EB2E3934B0}" type="datetimeFigureOut">
              <a:rPr lang="ru-RU" smtClean="0"/>
              <a:pPr/>
              <a:t>02.07.2019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F4F7E-9646-4914-9AC9-25EB2E3934B0}" type="datetimeFigureOut">
              <a:rPr lang="ru-RU" smtClean="0"/>
              <a:pPr/>
              <a:t>02.07.2019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F2F4F7E-9646-4914-9AC9-25EB2E3934B0}" type="datetimeFigureOut">
              <a:rPr lang="ru-RU" smtClean="0"/>
              <a:pPr/>
              <a:t>02.07.2019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F4F7E-9646-4914-9AC9-25EB2E3934B0}" type="datetimeFigureOut">
              <a:rPr lang="ru-RU" smtClean="0"/>
              <a:pPr/>
              <a:t>02.07.2019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F4F7E-9646-4914-9AC9-25EB2E3934B0}" type="datetimeFigureOut">
              <a:rPr lang="ru-RU" smtClean="0"/>
              <a:pPr/>
              <a:t>02.07.2019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F2F4F7E-9646-4914-9AC9-25EB2E3934B0}" type="datetimeFigureOut">
              <a:rPr lang="ru-RU" smtClean="0"/>
              <a:pPr/>
              <a:t>02.07.2019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0298" y="4714884"/>
            <a:ext cx="6429420" cy="1643074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000" b="1" i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Администрация </a:t>
            </a:r>
            <a:br>
              <a:rPr lang="ru-RU" sz="2000" b="1" i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000" b="1" i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муниципального образования </a:t>
            </a:r>
            <a:br>
              <a:rPr lang="ru-RU" sz="2000" b="1" i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000" b="1" i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Бородинский сельсовет</a:t>
            </a:r>
            <a:br>
              <a:rPr lang="ru-RU" sz="2000" b="1" i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000" b="1" i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Ташлинского района </a:t>
            </a:r>
            <a:br>
              <a:rPr lang="ru-RU" sz="2000" b="1" i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000" b="1" i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Оренбургской области</a:t>
            </a:r>
            <a:br>
              <a:rPr lang="ru-RU" sz="2000" b="1" i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000" i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2019 год</a:t>
            </a:r>
            <a:endParaRPr lang="ru-RU" sz="2000" b="1" i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71802" y="1928802"/>
            <a:ext cx="5500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bg1"/>
                </a:solidFill>
              </a:rPr>
              <a:t>Муниципальная практика в сфере управления финансами</a:t>
            </a:r>
            <a:endParaRPr lang="ru-RU" sz="2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-785850" y="1071546"/>
          <a:ext cx="9429816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7158" y="142852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Итоги реализации муниципальной политики в части управления финансами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719910" cy="1362075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Спасибо ЗА ВНИМАНИЕ !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7848872" cy="122413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Муниципальная финансовая политика направлена на:</a:t>
            </a:r>
            <a:endParaRPr lang="ru-RU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916832"/>
            <a:ext cx="7848872" cy="381642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Увеличение доходов местного</a:t>
            </a:r>
            <a:r>
              <a:rPr kumimoji="0" lang="ru-RU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бюджета;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endParaRPr lang="ru-RU" sz="2400" b="1" i="1" baseline="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ru-RU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Оптимизацию бюджетных расходов;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endParaRPr lang="ru-RU" sz="24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ru-RU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Повышение эффективности бюджетных расходов;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endParaRPr lang="ru-RU" sz="2400" b="1" i="1" baseline="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ru-RU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В)Обеспечение долгосрочной сбалансированности местного бюджета;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endParaRPr lang="ru-RU" sz="2400" b="1" i="1" baseline="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kumimoji="0" lang="ru-RU" sz="2400" b="1" i="1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Меры по увеличению поступления в бюджет НДФЛ:</a:t>
            </a:r>
            <a:endParaRPr lang="ru-RU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556792"/>
            <a:ext cx="7632848" cy="351528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AutoNum type="arabicPeriod"/>
              <a:tabLst/>
              <a:defRPr/>
            </a:pPr>
            <a:r>
              <a:rPr kumimoji="0" lang="ru-RU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Выявление новых налогоплательщиков сферы разработки и добычи нефти. Дстижение договоренности с руководителями данных компаний о регистрации территориального подразделения в налоговом органе и уплате доходов в бюджет поселения;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AutoNum type="arabicPeriod"/>
              <a:tabLst/>
              <a:defRPr/>
            </a:pPr>
            <a:r>
              <a:rPr lang="ru-R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Вовлечение в налоговый оборот доходов физических лиц, получаемых от  организаций и предприятий в виде аренды за земельные участки;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AutoNum type="arabicPeriod"/>
              <a:tabLst/>
              <a:defRPr/>
            </a:pPr>
            <a:r>
              <a:rPr lang="ru-RU" sz="1600" b="1" i="1" dirty="0" smtClean="0">
                <a:solidFill>
                  <a:schemeClr val="accent5">
                    <a:lumMod val="75000"/>
                  </a:schemeClr>
                </a:solidFill>
              </a:rPr>
              <a:t>Вовлечение в налоговый оборот доходов физических лиц, полученных в рамках договоров гражданско-правовового характера;  </a:t>
            </a:r>
            <a:endParaRPr kumimoji="0" lang="ru-RU" sz="1600" b="1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</a:t>
            </a:r>
            <a:r>
              <a:rPr kumimoji="0" lang="ru-RU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Бюджетный эффект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lang="ru-RU" dirty="0" smtClean="0"/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</a:rPr>
              <a:t>Рост поступления НДФЛ в бюджет поселения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</a:rPr>
              <a:t> 2017 год  - 477 тыс. рублей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ru-RU" sz="1600" b="1" i="1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2018 год   -</a:t>
            </a:r>
            <a:r>
              <a:rPr kumimoji="0" lang="ru-RU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1 831 тыс. рублей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Поступление НДФЛ увеличилось в 4 раза.                                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4143372" y="4643446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785818"/>
          </a:xfrm>
        </p:spPr>
        <p:txBody>
          <a:bodyPr>
            <a:noAutofit/>
          </a:bodyPr>
          <a:lstStyle/>
          <a:p>
            <a:pPr algn="ctr"/>
            <a:r>
              <a:rPr lang="ru-RU" sz="21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Увеличение доли НДФЛ в доходах местного бюджета</a:t>
            </a:r>
            <a:endParaRPr lang="ru-RU" sz="21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758138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1526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Меры по увеличению доходов от использования имущества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7239000" cy="5373216"/>
          </a:xfrm>
        </p:spPr>
        <p:txBody>
          <a:bodyPr>
            <a:normAutofit fontScale="85000" lnSpcReduction="10000"/>
          </a:bodyPr>
          <a:lstStyle/>
          <a:p>
            <a:pPr marL="342900" indent="-342900" algn="ctr">
              <a:buAutoNum type="arabicPeriod"/>
              <a:defRPr/>
            </a:pPr>
            <a:r>
              <a:rPr lang="ru-RU" sz="1800" b="1" i="1" dirty="0" smtClean="0">
                <a:solidFill>
                  <a:schemeClr val="accent5">
                    <a:lumMod val="75000"/>
                  </a:schemeClr>
                </a:solidFill>
              </a:rPr>
              <a:t>Выявление неиспользуемых объектов, которые могут быть сданы в аренду с целью получения дополнительного дохода в бюджет;</a:t>
            </a:r>
          </a:p>
          <a:p>
            <a:pPr marL="342900" indent="-342900" algn="ctr">
              <a:buAutoNum type="arabicPeriod"/>
              <a:defRPr/>
            </a:pPr>
            <a:r>
              <a:rPr lang="ru-RU" sz="1700" b="1" i="1" dirty="0" smtClean="0">
                <a:solidFill>
                  <a:schemeClr val="accent3">
                    <a:lumMod val="75000"/>
                  </a:schemeClr>
                </a:solidFill>
              </a:rPr>
              <a:t>Выявление муниципальных  объектов, используемых  физическими лицами и предпринимателями без заключенных договоров аренды (например самовольно занятые земли), оформление договорных отношений.</a:t>
            </a:r>
          </a:p>
          <a:p>
            <a:pPr marL="342900" indent="-342900" algn="ctr">
              <a:buAutoNum type="arabicPeriod"/>
              <a:defRPr/>
            </a:pP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</a:rPr>
              <a:t>Выявление и оформление бесхозяйных объектов в муниципальную собственность с целью дальнейшего использования, продажи или предоставления в аренду</a:t>
            </a:r>
            <a:endParaRPr lang="ru-RU" sz="17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lvl="0" indent="-342900" algn="ctr">
              <a:buNone/>
              <a:defRPr/>
            </a:pPr>
            <a:r>
              <a:rPr lang="ru-RU" sz="1700" b="1" i="1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</a:p>
          <a:p>
            <a:pPr marL="342900" lvl="0" indent="-342900" algn="ctr">
              <a:buNone/>
              <a:defRPr/>
            </a:pP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   </a:t>
            </a:r>
          </a:p>
          <a:p>
            <a:pPr marL="342900" lvl="0" indent="-342900" algn="ctr">
              <a:buNone/>
              <a:defRPr/>
            </a:pP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i="1" u="sng" dirty="0" smtClean="0">
                <a:solidFill>
                  <a:srgbClr val="FF0000"/>
                </a:solidFill>
              </a:rPr>
              <a:t>Бюджетный эффект</a:t>
            </a:r>
          </a:p>
          <a:p>
            <a:pPr lvl="0">
              <a:defRPr/>
            </a:pPr>
            <a:endParaRPr lang="ru-RU" sz="2400" dirty="0" smtClean="0"/>
          </a:p>
          <a:p>
            <a:pPr lvl="0" algn="ctr">
              <a:buNone/>
              <a:defRPr/>
            </a:pP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Рост поступления доходов от аренды имущества (земельных участков) в бюджет поселения</a:t>
            </a:r>
          </a:p>
          <a:p>
            <a:pPr lvl="0" algn="ctr">
              <a:buNone/>
              <a:defRPr/>
            </a:pP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2017 год  - 10 тыс. рублей</a:t>
            </a:r>
          </a:p>
          <a:p>
            <a:pPr lvl="0" algn="ctr">
              <a:buNone/>
              <a:defRPr/>
            </a:pP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 2018 год   - 96 тыс. рублей</a:t>
            </a:r>
          </a:p>
          <a:p>
            <a:pPr lvl="0" algn="ctr">
              <a:buNone/>
              <a:defRPr/>
            </a:pP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в 2019 году ожидается -539тыс. рублей.</a:t>
            </a:r>
          </a:p>
          <a:p>
            <a:pPr lvl="0" algn="ctr">
              <a:buNone/>
              <a:defRPr/>
            </a:pPr>
            <a:r>
              <a:rPr lang="ru-RU" sz="2400" b="1" i="1" dirty="0" smtClean="0">
                <a:solidFill>
                  <a:srgbClr val="FF0000"/>
                </a:solidFill>
              </a:rPr>
              <a:t>Рост поступлений в 6 раз.</a:t>
            </a:r>
            <a:endParaRPr lang="ru-RU" sz="2400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929058" y="3429000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7892380" cy="1582726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Увеличение доли арендной платы в общем объеме доходов местного бюджета</a:t>
            </a:r>
            <a:b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714488"/>
          <a:ext cx="4206104" cy="2464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3671392" y="1785926"/>
          <a:ext cx="5472608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1643042" y="4000504"/>
          <a:ext cx="5280248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Иные Меры по увеличению доходов местного бюджета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7776864" cy="4826936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1)       Проведена оценка эффективности налоговых льгот. С 01.01.2018г. Отменены льготы бюджетным учреждениям по уплате земельного налога. Дополнительные  поступления в бюджет составят 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29,0 тыс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. рублей.</a:t>
            </a:r>
          </a:p>
          <a:p>
            <a:pPr marL="514350" indent="-514350">
              <a:buNone/>
            </a:pPr>
            <a:r>
              <a:rPr lang="ru-RU" sz="1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2)      Производится выявление неоформленных жилых помещений и земельных участков, организуется помощь в оформлении и заведение данных объектов в налоговый оборот. Так, в 2018 году из выявленных  неоформленных жилых объектов 50% было оформлено и подлежит налогообложению, земельных участков-100%;</a:t>
            </a:r>
          </a:p>
          <a:p>
            <a:pPr marL="514350" indent="-514350">
              <a:buNone/>
            </a:pPr>
            <a:r>
              <a:rPr lang="ru-RU" sz="1400" b="1" i="1" dirty="0" smtClean="0">
                <a:solidFill>
                  <a:schemeClr val="accent4">
                    <a:lumMod val="75000"/>
                  </a:schemeClr>
                </a:solidFill>
              </a:rPr>
              <a:t>3)      В поселении создана постоянно действующая комиссия по   обеспечению поступления доходов в бюджет. В 2018 году проведено 4 заседаний комиссии.  В результате задолженность перед бюджетом погасили 88 жителей, дополнительно собрано в бюджет 61,0 тыс. рублей;</a:t>
            </a:r>
          </a:p>
          <a:p>
            <a:pPr marL="514350" indent="-514350">
              <a:buNone/>
            </a:pPr>
            <a:r>
              <a:rPr lang="ru-RU" sz="1400" b="1" i="1" dirty="0" smtClean="0">
                <a:solidFill>
                  <a:schemeClr val="accent4">
                    <a:lumMod val="75000"/>
                  </a:schemeClr>
                </a:solidFill>
              </a:rPr>
              <a:t>          Недоимка сократилась на 33,6% процента к уровню 2017 года.</a:t>
            </a:r>
          </a:p>
          <a:p>
            <a:pPr marL="514350" indent="-514350">
              <a:buNone/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4)       Увеличены ставки по налогу на имущество физических лиц  в 2 раза. Дополнительный объем поступлений- 22 тыс. рублей;</a:t>
            </a:r>
          </a:p>
          <a:p>
            <a:pPr marL="514350" indent="-514350">
              <a:buNone/>
            </a:pPr>
            <a:r>
              <a:rPr lang="ru-RU" sz="1400" b="1" i="1" dirty="0" smtClean="0">
                <a:solidFill>
                  <a:schemeClr val="accent5">
                    <a:lumMod val="75000"/>
                  </a:schemeClr>
                </a:solidFill>
              </a:rPr>
              <a:t>5)       Проводятся мероприятия по легализации теневой занятости (оформление незарегистрированных предпринимателей, оформление трудовых отношений с работниками). Объем дополнительных поступлений в бюджет поселения-20,0 тыс. рублей</a:t>
            </a:r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532440" cy="1296144"/>
          </a:xfrm>
        </p:spPr>
        <p:txBody>
          <a:bodyPr>
            <a:noAutofit/>
          </a:bodyPr>
          <a:lstStyle/>
          <a:p>
            <a:r>
              <a:rPr lang="ru-RU" sz="2100" dirty="0" smtClean="0">
                <a:solidFill>
                  <a:schemeClr val="bg2">
                    <a:lumMod val="50000"/>
                  </a:schemeClr>
                </a:solidFill>
                <a:latin typeface="Century" pitchFamily="18" charset="0"/>
              </a:rPr>
              <a:t>Структура налоговых и неналоговых доходов муниципального образования за 2018 год</a:t>
            </a:r>
            <a:r>
              <a:rPr lang="ru-RU" sz="3300" dirty="0" smtClean="0">
                <a:latin typeface="Century" pitchFamily="18" charset="0"/>
              </a:rPr>
              <a:t/>
            </a:r>
            <a:br>
              <a:rPr lang="ru-RU" sz="3300" dirty="0" smtClean="0">
                <a:latin typeface="Century" pitchFamily="18" charset="0"/>
              </a:rPr>
            </a:br>
            <a:endParaRPr lang="ru-RU" sz="3300" dirty="0">
              <a:latin typeface="Century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1142985"/>
          <a:ext cx="7239000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5157192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Работа администрации поселения по увеличению налоговых и неналоговых доходов позволила поселению выйти на уровень самообеспеченности. В 2019 году  Бородинское поселение не является получателем дотации на выравнивание бюджетной обеспеченности.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Оптимизация бюджетных расходов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1800" b="1" i="1" dirty="0" smtClean="0">
                <a:solidFill>
                  <a:schemeClr val="accent5">
                    <a:lumMod val="75000"/>
                  </a:schemeClr>
                </a:solidFill>
              </a:rPr>
              <a:t>Передача на  аутсорсинг часть  функций администрации поселения (функций бухгалтерского обслуживания, юридического сопровождения, муниципальные закупки, транспортное обслуживание должностных лиц и  услуги системного администратора)-бюджетный эффект экономия в сумме 773,1 тыс. рублей;</a:t>
            </a:r>
          </a:p>
          <a:p>
            <a:pPr marL="514350" indent="-514350">
              <a:buAutoNum type="arabicPeriod"/>
            </a:pPr>
            <a:r>
              <a:rPr lang="ru-RU" sz="1800" i="1" dirty="0" smtClean="0">
                <a:solidFill>
                  <a:schemeClr val="accent2">
                    <a:lumMod val="75000"/>
                  </a:schemeClr>
                </a:solidFill>
              </a:rPr>
              <a:t>Передача части полномочий на уровень муниципального района – бюджетный эффект -1526,2 тыс. рублей;</a:t>
            </a:r>
          </a:p>
          <a:p>
            <a:pPr marL="514350" indent="-514350">
              <a:buAutoNum type="arabicPeriod"/>
            </a:pPr>
            <a:r>
              <a:rPr lang="ru-RU" sz="1800" i="1" dirty="0" smtClean="0">
                <a:solidFill>
                  <a:schemeClr val="accent6">
                    <a:lumMod val="75000"/>
                  </a:schemeClr>
                </a:solidFill>
              </a:rPr>
              <a:t>Реализованы мероприятия направленные на энергосбережение- экономия бюджетных средств составила в 2018 году 84 тыс. рублей;</a:t>
            </a:r>
          </a:p>
          <a:p>
            <a:pPr marL="514350" indent="-514350">
              <a:buAutoNum type="arabicPeriod"/>
            </a:pPr>
            <a:r>
              <a:rPr lang="ru-RU" sz="1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Размещены разнопрофильные учреждения под одной крышей (администрация поселения размещена в свободных помещениях сельского дома культуры)-бюджетный эффект -85,0 тыс. рублей.</a:t>
            </a:r>
            <a:endParaRPr lang="ru-RU" sz="1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413</TotalTime>
  <Words>658</Words>
  <Application>Microsoft Office PowerPoint</Application>
  <PresentationFormat>Экран (4:3)</PresentationFormat>
  <Paragraphs>73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 Unicode MS</vt:lpstr>
      <vt:lpstr>Calibri</vt:lpstr>
      <vt:lpstr>Century</vt:lpstr>
      <vt:lpstr>Times New Roman</vt:lpstr>
      <vt:lpstr>Trebuchet MS</vt:lpstr>
      <vt:lpstr>Wingdings</vt:lpstr>
      <vt:lpstr>Wingdings 2</vt:lpstr>
      <vt:lpstr>Изящная</vt:lpstr>
      <vt:lpstr>Администрация  муниципального образования  Бородинский сельсовет  Ташлинского района  Оренбургской области 2019 год</vt:lpstr>
      <vt:lpstr>Муниципальная финансовая политика направлена на:</vt:lpstr>
      <vt:lpstr>Меры по увеличению поступления в бюджет НДФЛ:</vt:lpstr>
      <vt:lpstr>Увеличение доли НДФЛ в доходах местного бюджета</vt:lpstr>
      <vt:lpstr>Меры по увеличению доходов от использования имущества</vt:lpstr>
      <vt:lpstr>Увеличение доли арендной платы в общем объеме доходов местного бюджета  </vt:lpstr>
      <vt:lpstr>Иные Меры по увеличению доходов местного бюджета</vt:lpstr>
      <vt:lpstr>Структура налоговых и неналоговых доходов муниципального образования за 2018 год </vt:lpstr>
      <vt:lpstr>Оптимизация бюджетных расходов</vt:lpstr>
      <vt:lpstr>Презентация PowerPoint</vt:lpstr>
      <vt:lpstr>Спасибо ЗА ВНИМАНИЕ 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Пользователь Минфин области</cp:lastModifiedBy>
  <cp:revision>70</cp:revision>
  <dcterms:created xsi:type="dcterms:W3CDTF">2019-05-26T11:28:19Z</dcterms:created>
  <dcterms:modified xsi:type="dcterms:W3CDTF">2019-07-02T09:48:26Z</dcterms:modified>
</cp:coreProperties>
</file>