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3" r:id="rId4"/>
    <p:sldId id="284" r:id="rId5"/>
    <p:sldId id="285" r:id="rId6"/>
    <p:sldId id="264" r:id="rId7"/>
    <p:sldId id="286" r:id="rId8"/>
    <p:sldId id="287" r:id="rId9"/>
    <p:sldId id="267" r:id="rId10"/>
    <p:sldId id="288" r:id="rId11"/>
    <p:sldId id="268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660"/>
  </p:normalViewPr>
  <p:slideViewPr>
    <p:cSldViewPr>
      <p:cViewPr varScale="1"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_possovet\&#1089;&#1077;&#1090;&#1077;&#1074;&#1072;&#1103;\&#1057;&#1083;&#1080;&#1079;&#1082;&#1086;&#1074;&#1072;\&#1057;&#1090;&#1072;&#1088;&#1099;&#1081;%20&#1082;&#1086;&#1087;&#1084;\&#1050;&#1054;&#1052;&#1055;%20&#1050;&#1059;&#1056;&#1040;&#1050;&#1048;&#1053;&#1040;\&#1051;&#1070;&#1041;&#1040;\&#1092;&#1083;&#1077;&#1096;&#1082;&#1072;\&#1041;&#1102;&#1076;&#1078;&#1077;&#1090;%202018\&#1086;&#1090;&#1095;&#1077;&#1090;%20&#1080;&#1089;&#1087;&#1086;&#1083;&#1085;&#1077;&#1085;&#1080;&#1103;%20&#1079;&#1072;%20%20%204%20&#1082;&#1074;&#1072;&#1088;&#1090;&#1072;&#1083;%202018%20&#107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possovet\&#1089;&#1077;&#1090;&#1077;&#1074;&#1072;&#1103;\&#1057;&#1083;&#1080;&#1079;&#1082;&#1086;&#1074;&#1072;\&#1057;&#1090;&#1072;&#1088;&#1099;&#1081;%20&#1082;&#1086;&#1087;&#1084;\&#1050;&#1054;&#1052;&#1055;%20&#1050;&#1059;&#1056;&#1040;&#1050;&#1048;&#1053;&#1040;\&#1051;&#1070;&#1041;&#1040;\&#1092;&#1083;&#1077;&#1096;&#1082;&#1072;\&#1041;&#1102;&#1076;&#1078;&#1077;&#1090;%202018\&#1086;&#1090;&#1095;&#1077;&#1090;%20&#1080;&#1089;&#1087;&#1086;&#1083;&#1085;&#1077;&#1085;&#1080;&#1103;%20&#1079;&#1072;%20%20%204%20&#1082;&#1074;&#1072;&#1088;&#1090;&#1072;&#1083;%202018%20&#1075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3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possovet\&#1089;&#1077;&#1090;&#1077;&#1074;&#1072;&#1103;\&#1057;&#1083;&#1080;&#1079;&#1082;&#1086;&#1074;&#1072;\&#1057;&#1090;&#1072;&#1088;&#1099;&#1081;%20&#1082;&#1086;&#1087;&#1084;\&#1050;&#1054;&#1052;&#1055;%20&#1050;&#1059;&#1056;&#1040;&#1050;&#1048;&#1053;&#1040;\&#1051;&#1070;&#1041;&#1040;\&#1092;&#1083;&#1077;&#1096;&#1082;&#1072;\&#1041;&#1102;&#1076;&#1078;&#1077;&#1090;%202018\&#1086;&#1090;&#1095;&#1077;&#1090;%20&#1080;&#1089;&#1087;&#1086;&#1083;&#1085;&#1077;&#1085;&#1080;&#1103;%20&#1079;&#1072;%20%20%204%20&#1082;&#1074;&#1072;&#1088;&#1090;&#1072;&#1083;%202018%20&#107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676828276095195E-2"/>
          <c:y val="5.2641749786746857E-2"/>
          <c:w val="0.77864440426933534"/>
          <c:h val="0.71707169071609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 безвозмездные поступления от бюджетов других уровней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33043.14</c:v>
                </c:pt>
                <c:pt idx="1">
                  <c:v>6156.2699999999995</c:v>
                </c:pt>
                <c:pt idx="2">
                  <c:v>28652.940000000017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 безвозмездные поступления от бюджетов других уровней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33898.229999999996</c:v>
                </c:pt>
                <c:pt idx="1">
                  <c:v>3670.36</c:v>
                </c:pt>
                <c:pt idx="2">
                  <c:v>25329.64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 безвозмездные поступления от бюджетов других уровней</c:v>
                </c:pt>
              </c:strCache>
            </c:strRef>
          </c:cat>
          <c:val>
            <c:numRef>
              <c:f>Лист1!$D$2:$D$4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 безвозмездные поступления от бюджетов других уровней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37371.050000000003</c:v>
                </c:pt>
                <c:pt idx="1">
                  <c:v>1512.93</c:v>
                </c:pt>
                <c:pt idx="2">
                  <c:v>32442.49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 безвозмездные поступления от бюджетов других уровней</c:v>
                </c:pt>
              </c:strCache>
            </c:strRef>
          </c:cat>
          <c:val>
            <c:numRef>
              <c:f>Лист1!$F$2:$F$4</c:f>
            </c:numRef>
          </c:val>
        </c:ser>
        <c:dLbls/>
        <c:shape val="box"/>
        <c:axId val="69553152"/>
        <c:axId val="69563136"/>
        <c:axId val="0"/>
      </c:bar3DChart>
      <c:catAx>
        <c:axId val="6955315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9563136"/>
        <c:crosses val="autoZero"/>
        <c:auto val="1"/>
        <c:lblAlgn val="ctr"/>
        <c:lblOffset val="100"/>
        <c:tickLblSkip val="1"/>
        <c:tickMarkSkip val="1"/>
      </c:catAx>
      <c:valAx>
        <c:axId val="695631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плановые назначения, тыс. руб.</a:t>
                </a:r>
              </a:p>
            </c:rich>
          </c:tx>
          <c:layout>
            <c:manualLayout>
              <c:xMode val="edge"/>
              <c:yMode val="edge"/>
              <c:x val="1.1177770371193323E-2"/>
              <c:y val="0.1858694137562871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9553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1217895608947919"/>
          <c:y val="2.9891304347826123E-2"/>
          <c:w val="8.7821050186343078E-2"/>
          <c:h val="0.1154891304347825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4560476815398195E-2"/>
                  <c:y val="-0.15915354330708661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94160104986887E-2"/>
                  <c:y val="3.0808544765237679E-2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681211723534385E-2"/>
                  <c:y val="0.28449803149606301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8371106736657924"/>
                  <c:y val="0.13990631379410931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79877515310587E-2"/>
                  <c:y val="5.4653324584427003E-2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4514435695538028E-3"/>
                  <c:y val="-0.19450896762904638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1182939632545934"/>
                  <c:y val="-0.12236293379994168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Дорожное хозяйство</c:v>
                </c:pt>
                <c:pt idx="4">
                  <c:v>Другие вопросы в области национальной экономики</c:v>
                </c:pt>
                <c:pt idx="5">
                  <c:v>жилищное хозяйство</c:v>
                </c:pt>
                <c:pt idx="6">
                  <c:v>Коммунальное хозяйство</c:v>
                </c:pt>
                <c:pt idx="7">
                  <c:v>Благоустройство</c:v>
                </c:pt>
                <c:pt idx="8">
                  <c:v>Культура</c:v>
                </c:pt>
                <c:pt idx="9">
                  <c:v>Социальная политика</c:v>
                </c:pt>
              </c:strCache>
            </c:strRef>
          </c:cat>
          <c:val>
            <c:numRef>
              <c:f>Лист2!$B$2:$B$11</c:f>
              <c:numCache>
                <c:formatCode>General</c:formatCode>
                <c:ptCount val="10"/>
                <c:pt idx="0">
                  <c:v>16077.91</c:v>
                </c:pt>
                <c:pt idx="1">
                  <c:v>619.75</c:v>
                </c:pt>
                <c:pt idx="2">
                  <c:v>2500.09</c:v>
                </c:pt>
                <c:pt idx="3">
                  <c:v>11737.66</c:v>
                </c:pt>
                <c:pt idx="4">
                  <c:v>320.91999999999973</c:v>
                </c:pt>
                <c:pt idx="5">
                  <c:v>1002.99</c:v>
                </c:pt>
                <c:pt idx="6">
                  <c:v>1542.71</c:v>
                </c:pt>
                <c:pt idx="7">
                  <c:v>16359.97</c:v>
                </c:pt>
                <c:pt idx="8">
                  <c:v>18186.79</c:v>
                </c:pt>
                <c:pt idx="9">
                  <c:v>5930.95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83639612433635269"/>
          <c:y val="4.9124955984175017E-2"/>
          <c:w val="0.16360387566364654"/>
          <c:h val="0.90175008803164958"/>
        </c:manualLayout>
      </c:layout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ser>
          <c:idx val="0"/>
          <c:order val="0"/>
          <c:explosion val="54"/>
          <c:dPt>
            <c:idx val="0"/>
            <c:explosion val="44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8999300087489088"/>
                  <c:y val="-4.373323126275883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П</a:t>
                    </a:r>
                    <a:r>
                      <a:rPr lang="ru-RU" sz="1400" dirty="0"/>
                      <a:t>рограммные расходы 72920,13 тыс.руб.  98%</a:t>
                    </a:r>
                  </a:p>
                </c:rich>
              </c:tx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804170407492269"/>
                  <c:y val="2.6645701917893923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err="1" smtClean="0"/>
                      <a:t>Н</a:t>
                    </a:r>
                    <a:r>
                      <a:rPr lang="ru-RU" sz="1400" dirty="0" err="1" smtClean="0"/>
                      <a:t>епрограммные</a:t>
                    </a:r>
                    <a:r>
                      <a:rPr lang="ru-RU" sz="1400" baseline="0" dirty="0" smtClean="0"/>
                      <a:t> </a:t>
                    </a:r>
                    <a:r>
                      <a:rPr lang="ru-RU" sz="1400" baseline="0" dirty="0"/>
                      <a:t>расходы  1359,61 тыс.руб., 2%</a:t>
                    </a:r>
                    <a:endParaRPr lang="ru-RU" sz="1400" dirty="0"/>
                  </a:p>
                </c:rich>
              </c:tx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Лист1!$E$4:$F$4</c:f>
              <c:numCache>
                <c:formatCode>General</c:formatCode>
                <c:ptCount val="2"/>
                <c:pt idx="0">
                  <c:v>72920.13</c:v>
                </c:pt>
                <c:pt idx="1">
                  <c:v>1359.61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5135999791070887E-2"/>
                  <c:y val="-7.472766884531605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575508285344925E-4"/>
                  <c:y val="0.12982631432434583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6862407124482741E-2"/>
                  <c:y val="0.24693962260399271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361029999127347"/>
                  <c:y val="0.11554422174500931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892938894147339E-2"/>
                  <c:y val="2.6923392388451452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4542486457095691"/>
                  <c:y val="-9.2016076115485554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8718676789442239E-3"/>
                  <c:y val="-0.1691185476815398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Лист1!$A$23:$A$30</c:f>
              <c:strCache>
                <c:ptCount val="8"/>
                <c:pt idx="0">
                  <c:v>зимнее содержание</c:v>
                </c:pt>
                <c:pt idx="1">
                  <c:v>приобретение, установка и ремонт дорожных знаков, нанесение линии гор. Разметки</c:v>
                </c:pt>
                <c:pt idx="2">
                  <c:v>грейдирование дорог</c:v>
                </c:pt>
                <c:pt idx="3">
                  <c:v>содержание автобусных остановок, приобретение светофора</c:v>
                </c:pt>
                <c:pt idx="4">
                  <c:v>Погрузка и вывоз отсева</c:v>
                </c:pt>
                <c:pt idx="5">
                  <c:v>ямочный ремонт</c:v>
                </c:pt>
                <c:pt idx="6">
                  <c:v>уличное освещение</c:v>
                </c:pt>
                <c:pt idx="7">
                  <c:v>ремонт дорожного полотна</c:v>
                </c:pt>
              </c:strCache>
            </c:strRef>
          </c:cat>
          <c:val>
            <c:numRef>
              <c:f>Лист1!$B$23:$B$30</c:f>
              <c:numCache>
                <c:formatCode>General</c:formatCode>
                <c:ptCount val="8"/>
                <c:pt idx="0">
                  <c:v>1551.1</c:v>
                </c:pt>
                <c:pt idx="1">
                  <c:v>327.8</c:v>
                </c:pt>
                <c:pt idx="2">
                  <c:v>781.1</c:v>
                </c:pt>
                <c:pt idx="3">
                  <c:v>221.7</c:v>
                </c:pt>
                <c:pt idx="4">
                  <c:v>1292.5999999999999</c:v>
                </c:pt>
                <c:pt idx="5">
                  <c:v>197.8</c:v>
                </c:pt>
                <c:pt idx="6">
                  <c:v>183.5</c:v>
                </c:pt>
                <c:pt idx="7">
                  <c:v>3735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9D258-1549-4230-A5E1-2C912AFD695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2FA15B-8A80-42C4-9403-15108D35AEA9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20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доходного потенциала бюджета сельского поселения</a:t>
          </a:r>
          <a:endParaRPr lang="ru-RU" sz="2000" b="1" baseline="0" dirty="0">
            <a:solidFill>
              <a:schemeClr val="accent4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AA72517-283F-4CA9-AFC9-28052538FDAC}" type="parTrans" cxnId="{889462A4-99E9-4D69-B6C2-9759D8436689}">
      <dgm:prSet/>
      <dgm:spPr/>
      <dgm:t>
        <a:bodyPr/>
        <a:lstStyle/>
        <a:p>
          <a:endParaRPr lang="ru-RU"/>
        </a:p>
      </dgm:t>
    </dgm:pt>
    <dgm:pt modelId="{A16F2D53-41BD-4AC1-A7B3-F9DA29B0DB04}" type="sibTrans" cxnId="{889462A4-99E9-4D69-B6C2-9759D8436689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7D6ADF2-A5C8-4804-9E38-87DA4E33C342}">
      <dgm:prSet custT="1"/>
      <dgm:spPr>
        <a:solidFill>
          <a:srgbClr val="FFCC99"/>
        </a:solidFill>
      </dgm:spPr>
      <dgm:t>
        <a:bodyPr/>
        <a:lstStyle/>
        <a:p>
          <a:r>
            <a:rPr lang="ru-RU" sz="20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2000" b="1" dirty="0">
            <a:solidFill>
              <a:schemeClr val="accent4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B41CE95-4FCC-4FB0-8191-49E77CCAC0A8}" type="parTrans" cxnId="{5B2659B8-259B-4759-8550-04960E5B602A}">
      <dgm:prSet/>
      <dgm:spPr/>
      <dgm:t>
        <a:bodyPr/>
        <a:lstStyle/>
        <a:p>
          <a:endParaRPr lang="ru-RU"/>
        </a:p>
      </dgm:t>
    </dgm:pt>
    <dgm:pt modelId="{B90AE5B1-D210-49B4-B8EB-47050CCA1D05}" type="sibTrans" cxnId="{5B2659B8-259B-4759-8550-04960E5B602A}">
      <dgm:prSet/>
      <dgm:spPr/>
      <dgm:t>
        <a:bodyPr/>
        <a:lstStyle/>
        <a:p>
          <a:endParaRPr lang="ru-RU"/>
        </a:p>
      </dgm:t>
    </dgm:pt>
    <dgm:pt modelId="{98FDE5BD-05C5-426F-9D66-89E3AB0C5E39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20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</a:t>
          </a:r>
          <a:endParaRPr lang="ru-RU" sz="2000" b="1" baseline="0" dirty="0">
            <a:solidFill>
              <a:schemeClr val="accent4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EDCC431-A8EE-40B4-AAE4-FB62D2A7E2B5}" type="parTrans" cxnId="{8D9BDD9E-6626-4329-A267-276432678436}">
      <dgm:prSet/>
      <dgm:spPr/>
      <dgm:t>
        <a:bodyPr/>
        <a:lstStyle/>
        <a:p>
          <a:endParaRPr lang="ru-RU"/>
        </a:p>
      </dgm:t>
    </dgm:pt>
    <dgm:pt modelId="{221E6EC6-F92F-4294-8EA9-BA5CA0AAEF8B}" type="sibTrans" cxnId="{8D9BDD9E-6626-4329-A267-276432678436}">
      <dgm:prSet/>
      <dgm:spPr/>
      <dgm:t>
        <a:bodyPr/>
        <a:lstStyle/>
        <a:p>
          <a:endParaRPr lang="ru-RU"/>
        </a:p>
      </dgm:t>
    </dgm:pt>
    <dgm:pt modelId="{EFFD0823-085E-4C93-801F-BAC10927F81A}">
      <dgm:prSet custT="1"/>
      <dgm:spPr>
        <a:solidFill>
          <a:srgbClr val="FFCC99"/>
        </a:solidFill>
      </dgm:spPr>
      <dgm:t>
        <a:bodyPr/>
        <a:lstStyle/>
        <a:p>
          <a:r>
            <a:rPr lang="ru-RU" sz="20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безусловное исполнение первоочередных расходных обязательств</a:t>
          </a:r>
          <a:endParaRPr lang="ru-RU" sz="2000" b="1" baseline="0" dirty="0">
            <a:solidFill>
              <a:schemeClr val="accent4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8D7746-6D4A-4064-BE55-B4CD7CB58D8C}" type="parTrans" cxnId="{47D727FC-E1BD-4161-BB7B-3300CB0F4A3C}">
      <dgm:prSet/>
      <dgm:spPr/>
      <dgm:t>
        <a:bodyPr/>
        <a:lstStyle/>
        <a:p>
          <a:endParaRPr lang="ru-RU"/>
        </a:p>
      </dgm:t>
    </dgm:pt>
    <dgm:pt modelId="{C60E883A-C290-4E5D-AE47-0D6C1EFFB051}" type="sibTrans" cxnId="{47D727FC-E1BD-4161-BB7B-3300CB0F4A3C}">
      <dgm:prSet/>
      <dgm:spPr/>
      <dgm:t>
        <a:bodyPr/>
        <a:lstStyle/>
        <a:p>
          <a:endParaRPr lang="ru-RU"/>
        </a:p>
      </dgm:t>
    </dgm:pt>
    <dgm:pt modelId="{4F75E660-05A4-4157-8CA4-984797457430}">
      <dgm:prSet custT="1"/>
      <dgm:spPr>
        <a:solidFill>
          <a:srgbClr val="FFCC99"/>
        </a:solidFill>
      </dgm:spPr>
      <dgm:t>
        <a:bodyPr/>
        <a:lstStyle/>
        <a:p>
          <a:r>
            <a:rPr lang="ru-RU" sz="20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качества оказания муниципальных услуг муниципальными учреждениями</a:t>
          </a:r>
          <a:endParaRPr lang="ru-RU" sz="2000" b="1" baseline="0" dirty="0">
            <a:solidFill>
              <a:schemeClr val="accent4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130C0B-06C6-482E-9A97-44ECE7954C01}" type="parTrans" cxnId="{EF2D57E5-5E2D-44B1-823D-3EC28022035B}">
      <dgm:prSet/>
      <dgm:spPr/>
      <dgm:t>
        <a:bodyPr/>
        <a:lstStyle/>
        <a:p>
          <a:endParaRPr lang="ru-RU"/>
        </a:p>
      </dgm:t>
    </dgm:pt>
    <dgm:pt modelId="{5095AA7B-74D4-453B-947F-4BECFCC8A9A5}" type="sibTrans" cxnId="{EF2D57E5-5E2D-44B1-823D-3EC28022035B}">
      <dgm:prSet/>
      <dgm:spPr/>
      <dgm:t>
        <a:bodyPr/>
        <a:lstStyle/>
        <a:p>
          <a:endParaRPr lang="ru-RU"/>
        </a:p>
      </dgm:t>
    </dgm:pt>
    <dgm:pt modelId="{1456BB39-8E84-4A5A-AE0C-61F95AEE04A9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20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недопущение просроченной кредиторской задолженности</a:t>
          </a:r>
          <a:endParaRPr lang="ru-RU" sz="2000" b="1" dirty="0">
            <a:solidFill>
              <a:schemeClr val="accent4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6C66C4D-46B1-42CB-957B-ED42B46988BC}" type="sibTrans" cxnId="{D7DB617F-29FF-4FBC-AF42-644641F23D42}">
      <dgm:prSet/>
      <dgm:spPr/>
      <dgm:t>
        <a:bodyPr/>
        <a:lstStyle/>
        <a:p>
          <a:endParaRPr lang="ru-RU"/>
        </a:p>
      </dgm:t>
    </dgm:pt>
    <dgm:pt modelId="{F733BAA8-CACB-4E91-8C8C-BD77D26A765E}" type="parTrans" cxnId="{D7DB617F-29FF-4FBC-AF42-644641F23D42}">
      <dgm:prSet/>
      <dgm:spPr/>
      <dgm:t>
        <a:bodyPr/>
        <a:lstStyle/>
        <a:p>
          <a:endParaRPr lang="ru-RU"/>
        </a:p>
      </dgm:t>
    </dgm:pt>
    <dgm:pt modelId="{2A548BE9-5152-4B74-99DB-E07B954C6F0B}" type="pres">
      <dgm:prSet presAssocID="{5979D258-1549-4230-A5E1-2C912AFD69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5D749D1-08E8-4602-9978-79F00465B35C}" type="pres">
      <dgm:prSet presAssocID="{5979D258-1549-4230-A5E1-2C912AFD6957}" presName="Name1" presStyleCnt="0"/>
      <dgm:spPr/>
      <dgm:t>
        <a:bodyPr/>
        <a:lstStyle/>
        <a:p>
          <a:endParaRPr lang="ru-RU"/>
        </a:p>
      </dgm:t>
    </dgm:pt>
    <dgm:pt modelId="{A664DD58-9316-4942-B79E-A536C41BC3B6}" type="pres">
      <dgm:prSet presAssocID="{5979D258-1549-4230-A5E1-2C912AFD6957}" presName="cycle" presStyleCnt="0"/>
      <dgm:spPr/>
      <dgm:t>
        <a:bodyPr/>
        <a:lstStyle/>
        <a:p>
          <a:endParaRPr lang="ru-RU"/>
        </a:p>
      </dgm:t>
    </dgm:pt>
    <dgm:pt modelId="{DB60B748-17B8-4AC4-B270-6BB7182F5DEA}" type="pres">
      <dgm:prSet presAssocID="{5979D258-1549-4230-A5E1-2C912AFD6957}" presName="srcNode" presStyleLbl="node1" presStyleIdx="0" presStyleCnt="6"/>
      <dgm:spPr/>
      <dgm:t>
        <a:bodyPr/>
        <a:lstStyle/>
        <a:p>
          <a:endParaRPr lang="ru-RU"/>
        </a:p>
      </dgm:t>
    </dgm:pt>
    <dgm:pt modelId="{B1AA4D13-747D-42B9-9C19-3810EC468C9E}" type="pres">
      <dgm:prSet presAssocID="{5979D258-1549-4230-A5E1-2C912AFD6957}" presName="conn" presStyleLbl="parChTrans1D2" presStyleIdx="0" presStyleCnt="1"/>
      <dgm:spPr/>
      <dgm:t>
        <a:bodyPr/>
        <a:lstStyle/>
        <a:p>
          <a:endParaRPr lang="ru-RU"/>
        </a:p>
      </dgm:t>
    </dgm:pt>
    <dgm:pt modelId="{DC9B1423-F31B-4D41-9FE5-61C404746374}" type="pres">
      <dgm:prSet presAssocID="{5979D258-1549-4230-A5E1-2C912AFD6957}" presName="extraNode" presStyleLbl="node1" presStyleIdx="0" presStyleCnt="6"/>
      <dgm:spPr/>
      <dgm:t>
        <a:bodyPr/>
        <a:lstStyle/>
        <a:p>
          <a:endParaRPr lang="ru-RU"/>
        </a:p>
      </dgm:t>
    </dgm:pt>
    <dgm:pt modelId="{EF114E0A-BCC8-4B8A-A2EE-798FDD164F7F}" type="pres">
      <dgm:prSet presAssocID="{5979D258-1549-4230-A5E1-2C912AFD6957}" presName="dstNode" presStyleLbl="node1" presStyleIdx="0" presStyleCnt="6"/>
      <dgm:spPr/>
      <dgm:t>
        <a:bodyPr/>
        <a:lstStyle/>
        <a:p>
          <a:endParaRPr lang="ru-RU"/>
        </a:p>
      </dgm:t>
    </dgm:pt>
    <dgm:pt modelId="{9244EC11-8F93-4E76-BEA2-1A619AABF72F}" type="pres">
      <dgm:prSet presAssocID="{7A2FA15B-8A80-42C4-9403-15108D35AEA9}" presName="text_1" presStyleLbl="node1" presStyleIdx="0" presStyleCnt="6" custAng="0" custScaleX="99171" custScaleY="115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F217E-4158-4753-B080-9BCD0AA2AA21}" type="pres">
      <dgm:prSet presAssocID="{7A2FA15B-8A80-42C4-9403-15108D35AEA9}" presName="accent_1" presStyleCnt="0"/>
      <dgm:spPr/>
      <dgm:t>
        <a:bodyPr/>
        <a:lstStyle/>
        <a:p>
          <a:endParaRPr lang="ru-RU"/>
        </a:p>
      </dgm:t>
    </dgm:pt>
    <dgm:pt modelId="{6BF4A742-4D1F-40CB-A5E2-A72CDE9F451E}" type="pres">
      <dgm:prSet presAssocID="{7A2FA15B-8A80-42C4-9403-15108D35AEA9}" presName="accentRepeatNode" presStyleLbl="solidFgAcc1" presStyleIdx="0" presStyleCnt="6" custLinFactNeighborY="-288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26086F3-B50E-4914-9780-709BC5BE244B}" type="pres">
      <dgm:prSet presAssocID="{98FDE5BD-05C5-426F-9D66-89E3AB0C5E3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5B5AD-F2B2-4B9E-B9B5-74F234344A43}" type="pres">
      <dgm:prSet presAssocID="{98FDE5BD-05C5-426F-9D66-89E3AB0C5E39}" presName="accent_2" presStyleCnt="0"/>
      <dgm:spPr/>
    </dgm:pt>
    <dgm:pt modelId="{FF927B81-D10C-4B89-A85D-63D203E44D74}" type="pres">
      <dgm:prSet presAssocID="{98FDE5BD-05C5-426F-9D66-89E3AB0C5E39}" presName="accentRepeatNode" presStyleLbl="solidFgAcc1" presStyleIdx="1" presStyleCnt="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CE2B839-2DC7-47B4-A26B-77DEADC8281D}" type="pres">
      <dgm:prSet presAssocID="{EFFD0823-085E-4C93-801F-BAC10927F81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C6269-0DC8-420E-80E9-6DF20CA57345}" type="pres">
      <dgm:prSet presAssocID="{EFFD0823-085E-4C93-801F-BAC10927F81A}" presName="accent_3" presStyleCnt="0"/>
      <dgm:spPr/>
    </dgm:pt>
    <dgm:pt modelId="{267C8042-BCBD-4E1A-8CE3-92808B49B37C}" type="pres">
      <dgm:prSet presAssocID="{EFFD0823-085E-4C93-801F-BAC10927F81A}" presName="accentRepeatNode" presStyleLbl="solidFgAcc1" presStyleIdx="2" presStyleCnt="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F0495B7-FD78-4420-B7A3-06A20C2F7718}" type="pres">
      <dgm:prSet presAssocID="{1456BB39-8E84-4A5A-AE0C-61F95AEE04A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CD617-F33D-4015-8531-18FC727A05B3}" type="pres">
      <dgm:prSet presAssocID="{1456BB39-8E84-4A5A-AE0C-61F95AEE04A9}" presName="accent_4" presStyleCnt="0"/>
      <dgm:spPr/>
    </dgm:pt>
    <dgm:pt modelId="{118E8602-0D66-47AA-A45F-FEC9BF0ECF29}" type="pres">
      <dgm:prSet presAssocID="{1456BB39-8E84-4A5A-AE0C-61F95AEE04A9}" presName="accentRepeatNode" presStyleLbl="solidFgAcc1" presStyleIdx="3" presStyleCnt="6" custLinFactNeighborX="-2441" custLinFactNeighborY="52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E556537-86CE-44C0-8FDA-28652969C37A}" type="pres">
      <dgm:prSet presAssocID="{C7D6ADF2-A5C8-4804-9E38-87DA4E33C34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1EBCE-7BB4-4987-8576-C015A8428D4E}" type="pres">
      <dgm:prSet presAssocID="{C7D6ADF2-A5C8-4804-9E38-87DA4E33C342}" presName="accent_5" presStyleCnt="0"/>
      <dgm:spPr/>
    </dgm:pt>
    <dgm:pt modelId="{EA94FBFF-5E8C-4C86-9357-8544DA1EE124}" type="pres">
      <dgm:prSet presAssocID="{C7D6ADF2-A5C8-4804-9E38-87DA4E33C342}" presName="accentRepeatNode" presStyleLbl="solidFgAcc1" presStyleIdx="4" presStyleCnt="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91D06FE-DBFA-4A7F-BEED-EC083DF7A67F}" type="pres">
      <dgm:prSet presAssocID="{4F75E660-05A4-4157-8CA4-98479745743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AC4AE-77BA-48B1-A554-FF6ACB1930EC}" type="pres">
      <dgm:prSet presAssocID="{4F75E660-05A4-4157-8CA4-984797457430}" presName="accent_6" presStyleCnt="0"/>
      <dgm:spPr/>
    </dgm:pt>
    <dgm:pt modelId="{46951562-7317-45B0-AD17-05EFEDE22405}" type="pres">
      <dgm:prSet presAssocID="{4F75E660-05A4-4157-8CA4-984797457430}" presName="accentRepeatNode" presStyleLbl="solidFgAcc1" presStyleIdx="5" presStyleCnt="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1CD177B3-7B2B-4B64-A672-B58B0ED2565B}" type="presOf" srcId="{1456BB39-8E84-4A5A-AE0C-61F95AEE04A9}" destId="{8F0495B7-FD78-4420-B7A3-06A20C2F7718}" srcOrd="0" destOrd="0" presId="urn:microsoft.com/office/officeart/2008/layout/VerticalCurvedList"/>
    <dgm:cxn modelId="{26468BBE-3D6D-464F-A0CE-285D73D60B2E}" type="presOf" srcId="{98FDE5BD-05C5-426F-9D66-89E3AB0C5E39}" destId="{126086F3-B50E-4914-9780-709BC5BE244B}" srcOrd="0" destOrd="0" presId="urn:microsoft.com/office/officeart/2008/layout/VerticalCurvedList"/>
    <dgm:cxn modelId="{4F19B83B-819E-4756-8324-D248E7CEE00F}" type="presOf" srcId="{C7D6ADF2-A5C8-4804-9E38-87DA4E33C342}" destId="{6E556537-86CE-44C0-8FDA-28652969C37A}" srcOrd="0" destOrd="0" presId="urn:microsoft.com/office/officeart/2008/layout/VerticalCurvedList"/>
    <dgm:cxn modelId="{D9CFBADE-F899-4352-B881-2CED666AC1EF}" type="presOf" srcId="{A16F2D53-41BD-4AC1-A7B3-F9DA29B0DB04}" destId="{B1AA4D13-747D-42B9-9C19-3810EC468C9E}" srcOrd="0" destOrd="0" presId="urn:microsoft.com/office/officeart/2008/layout/VerticalCurvedList"/>
    <dgm:cxn modelId="{5B2659B8-259B-4759-8550-04960E5B602A}" srcId="{5979D258-1549-4230-A5E1-2C912AFD6957}" destId="{C7D6ADF2-A5C8-4804-9E38-87DA4E33C342}" srcOrd="4" destOrd="0" parTransId="{FB41CE95-4FCC-4FB0-8191-49E77CCAC0A8}" sibTransId="{B90AE5B1-D210-49B4-B8EB-47050CCA1D05}"/>
    <dgm:cxn modelId="{07FC5C48-11CB-4BF3-A72E-A92E6875DAB3}" type="presOf" srcId="{7A2FA15B-8A80-42C4-9403-15108D35AEA9}" destId="{9244EC11-8F93-4E76-BEA2-1A619AABF72F}" srcOrd="0" destOrd="0" presId="urn:microsoft.com/office/officeart/2008/layout/VerticalCurvedList"/>
    <dgm:cxn modelId="{E9645CDB-54AF-43B3-94F1-E2D2C650C772}" type="presOf" srcId="{EFFD0823-085E-4C93-801F-BAC10927F81A}" destId="{1CE2B839-2DC7-47B4-A26B-77DEADC8281D}" srcOrd="0" destOrd="0" presId="urn:microsoft.com/office/officeart/2008/layout/VerticalCurvedList"/>
    <dgm:cxn modelId="{47D727FC-E1BD-4161-BB7B-3300CB0F4A3C}" srcId="{5979D258-1549-4230-A5E1-2C912AFD6957}" destId="{EFFD0823-085E-4C93-801F-BAC10927F81A}" srcOrd="2" destOrd="0" parTransId="{788D7746-6D4A-4064-BE55-B4CD7CB58D8C}" sibTransId="{C60E883A-C290-4E5D-AE47-0D6C1EFFB051}"/>
    <dgm:cxn modelId="{7C7F5124-6324-422D-9E2F-B14149B2D8E3}" type="presOf" srcId="{5979D258-1549-4230-A5E1-2C912AFD6957}" destId="{2A548BE9-5152-4B74-99DB-E07B954C6F0B}" srcOrd="0" destOrd="0" presId="urn:microsoft.com/office/officeart/2008/layout/VerticalCurvedList"/>
    <dgm:cxn modelId="{D7DB617F-29FF-4FBC-AF42-644641F23D42}" srcId="{5979D258-1549-4230-A5E1-2C912AFD6957}" destId="{1456BB39-8E84-4A5A-AE0C-61F95AEE04A9}" srcOrd="3" destOrd="0" parTransId="{F733BAA8-CACB-4E91-8C8C-BD77D26A765E}" sibTransId="{56C66C4D-46B1-42CB-957B-ED42B46988BC}"/>
    <dgm:cxn modelId="{EF2D57E5-5E2D-44B1-823D-3EC28022035B}" srcId="{5979D258-1549-4230-A5E1-2C912AFD6957}" destId="{4F75E660-05A4-4157-8CA4-984797457430}" srcOrd="5" destOrd="0" parTransId="{E8130C0B-06C6-482E-9A97-44ECE7954C01}" sibTransId="{5095AA7B-74D4-453B-947F-4BECFCC8A9A5}"/>
    <dgm:cxn modelId="{8D9BDD9E-6626-4329-A267-276432678436}" srcId="{5979D258-1549-4230-A5E1-2C912AFD6957}" destId="{98FDE5BD-05C5-426F-9D66-89E3AB0C5E39}" srcOrd="1" destOrd="0" parTransId="{2EDCC431-A8EE-40B4-AAE4-FB62D2A7E2B5}" sibTransId="{221E6EC6-F92F-4294-8EA9-BA5CA0AAEF8B}"/>
    <dgm:cxn modelId="{FCFB5D96-5E43-4A9D-9607-475F5F1AB285}" type="presOf" srcId="{4F75E660-05A4-4157-8CA4-984797457430}" destId="{391D06FE-DBFA-4A7F-BEED-EC083DF7A67F}" srcOrd="0" destOrd="0" presId="urn:microsoft.com/office/officeart/2008/layout/VerticalCurvedList"/>
    <dgm:cxn modelId="{889462A4-99E9-4D69-B6C2-9759D8436689}" srcId="{5979D258-1549-4230-A5E1-2C912AFD6957}" destId="{7A2FA15B-8A80-42C4-9403-15108D35AEA9}" srcOrd="0" destOrd="0" parTransId="{4AA72517-283F-4CA9-AFC9-28052538FDAC}" sibTransId="{A16F2D53-41BD-4AC1-A7B3-F9DA29B0DB04}"/>
    <dgm:cxn modelId="{63477929-0BFC-45E6-987F-B8F6215B5D98}" type="presParOf" srcId="{2A548BE9-5152-4B74-99DB-E07B954C6F0B}" destId="{35D749D1-08E8-4602-9978-79F00465B35C}" srcOrd="0" destOrd="0" presId="urn:microsoft.com/office/officeart/2008/layout/VerticalCurvedList"/>
    <dgm:cxn modelId="{B9299C95-D225-41CE-841B-604F467CEE54}" type="presParOf" srcId="{35D749D1-08E8-4602-9978-79F00465B35C}" destId="{A664DD58-9316-4942-B79E-A536C41BC3B6}" srcOrd="0" destOrd="0" presId="urn:microsoft.com/office/officeart/2008/layout/VerticalCurvedList"/>
    <dgm:cxn modelId="{DA8151F4-0A02-4B1E-8E11-091FC5E6B8C0}" type="presParOf" srcId="{A664DD58-9316-4942-B79E-A536C41BC3B6}" destId="{DB60B748-17B8-4AC4-B270-6BB7182F5DEA}" srcOrd="0" destOrd="0" presId="urn:microsoft.com/office/officeart/2008/layout/VerticalCurvedList"/>
    <dgm:cxn modelId="{199E8BAE-ADDB-41AC-B984-9536B74B25EB}" type="presParOf" srcId="{A664DD58-9316-4942-B79E-A536C41BC3B6}" destId="{B1AA4D13-747D-42B9-9C19-3810EC468C9E}" srcOrd="1" destOrd="0" presId="urn:microsoft.com/office/officeart/2008/layout/VerticalCurvedList"/>
    <dgm:cxn modelId="{185F7A81-ECEB-444F-A533-9F7E6C387736}" type="presParOf" srcId="{A664DD58-9316-4942-B79E-A536C41BC3B6}" destId="{DC9B1423-F31B-4D41-9FE5-61C404746374}" srcOrd="2" destOrd="0" presId="urn:microsoft.com/office/officeart/2008/layout/VerticalCurvedList"/>
    <dgm:cxn modelId="{6CCD1FB2-6151-4A53-9CB6-94E28AB77079}" type="presParOf" srcId="{A664DD58-9316-4942-B79E-A536C41BC3B6}" destId="{EF114E0A-BCC8-4B8A-A2EE-798FDD164F7F}" srcOrd="3" destOrd="0" presId="urn:microsoft.com/office/officeart/2008/layout/VerticalCurvedList"/>
    <dgm:cxn modelId="{4527D219-C85C-4F1E-AB2C-DEAE7AA855AD}" type="presParOf" srcId="{35D749D1-08E8-4602-9978-79F00465B35C}" destId="{9244EC11-8F93-4E76-BEA2-1A619AABF72F}" srcOrd="1" destOrd="0" presId="urn:microsoft.com/office/officeart/2008/layout/VerticalCurvedList"/>
    <dgm:cxn modelId="{1A143923-C37E-4F86-90A5-07E60AD191DB}" type="presParOf" srcId="{35D749D1-08E8-4602-9978-79F00465B35C}" destId="{186F217E-4158-4753-B080-9BCD0AA2AA21}" srcOrd="2" destOrd="0" presId="urn:microsoft.com/office/officeart/2008/layout/VerticalCurvedList"/>
    <dgm:cxn modelId="{296BEC92-75CD-4D30-846D-E894511C0B1C}" type="presParOf" srcId="{186F217E-4158-4753-B080-9BCD0AA2AA21}" destId="{6BF4A742-4D1F-40CB-A5E2-A72CDE9F451E}" srcOrd="0" destOrd="0" presId="urn:microsoft.com/office/officeart/2008/layout/VerticalCurvedList"/>
    <dgm:cxn modelId="{8E924FA1-BA10-4FB9-AD40-BD4258DF0F35}" type="presParOf" srcId="{35D749D1-08E8-4602-9978-79F00465B35C}" destId="{126086F3-B50E-4914-9780-709BC5BE244B}" srcOrd="3" destOrd="0" presId="urn:microsoft.com/office/officeart/2008/layout/VerticalCurvedList"/>
    <dgm:cxn modelId="{F0E2EFBA-A38D-45FB-AF8E-6C5C8A208860}" type="presParOf" srcId="{35D749D1-08E8-4602-9978-79F00465B35C}" destId="{B9B5B5AD-F2B2-4B9E-B9B5-74F234344A43}" srcOrd="4" destOrd="0" presId="urn:microsoft.com/office/officeart/2008/layout/VerticalCurvedList"/>
    <dgm:cxn modelId="{91ADBE1C-46DA-430E-A930-87ED85EEA60D}" type="presParOf" srcId="{B9B5B5AD-F2B2-4B9E-B9B5-74F234344A43}" destId="{FF927B81-D10C-4B89-A85D-63D203E44D74}" srcOrd="0" destOrd="0" presId="urn:microsoft.com/office/officeart/2008/layout/VerticalCurvedList"/>
    <dgm:cxn modelId="{A4AB2DAC-2F14-4E29-A420-2562973B725E}" type="presParOf" srcId="{35D749D1-08E8-4602-9978-79F00465B35C}" destId="{1CE2B839-2DC7-47B4-A26B-77DEADC8281D}" srcOrd="5" destOrd="0" presId="urn:microsoft.com/office/officeart/2008/layout/VerticalCurvedList"/>
    <dgm:cxn modelId="{9CCB98DC-0DFB-4A9B-9482-7F2D36D658F9}" type="presParOf" srcId="{35D749D1-08E8-4602-9978-79F00465B35C}" destId="{45AC6269-0DC8-420E-80E9-6DF20CA57345}" srcOrd="6" destOrd="0" presId="urn:microsoft.com/office/officeart/2008/layout/VerticalCurvedList"/>
    <dgm:cxn modelId="{6531FECF-B2A5-4796-BAD3-1B4C0579C7D9}" type="presParOf" srcId="{45AC6269-0DC8-420E-80E9-6DF20CA57345}" destId="{267C8042-BCBD-4E1A-8CE3-92808B49B37C}" srcOrd="0" destOrd="0" presId="urn:microsoft.com/office/officeart/2008/layout/VerticalCurvedList"/>
    <dgm:cxn modelId="{4F80AFC7-9FBD-4DF3-A150-FD8C45449DD3}" type="presParOf" srcId="{35D749D1-08E8-4602-9978-79F00465B35C}" destId="{8F0495B7-FD78-4420-B7A3-06A20C2F7718}" srcOrd="7" destOrd="0" presId="urn:microsoft.com/office/officeart/2008/layout/VerticalCurvedList"/>
    <dgm:cxn modelId="{12A9EF09-A8F3-4445-AD3A-1D4344831F56}" type="presParOf" srcId="{35D749D1-08E8-4602-9978-79F00465B35C}" destId="{666CD617-F33D-4015-8531-18FC727A05B3}" srcOrd="8" destOrd="0" presId="urn:microsoft.com/office/officeart/2008/layout/VerticalCurvedList"/>
    <dgm:cxn modelId="{B5A36177-D190-4526-A9A3-73F4E708984D}" type="presParOf" srcId="{666CD617-F33D-4015-8531-18FC727A05B3}" destId="{118E8602-0D66-47AA-A45F-FEC9BF0ECF29}" srcOrd="0" destOrd="0" presId="urn:microsoft.com/office/officeart/2008/layout/VerticalCurvedList"/>
    <dgm:cxn modelId="{FD10D3F1-43E0-43AC-A32C-E189BF9D90CA}" type="presParOf" srcId="{35D749D1-08E8-4602-9978-79F00465B35C}" destId="{6E556537-86CE-44C0-8FDA-28652969C37A}" srcOrd="9" destOrd="0" presId="urn:microsoft.com/office/officeart/2008/layout/VerticalCurvedList"/>
    <dgm:cxn modelId="{F5CBF823-661D-4125-8C7D-DA3C0BC8CC9B}" type="presParOf" srcId="{35D749D1-08E8-4602-9978-79F00465B35C}" destId="{8F41EBCE-7BB4-4987-8576-C015A8428D4E}" srcOrd="10" destOrd="0" presId="urn:microsoft.com/office/officeart/2008/layout/VerticalCurvedList"/>
    <dgm:cxn modelId="{44573561-B360-4ABF-9018-2DDA9A49A749}" type="presParOf" srcId="{8F41EBCE-7BB4-4987-8576-C015A8428D4E}" destId="{EA94FBFF-5E8C-4C86-9357-8544DA1EE124}" srcOrd="0" destOrd="0" presId="urn:microsoft.com/office/officeart/2008/layout/VerticalCurvedList"/>
    <dgm:cxn modelId="{08222703-13E7-404A-98D8-6C328AC37F55}" type="presParOf" srcId="{35D749D1-08E8-4602-9978-79F00465B35C}" destId="{391D06FE-DBFA-4A7F-BEED-EC083DF7A67F}" srcOrd="11" destOrd="0" presId="urn:microsoft.com/office/officeart/2008/layout/VerticalCurvedList"/>
    <dgm:cxn modelId="{3B2B6D99-D433-4C81-9D9D-481D25714236}" type="presParOf" srcId="{35D749D1-08E8-4602-9978-79F00465B35C}" destId="{C37AC4AE-77BA-48B1-A554-FF6ACB1930EC}" srcOrd="12" destOrd="0" presId="urn:microsoft.com/office/officeart/2008/layout/VerticalCurvedList"/>
    <dgm:cxn modelId="{1A7DC352-5D69-44AF-B1AA-6D25FE09496D}" type="presParOf" srcId="{C37AC4AE-77BA-48B1-A554-FF6ACB1930EC}" destId="{46951562-7317-45B0-AD17-05EFEDE22405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6CE73-BBDA-4EC2-A260-DA760AB03B7C}" type="doc">
      <dgm:prSet loTypeId="urn:microsoft.com/office/officeart/2005/8/layout/venn1" loCatId="relationship" qsTypeId="urn:microsoft.com/office/officeart/2005/8/quickstyle/simple2" qsCatId="simple" csTypeId="urn:microsoft.com/office/officeart/2005/8/colors/colorful2" csCatId="colorful" phldr="1"/>
      <dgm:spPr/>
    </dgm:pt>
    <dgm:pt modelId="{2C4ADCE7-0D5E-44DE-A8C6-A41537D6BD25}">
      <dgm:prSet phldrT="[Текст]" custT="1"/>
      <dgm:spPr/>
      <dgm:t>
        <a:bodyPr/>
        <a:lstStyle/>
        <a:p>
          <a:r>
            <a:rPr lang="ru-RU" sz="1400" b="1" dirty="0" smtClean="0"/>
            <a:t>Темп роста доходов  бюджета </a:t>
          </a:r>
          <a:r>
            <a:rPr lang="ru-RU" sz="1800" b="1" dirty="0" smtClean="0"/>
            <a:t>– </a:t>
          </a:r>
          <a:r>
            <a:rPr lang="ru-RU" sz="1800" b="1" u="sng" dirty="0" smtClean="0"/>
            <a:t>111, 6%</a:t>
          </a:r>
          <a:endParaRPr lang="ru-RU" sz="1800" b="1" u="sng" dirty="0"/>
        </a:p>
      </dgm:t>
    </dgm:pt>
    <dgm:pt modelId="{BDA0C0C6-25D5-45C0-8218-14A1FA0545E5}" type="parTrans" cxnId="{B019B00A-B122-4D2D-B64A-818EBAB9DA2B}">
      <dgm:prSet/>
      <dgm:spPr/>
      <dgm:t>
        <a:bodyPr/>
        <a:lstStyle/>
        <a:p>
          <a:endParaRPr lang="ru-RU"/>
        </a:p>
      </dgm:t>
    </dgm:pt>
    <dgm:pt modelId="{867CD159-4EB1-48CB-8CAD-89C0506B5F41}" type="sibTrans" cxnId="{B019B00A-B122-4D2D-B64A-818EBAB9DA2B}">
      <dgm:prSet/>
      <dgm:spPr/>
      <dgm:t>
        <a:bodyPr/>
        <a:lstStyle/>
        <a:p>
          <a:endParaRPr lang="ru-RU"/>
        </a:p>
      </dgm:t>
    </dgm:pt>
    <dgm:pt modelId="{326C20E9-1370-4CA1-9F85-6EFD1089EC65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Темп роста муниципального долга</a:t>
          </a:r>
          <a:r>
            <a:rPr lang="ru-RU" sz="1800" b="1" dirty="0" smtClean="0"/>
            <a:t>– 0%</a:t>
          </a:r>
          <a:endParaRPr lang="ru-RU" sz="1800" b="1" u="sng" dirty="0"/>
        </a:p>
      </dgm:t>
    </dgm:pt>
    <dgm:pt modelId="{FEA4E798-47C7-4080-9063-863ADF9BCA3A}" type="parTrans" cxnId="{06BEFDEC-CBF4-4A77-BA47-A75231790745}">
      <dgm:prSet/>
      <dgm:spPr/>
      <dgm:t>
        <a:bodyPr/>
        <a:lstStyle/>
        <a:p>
          <a:endParaRPr lang="ru-RU"/>
        </a:p>
      </dgm:t>
    </dgm:pt>
    <dgm:pt modelId="{8B3C7B87-412F-4076-9691-F24B25233D4C}" type="sibTrans" cxnId="{06BEFDEC-CBF4-4A77-BA47-A75231790745}">
      <dgm:prSet/>
      <dgm:spPr/>
      <dgm:t>
        <a:bodyPr/>
        <a:lstStyle/>
        <a:p>
          <a:endParaRPr lang="ru-RU"/>
        </a:p>
      </dgm:t>
    </dgm:pt>
    <dgm:pt modelId="{64209711-D75F-4910-B08B-46CEA6DF6C07}">
      <dgm:prSet phldrT="[Текст]" custT="1"/>
      <dgm:spPr/>
      <dgm:t>
        <a:bodyPr/>
        <a:lstStyle/>
        <a:p>
          <a:r>
            <a:rPr lang="ru-RU" sz="1400" b="1" dirty="0" smtClean="0"/>
            <a:t>Темп роста расходов бюджета– </a:t>
          </a:r>
          <a:endParaRPr lang="ru-RU" sz="1800" b="1" dirty="0" smtClean="0"/>
        </a:p>
        <a:p>
          <a:r>
            <a:rPr lang="ru-RU" sz="1800" b="1" u="sng" dirty="0" smtClean="0"/>
            <a:t>122,1 %</a:t>
          </a:r>
          <a:endParaRPr lang="ru-RU" sz="1800" b="1" u="sng" dirty="0"/>
        </a:p>
      </dgm:t>
    </dgm:pt>
    <dgm:pt modelId="{2BB113CC-99A8-4C39-80E6-68765EC4FF5F}" type="parTrans" cxnId="{FABE12E6-B983-4736-92C6-80852B96DE63}">
      <dgm:prSet/>
      <dgm:spPr/>
      <dgm:t>
        <a:bodyPr/>
        <a:lstStyle/>
        <a:p>
          <a:endParaRPr lang="ru-RU"/>
        </a:p>
      </dgm:t>
    </dgm:pt>
    <dgm:pt modelId="{1506C755-5789-4002-B76C-029E173F36A5}" type="sibTrans" cxnId="{FABE12E6-B983-4736-92C6-80852B96DE63}">
      <dgm:prSet/>
      <dgm:spPr/>
      <dgm:t>
        <a:bodyPr/>
        <a:lstStyle/>
        <a:p>
          <a:endParaRPr lang="ru-RU"/>
        </a:p>
      </dgm:t>
    </dgm:pt>
    <dgm:pt modelId="{1296C894-3A66-49C1-98CC-816152A857FC}" type="pres">
      <dgm:prSet presAssocID="{11E6CE73-BBDA-4EC2-A260-DA760AB03B7C}" presName="compositeShape" presStyleCnt="0">
        <dgm:presLayoutVars>
          <dgm:chMax val="7"/>
          <dgm:dir/>
          <dgm:resizeHandles val="exact"/>
        </dgm:presLayoutVars>
      </dgm:prSet>
      <dgm:spPr/>
    </dgm:pt>
    <dgm:pt modelId="{6A21B721-88AF-431D-A2D2-E86268BC6CF5}" type="pres">
      <dgm:prSet presAssocID="{2C4ADCE7-0D5E-44DE-A8C6-A41537D6BD25}" presName="circ1" presStyleLbl="vennNode1" presStyleIdx="0" presStyleCnt="3" custScaleX="85726" custScaleY="83983"/>
      <dgm:spPr/>
      <dgm:t>
        <a:bodyPr/>
        <a:lstStyle/>
        <a:p>
          <a:endParaRPr lang="ru-RU"/>
        </a:p>
      </dgm:t>
    </dgm:pt>
    <dgm:pt modelId="{D062CDC1-60E2-4851-B885-4F42014EBCD5}" type="pres">
      <dgm:prSet presAssocID="{2C4ADCE7-0D5E-44DE-A8C6-A41537D6BD2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D23F2-D280-4CB4-9E76-3BCFE6B8DB23}" type="pres">
      <dgm:prSet presAssocID="{326C20E9-1370-4CA1-9F85-6EFD1089EC65}" presName="circ2" presStyleLbl="vennNode1" presStyleIdx="1" presStyleCnt="3" custScaleX="91350" custScaleY="86438"/>
      <dgm:spPr/>
      <dgm:t>
        <a:bodyPr/>
        <a:lstStyle/>
        <a:p>
          <a:endParaRPr lang="ru-RU"/>
        </a:p>
      </dgm:t>
    </dgm:pt>
    <dgm:pt modelId="{636A26FC-E5AB-4E35-82CB-20CDF7BB2D11}" type="pres">
      <dgm:prSet presAssocID="{326C20E9-1370-4CA1-9F85-6EFD1089EC6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A6236-915C-47C0-B153-EED67A950450}" type="pres">
      <dgm:prSet presAssocID="{64209711-D75F-4910-B08B-46CEA6DF6C07}" presName="circ3" presStyleLbl="vennNode1" presStyleIdx="2" presStyleCnt="3" custScaleX="88303" custScaleY="88893"/>
      <dgm:spPr/>
      <dgm:t>
        <a:bodyPr/>
        <a:lstStyle/>
        <a:p>
          <a:endParaRPr lang="ru-RU"/>
        </a:p>
      </dgm:t>
    </dgm:pt>
    <dgm:pt modelId="{54C2C362-CABD-419D-A3E8-8D005239AD73}" type="pres">
      <dgm:prSet presAssocID="{64209711-D75F-4910-B08B-46CEA6DF6C0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784E68-6666-4279-AD4B-3DAF888B5E15}" type="presOf" srcId="{2C4ADCE7-0D5E-44DE-A8C6-A41537D6BD25}" destId="{6A21B721-88AF-431D-A2D2-E86268BC6CF5}" srcOrd="0" destOrd="0" presId="urn:microsoft.com/office/officeart/2005/8/layout/venn1"/>
    <dgm:cxn modelId="{EC2DD0A7-21B2-466C-B6CE-A6A6B2013C13}" type="presOf" srcId="{326C20E9-1370-4CA1-9F85-6EFD1089EC65}" destId="{636A26FC-E5AB-4E35-82CB-20CDF7BB2D11}" srcOrd="1" destOrd="0" presId="urn:microsoft.com/office/officeart/2005/8/layout/venn1"/>
    <dgm:cxn modelId="{60546E8F-72A7-441A-842D-A244FAE4CF02}" type="presOf" srcId="{64209711-D75F-4910-B08B-46CEA6DF6C07}" destId="{6EEA6236-915C-47C0-B153-EED67A950450}" srcOrd="0" destOrd="0" presId="urn:microsoft.com/office/officeart/2005/8/layout/venn1"/>
    <dgm:cxn modelId="{FABE12E6-B983-4736-92C6-80852B96DE63}" srcId="{11E6CE73-BBDA-4EC2-A260-DA760AB03B7C}" destId="{64209711-D75F-4910-B08B-46CEA6DF6C07}" srcOrd="2" destOrd="0" parTransId="{2BB113CC-99A8-4C39-80E6-68765EC4FF5F}" sibTransId="{1506C755-5789-4002-B76C-029E173F36A5}"/>
    <dgm:cxn modelId="{89647141-6046-499C-9329-2F5584979DDC}" type="presOf" srcId="{326C20E9-1370-4CA1-9F85-6EFD1089EC65}" destId="{EA5D23F2-D280-4CB4-9E76-3BCFE6B8DB23}" srcOrd="0" destOrd="0" presId="urn:microsoft.com/office/officeart/2005/8/layout/venn1"/>
    <dgm:cxn modelId="{5971843F-564A-4D3B-B304-D838D1284583}" type="presOf" srcId="{64209711-D75F-4910-B08B-46CEA6DF6C07}" destId="{54C2C362-CABD-419D-A3E8-8D005239AD73}" srcOrd="1" destOrd="0" presId="urn:microsoft.com/office/officeart/2005/8/layout/venn1"/>
    <dgm:cxn modelId="{06BEFDEC-CBF4-4A77-BA47-A75231790745}" srcId="{11E6CE73-BBDA-4EC2-A260-DA760AB03B7C}" destId="{326C20E9-1370-4CA1-9F85-6EFD1089EC65}" srcOrd="1" destOrd="0" parTransId="{FEA4E798-47C7-4080-9063-863ADF9BCA3A}" sibTransId="{8B3C7B87-412F-4076-9691-F24B25233D4C}"/>
    <dgm:cxn modelId="{72422C20-C4EF-42C2-ADE2-CE30F539B682}" type="presOf" srcId="{2C4ADCE7-0D5E-44DE-A8C6-A41537D6BD25}" destId="{D062CDC1-60E2-4851-B885-4F42014EBCD5}" srcOrd="1" destOrd="0" presId="urn:microsoft.com/office/officeart/2005/8/layout/venn1"/>
    <dgm:cxn modelId="{B019B00A-B122-4D2D-B64A-818EBAB9DA2B}" srcId="{11E6CE73-BBDA-4EC2-A260-DA760AB03B7C}" destId="{2C4ADCE7-0D5E-44DE-A8C6-A41537D6BD25}" srcOrd="0" destOrd="0" parTransId="{BDA0C0C6-25D5-45C0-8218-14A1FA0545E5}" sibTransId="{867CD159-4EB1-48CB-8CAD-89C0506B5F41}"/>
    <dgm:cxn modelId="{544FAFF1-A81B-4EC0-BCCF-CEED5D88AC1D}" type="presOf" srcId="{11E6CE73-BBDA-4EC2-A260-DA760AB03B7C}" destId="{1296C894-3A66-49C1-98CC-816152A857FC}" srcOrd="0" destOrd="0" presId="urn:microsoft.com/office/officeart/2005/8/layout/venn1"/>
    <dgm:cxn modelId="{5793BB14-AC02-4854-B177-8FF177F7BBD4}" type="presParOf" srcId="{1296C894-3A66-49C1-98CC-816152A857FC}" destId="{6A21B721-88AF-431D-A2D2-E86268BC6CF5}" srcOrd="0" destOrd="0" presId="urn:microsoft.com/office/officeart/2005/8/layout/venn1"/>
    <dgm:cxn modelId="{5CD25BA1-80D9-469B-AE0D-9C0E1E07E8CB}" type="presParOf" srcId="{1296C894-3A66-49C1-98CC-816152A857FC}" destId="{D062CDC1-60E2-4851-B885-4F42014EBCD5}" srcOrd="1" destOrd="0" presId="urn:microsoft.com/office/officeart/2005/8/layout/venn1"/>
    <dgm:cxn modelId="{B0158A5F-C98B-42C6-9503-70B94607BA01}" type="presParOf" srcId="{1296C894-3A66-49C1-98CC-816152A857FC}" destId="{EA5D23F2-D280-4CB4-9E76-3BCFE6B8DB23}" srcOrd="2" destOrd="0" presId="urn:microsoft.com/office/officeart/2005/8/layout/venn1"/>
    <dgm:cxn modelId="{704BCA12-0563-44AF-A8E1-64B7D2A3E036}" type="presParOf" srcId="{1296C894-3A66-49C1-98CC-816152A857FC}" destId="{636A26FC-E5AB-4E35-82CB-20CDF7BB2D11}" srcOrd="3" destOrd="0" presId="urn:microsoft.com/office/officeart/2005/8/layout/venn1"/>
    <dgm:cxn modelId="{08F841A0-76BF-4991-9FF9-CD79CC999404}" type="presParOf" srcId="{1296C894-3A66-49C1-98CC-816152A857FC}" destId="{6EEA6236-915C-47C0-B153-EED67A950450}" srcOrd="4" destOrd="0" presId="urn:microsoft.com/office/officeart/2005/8/layout/venn1"/>
    <dgm:cxn modelId="{C3050171-526C-4BA2-A780-21DC1A43914C}" type="presParOf" srcId="{1296C894-3A66-49C1-98CC-816152A857FC}" destId="{54C2C362-CABD-419D-A3E8-8D005239AD7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A4D13-747D-42B9-9C19-3810EC468C9E}">
      <dsp:nvSpPr>
        <dsp:cNvPr id="0" name=""/>
        <dsp:cNvSpPr/>
      </dsp:nvSpPr>
      <dsp:spPr>
        <a:xfrm>
          <a:off x="-6462265" y="-988382"/>
          <a:ext cx="7691781" cy="7691781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4EC11-8F93-4E76-BEA2-1A619AABF72F}">
      <dsp:nvSpPr>
        <dsp:cNvPr id="0" name=""/>
        <dsp:cNvSpPr/>
      </dsp:nvSpPr>
      <dsp:spPr>
        <a:xfrm>
          <a:off x="493331" y="255640"/>
          <a:ext cx="8533736" cy="692301"/>
        </a:xfrm>
        <a:prstGeom prst="rect">
          <a:avLst/>
        </a:prstGeom>
        <a:solidFill>
          <a:srgbClr val="FFCC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5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доходного потенциала бюджета сельского поселения</a:t>
          </a:r>
          <a:endParaRPr lang="ru-RU" sz="2000" b="1" kern="1200" baseline="0" dirty="0">
            <a:solidFill>
              <a:schemeClr val="accent4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3331" y="255640"/>
        <a:ext cx="8533736" cy="692301"/>
      </dsp:txXfrm>
    </dsp:sp>
    <dsp:sp modelId="{6BF4A742-4D1F-40CB-A5E2-A72CDE9F451E}">
      <dsp:nvSpPr>
        <dsp:cNvPr id="0" name=""/>
        <dsp:cNvSpPr/>
      </dsp:nvSpPr>
      <dsp:spPr>
        <a:xfrm>
          <a:off x="81615" y="204037"/>
          <a:ext cx="752096" cy="75209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26086F3-B50E-4914-9780-709BC5BE244B}">
      <dsp:nvSpPr>
        <dsp:cNvPr id="0" name=""/>
        <dsp:cNvSpPr/>
      </dsp:nvSpPr>
      <dsp:spPr>
        <a:xfrm>
          <a:off x="952583" y="1203353"/>
          <a:ext cx="8110152" cy="601676"/>
        </a:xfrm>
        <a:prstGeom prst="rect">
          <a:avLst/>
        </a:prstGeom>
        <a:solidFill>
          <a:srgbClr val="FFCC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5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</a:t>
          </a:r>
          <a:endParaRPr lang="ru-RU" sz="2000" b="1" kern="1200" baseline="0" dirty="0">
            <a:solidFill>
              <a:schemeClr val="accent4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52583" y="1203353"/>
        <a:ext cx="8110152" cy="601676"/>
      </dsp:txXfrm>
    </dsp:sp>
    <dsp:sp modelId="{FF927B81-D10C-4B89-A85D-63D203E44D74}">
      <dsp:nvSpPr>
        <dsp:cNvPr id="0" name=""/>
        <dsp:cNvSpPr/>
      </dsp:nvSpPr>
      <dsp:spPr>
        <a:xfrm>
          <a:off x="576535" y="1128144"/>
          <a:ext cx="752096" cy="75209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CE2B839-2DC7-47B4-A26B-77DEADC8281D}">
      <dsp:nvSpPr>
        <dsp:cNvPr id="0" name=""/>
        <dsp:cNvSpPr/>
      </dsp:nvSpPr>
      <dsp:spPr>
        <a:xfrm>
          <a:off x="1178898" y="2105754"/>
          <a:ext cx="7883837" cy="601676"/>
        </a:xfrm>
        <a:prstGeom prst="rect">
          <a:avLst/>
        </a:prstGeom>
        <a:solidFill>
          <a:srgbClr val="FFCC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5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безусловное исполнение первоочередных расходных обязательств</a:t>
          </a:r>
          <a:endParaRPr lang="ru-RU" sz="2000" b="1" kern="1200" baseline="0" dirty="0">
            <a:solidFill>
              <a:schemeClr val="accent4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78898" y="2105754"/>
        <a:ext cx="7883837" cy="601676"/>
      </dsp:txXfrm>
    </dsp:sp>
    <dsp:sp modelId="{267C8042-BCBD-4E1A-8CE3-92808B49B37C}">
      <dsp:nvSpPr>
        <dsp:cNvPr id="0" name=""/>
        <dsp:cNvSpPr/>
      </dsp:nvSpPr>
      <dsp:spPr>
        <a:xfrm>
          <a:off x="802850" y="2030545"/>
          <a:ext cx="752096" cy="75209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F0495B7-FD78-4420-B7A3-06A20C2F7718}">
      <dsp:nvSpPr>
        <dsp:cNvPr id="0" name=""/>
        <dsp:cNvSpPr/>
      </dsp:nvSpPr>
      <dsp:spPr>
        <a:xfrm>
          <a:off x="1178898" y="3007584"/>
          <a:ext cx="7883837" cy="601676"/>
        </a:xfrm>
        <a:prstGeom prst="rect">
          <a:avLst/>
        </a:prstGeom>
        <a:solidFill>
          <a:srgbClr val="FFCC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5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недопущение просроченной кредиторской задолженности</a:t>
          </a:r>
          <a:endParaRPr lang="ru-RU" sz="2000" b="1" kern="1200" dirty="0">
            <a:solidFill>
              <a:schemeClr val="accent4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78898" y="3007584"/>
        <a:ext cx="7883837" cy="601676"/>
      </dsp:txXfrm>
    </dsp:sp>
    <dsp:sp modelId="{118E8602-0D66-47AA-A45F-FEC9BF0ECF29}">
      <dsp:nvSpPr>
        <dsp:cNvPr id="0" name=""/>
        <dsp:cNvSpPr/>
      </dsp:nvSpPr>
      <dsp:spPr>
        <a:xfrm>
          <a:off x="784491" y="2936315"/>
          <a:ext cx="752096" cy="75209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E556537-86CE-44C0-8FDA-28652969C37A}">
      <dsp:nvSpPr>
        <dsp:cNvPr id="0" name=""/>
        <dsp:cNvSpPr/>
      </dsp:nvSpPr>
      <dsp:spPr>
        <a:xfrm>
          <a:off x="952583" y="3909985"/>
          <a:ext cx="8110152" cy="601676"/>
        </a:xfrm>
        <a:prstGeom prst="rect">
          <a:avLst/>
        </a:prstGeom>
        <a:solidFill>
          <a:srgbClr val="FFCC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5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2000" b="1" kern="1200" dirty="0">
            <a:solidFill>
              <a:schemeClr val="accent4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52583" y="3909985"/>
        <a:ext cx="8110152" cy="601676"/>
      </dsp:txXfrm>
    </dsp:sp>
    <dsp:sp modelId="{EA94FBFF-5E8C-4C86-9357-8544DA1EE124}">
      <dsp:nvSpPr>
        <dsp:cNvPr id="0" name=""/>
        <dsp:cNvSpPr/>
      </dsp:nvSpPr>
      <dsp:spPr>
        <a:xfrm>
          <a:off x="576535" y="3834775"/>
          <a:ext cx="752096" cy="75209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91D06FE-DBFA-4A7F-BEED-EC083DF7A67F}">
      <dsp:nvSpPr>
        <dsp:cNvPr id="0" name=""/>
        <dsp:cNvSpPr/>
      </dsp:nvSpPr>
      <dsp:spPr>
        <a:xfrm>
          <a:off x="457663" y="4812386"/>
          <a:ext cx="8605072" cy="601676"/>
        </a:xfrm>
        <a:prstGeom prst="rect">
          <a:avLst/>
        </a:prstGeom>
        <a:solidFill>
          <a:srgbClr val="FFCC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5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качества оказания муниципальных услуг муниципальными учреждениями</a:t>
          </a:r>
          <a:endParaRPr lang="ru-RU" sz="2000" b="1" kern="1200" baseline="0" dirty="0">
            <a:solidFill>
              <a:schemeClr val="accent4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663" y="4812386"/>
        <a:ext cx="8605072" cy="601676"/>
      </dsp:txXfrm>
    </dsp:sp>
    <dsp:sp modelId="{46951562-7317-45B0-AD17-05EFEDE22405}">
      <dsp:nvSpPr>
        <dsp:cNvPr id="0" name=""/>
        <dsp:cNvSpPr/>
      </dsp:nvSpPr>
      <dsp:spPr>
        <a:xfrm>
          <a:off x="81615" y="4737176"/>
          <a:ext cx="752096" cy="75209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1B721-88AF-431D-A2D2-E86268BC6CF5}">
      <dsp:nvSpPr>
        <dsp:cNvPr id="0" name=""/>
        <dsp:cNvSpPr/>
      </dsp:nvSpPr>
      <dsp:spPr>
        <a:xfrm>
          <a:off x="2023885" y="240959"/>
          <a:ext cx="1778536" cy="17423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Темп роста доходов  бюджета </a:t>
          </a:r>
          <a:r>
            <a:rPr lang="ru-RU" sz="1800" b="1" kern="1200" dirty="0" smtClean="0"/>
            <a:t>– </a:t>
          </a:r>
          <a:r>
            <a:rPr lang="ru-RU" sz="1800" b="1" u="sng" kern="1200" dirty="0" smtClean="0"/>
            <a:t>111, 6%</a:t>
          </a:r>
          <a:endParaRPr lang="ru-RU" sz="1800" b="1" u="sng" kern="1200" dirty="0"/>
        </a:p>
      </dsp:txBody>
      <dsp:txXfrm>
        <a:off x="2261024" y="545875"/>
        <a:ext cx="1304260" cy="784068"/>
      </dsp:txXfrm>
    </dsp:sp>
    <dsp:sp modelId="{EA5D23F2-D280-4CB4-9E76-3BCFE6B8DB23}">
      <dsp:nvSpPr>
        <dsp:cNvPr id="0" name=""/>
        <dsp:cNvSpPr/>
      </dsp:nvSpPr>
      <dsp:spPr>
        <a:xfrm>
          <a:off x="2714158" y="1512165"/>
          <a:ext cx="1895216" cy="1793308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Темп роста муниципального долга</a:t>
          </a:r>
          <a:r>
            <a:rPr lang="ru-RU" sz="1800" b="1" kern="1200" dirty="0" smtClean="0"/>
            <a:t>– </a:t>
          </a:r>
          <a:r>
            <a:rPr lang="ru-RU" sz="1800" b="1" kern="1200" dirty="0" smtClean="0"/>
            <a:t>0%</a:t>
          </a:r>
          <a:endParaRPr lang="ru-RU" sz="1800" b="1" u="sng" kern="1200" dirty="0"/>
        </a:p>
      </dsp:txBody>
      <dsp:txXfrm>
        <a:off x="3293778" y="1975436"/>
        <a:ext cx="1137129" cy="986319"/>
      </dsp:txXfrm>
    </dsp:sp>
    <dsp:sp modelId="{6EEA6236-915C-47C0-B153-EED67A950450}">
      <dsp:nvSpPr>
        <dsp:cNvPr id="0" name=""/>
        <dsp:cNvSpPr/>
      </dsp:nvSpPr>
      <dsp:spPr>
        <a:xfrm>
          <a:off x="1248541" y="1486698"/>
          <a:ext cx="1832000" cy="1844241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Темп роста расходов бюджета– </a:t>
          </a:r>
          <a:endParaRPr lang="ru-RU" sz="18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122,1 %</a:t>
          </a:r>
          <a:endParaRPr lang="ru-RU" sz="1800" b="1" u="sng" kern="1200" dirty="0"/>
        </a:p>
      </dsp:txBody>
      <dsp:txXfrm>
        <a:off x="1421054" y="1963127"/>
        <a:ext cx="1099200" cy="1014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0.17172</cdr:x>
      <cdr:y>0.81356</cdr:y>
    </cdr:from>
    <cdr:to>
      <cdr:x>0.31313</cdr:x>
      <cdr:y>0.88261</cdr:y>
    </cdr:to>
    <cdr:sp macro="" textlink="">
      <cdr:nvSpPr>
        <cdr:cNvPr id="2" name="Выгнутая вниз стрелка 1"/>
        <cdr:cNvSpPr/>
      </cdr:nvSpPr>
      <cdr:spPr>
        <a:xfrm xmlns:a="http://schemas.openxmlformats.org/drawingml/2006/main">
          <a:off x="1224136" y="3456384"/>
          <a:ext cx="1008112" cy="293358"/>
        </a:xfrm>
        <a:prstGeom xmlns:a="http://schemas.openxmlformats.org/drawingml/2006/main" prst="curvedUpArrow">
          <a:avLst>
            <a:gd name="adj1" fmla="val 15492"/>
            <a:gd name="adj2" fmla="val 40812"/>
            <a:gd name="adj3" fmla="val 30934"/>
          </a:avLst>
        </a:prstGeom>
        <a:solidFill xmlns:a="http://schemas.openxmlformats.org/drawingml/2006/main">
          <a:srgbClr val="E60000"/>
        </a:solidFill>
        <a:ln xmlns:a="http://schemas.openxmlformats.org/drawingml/2006/main" w="25400" cap="flat" cmpd="sng" algn="ctr">
          <a:solidFill>
            <a:srgbClr val="E6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0.63761</cdr:x>
      <cdr:y>0.88943</cdr:y>
    </cdr:from>
    <cdr:to>
      <cdr:x>0.77903</cdr:x>
      <cdr:y>0.95848</cdr:y>
    </cdr:to>
    <cdr:sp macro="" textlink="">
      <cdr:nvSpPr>
        <cdr:cNvPr id="3" name="Выгнутая вниз стрелка 2"/>
        <cdr:cNvSpPr/>
      </cdr:nvSpPr>
      <cdr:spPr>
        <a:xfrm xmlns:a="http://schemas.openxmlformats.org/drawingml/2006/main" rot="21363379">
          <a:off x="4545399" y="3778735"/>
          <a:ext cx="1008112" cy="293358"/>
        </a:xfrm>
        <a:prstGeom xmlns:a="http://schemas.openxmlformats.org/drawingml/2006/main" prst="curvedUpArrow">
          <a:avLst>
            <a:gd name="adj1" fmla="val 15492"/>
            <a:gd name="adj2" fmla="val 40812"/>
            <a:gd name="adj3" fmla="val 30934"/>
          </a:avLst>
        </a:prstGeom>
        <a:solidFill xmlns:a="http://schemas.openxmlformats.org/drawingml/2006/main">
          <a:srgbClr val="E60000"/>
        </a:solidFill>
        <a:ln xmlns:a="http://schemas.openxmlformats.org/drawingml/2006/main" w="25400" cap="flat" cmpd="sng" algn="ctr">
          <a:solidFill>
            <a:srgbClr val="E6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endParaRPr lang="ru-RU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0E9E0-EE49-41DD-82E9-9790438C17A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64044-FA46-4BFB-A5C1-70B4EDE46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55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3B7C6-4904-41E4-A244-5BC9D92345C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98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3FD8-AB0C-4A07-AE9F-9B2B8C55A5D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9E-8032-470E-8E69-744DE325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3FD8-AB0C-4A07-AE9F-9B2B8C55A5D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9E-8032-470E-8E69-744DE325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3FD8-AB0C-4A07-AE9F-9B2B8C55A5D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9E-8032-470E-8E69-744DE325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3FD8-AB0C-4A07-AE9F-9B2B8C55A5D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9E-8032-470E-8E69-744DE325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3FD8-AB0C-4A07-AE9F-9B2B8C55A5D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9E-8032-470E-8E69-744DE325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3FD8-AB0C-4A07-AE9F-9B2B8C55A5D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9E-8032-470E-8E69-744DE325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3FD8-AB0C-4A07-AE9F-9B2B8C55A5D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9E-8032-470E-8E69-744DE325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3FD8-AB0C-4A07-AE9F-9B2B8C55A5D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9E-8032-470E-8E69-744DE325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3FD8-AB0C-4A07-AE9F-9B2B8C55A5D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9E-8032-470E-8E69-744DE325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3FD8-AB0C-4A07-AE9F-9B2B8C55A5D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9E-8032-470E-8E69-744DE325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3FD8-AB0C-4A07-AE9F-9B2B8C55A5D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9E-8032-470E-8E69-744DE325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B3FD8-AB0C-4A07-AE9F-9B2B8C55A5D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6D19E-8032-470E-8E69-744DE325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vposs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5.xml"/><Relationship Id="rId5" Type="http://schemas.openxmlformats.org/officeDocument/2006/relationships/image" Target="../media/image7.jpeg"/><Relationship Id="rId10" Type="http://schemas.openxmlformats.org/officeDocument/2006/relationships/image" Target="../media/image3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vtun\Desktop\фото презентация\366961_html_m46fca8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279" cy="6858000"/>
          </a:xfrm>
          <a:prstGeom prst="rect">
            <a:avLst/>
          </a:prstGeom>
          <a:noFill/>
        </p:spPr>
      </p:pic>
      <p:pic>
        <p:nvPicPr>
          <p:cNvPr id="1027" name="Picture 3" descr="C:\Users\Kovtun\Desktop\герб Новооркий поссо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7977" y="188640"/>
            <a:ext cx="524630" cy="648072"/>
          </a:xfrm>
          <a:prstGeom prst="rect">
            <a:avLst/>
          </a:prstGeom>
          <a:noFill/>
        </p:spPr>
      </p:pic>
      <p:sp>
        <p:nvSpPr>
          <p:cNvPr id="7" name="Пятиугольник 6"/>
          <p:cNvSpPr/>
          <p:nvPr/>
        </p:nvSpPr>
        <p:spPr>
          <a:xfrm>
            <a:off x="0" y="188640"/>
            <a:ext cx="8244408" cy="576064"/>
          </a:xfrm>
          <a:prstGeom prst="homePlate">
            <a:avLst/>
          </a:prstGeom>
          <a:gradFill>
            <a:gsLst>
              <a:gs pos="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Новоорский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поссовет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Новоорского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Оренбургской области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357298"/>
            <a:ext cx="8786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Практика муниципального образования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сфере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Управление муниципальными финансами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«Лучшая муниципальная практика»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номинации «Муниципальная экономическая политика и управление муниципальными финансами»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Kovtun\Desktop\фото презентация\366961_html_m46fca8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279" y="0"/>
            <a:ext cx="9174279" cy="6858000"/>
          </a:xfrm>
          <a:prstGeom prst="rect">
            <a:avLst/>
          </a:prstGeom>
          <a:noFill/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793750" y="1412875"/>
            <a:ext cx="7561263" cy="4318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4118768" y="1218406"/>
            <a:ext cx="835027" cy="251936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0" y="5229225"/>
            <a:ext cx="2195513" cy="10461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algn="ctr" defTabSz="449263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 algn="ctr" defTabSz="449263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29250" y="3286124"/>
            <a:ext cx="3500438" cy="1625756"/>
            <a:chOff x="4308" y="2669"/>
            <a:chExt cx="1557" cy="1102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4505" y="2669"/>
              <a:ext cx="1360" cy="1099"/>
              <a:chOff x="4505" y="2669"/>
              <a:chExt cx="1360" cy="1099"/>
            </a:xfrm>
          </p:grpSpPr>
          <p:sp>
            <p:nvSpPr>
              <p:cNvPr id="12303" name="Text Box 15"/>
              <p:cNvSpPr txBox="1">
                <a:spLocks noChangeArrowheads="1"/>
              </p:cNvSpPr>
              <p:nvPr/>
            </p:nvSpPr>
            <p:spPr bwMode="auto">
              <a:xfrm>
                <a:off x="4510" y="3228"/>
                <a:ext cx="1248" cy="54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18000" tIns="46800" rIns="18000" bIns="46800">
                <a:spAutoFit/>
              </a:bodyPr>
              <a:lstStyle/>
              <a:p>
                <a:pPr defTabSz="449263">
                  <a:lnSpc>
                    <a:spcPct val="95000"/>
                  </a:lnSpc>
                  <a:buClr>
                    <a:srgbClr val="FFFFFF"/>
                  </a:buClr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программные </a:t>
                </a:r>
              </a:p>
              <a:p>
                <a:pPr defTabSz="449263">
                  <a:lnSpc>
                    <a:spcPct val="95000"/>
                  </a:lnSpc>
                  <a:buClr>
                    <a:srgbClr val="FFFFFF"/>
                  </a:buClr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расходы</a:t>
                </a:r>
              </a:p>
            </p:txBody>
          </p:sp>
          <p:sp>
            <p:nvSpPr>
              <p:cNvPr id="12304" name="Text Box 16"/>
              <p:cNvSpPr txBox="1">
                <a:spLocks noChangeArrowheads="1"/>
              </p:cNvSpPr>
              <p:nvPr/>
            </p:nvSpPr>
            <p:spPr bwMode="auto">
              <a:xfrm>
                <a:off x="4505" y="2669"/>
                <a:ext cx="1360" cy="70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18000" tIns="46800" rIns="18000" bIns="46800">
                <a:spAutoFit/>
              </a:bodyPr>
              <a:lstStyle/>
              <a:p>
                <a:pPr defTabSz="449263">
                  <a:lnSpc>
                    <a:spcPct val="95000"/>
                  </a:lnSpc>
                  <a:spcBef>
                    <a:spcPct val="50000"/>
                  </a:spcBef>
                  <a:buClr>
                    <a:srgbClr val="FFFFFF"/>
                  </a:buClr>
                  <a:buSzPct val="100000"/>
                  <a:buFont typeface="Tahom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непрограммные расходы</a:t>
                </a:r>
              </a:p>
            </p:txBody>
          </p:sp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4308" y="2682"/>
              <a:ext cx="152" cy="4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4308" y="3312"/>
              <a:ext cx="152" cy="45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0" y="152400"/>
            <a:ext cx="781236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98" name="Прямоугольник 17"/>
          <p:cNvSpPr>
            <a:spLocks noChangeArrowheads="1"/>
          </p:cNvSpPr>
          <p:nvPr/>
        </p:nvSpPr>
        <p:spPr bwMode="auto">
          <a:xfrm>
            <a:off x="0" y="304800"/>
            <a:ext cx="7452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 descr="C:\Users\Kovtun\Desktop\герб Новооркий поссов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88640"/>
            <a:ext cx="564183" cy="696932"/>
          </a:xfrm>
          <a:prstGeom prst="rect">
            <a:avLst/>
          </a:prstGeom>
          <a:noFill/>
        </p:spPr>
      </p:pic>
      <p:graphicFrame>
        <p:nvGraphicFramePr>
          <p:cNvPr id="22" name="Диаграмма 21"/>
          <p:cNvGraphicFramePr/>
          <p:nvPr/>
        </p:nvGraphicFramePr>
        <p:xfrm>
          <a:off x="323528" y="2636912"/>
          <a:ext cx="53285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vtun\Desktop\фото презентация\366961_html_m46fca8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74279" cy="6858000"/>
          </a:xfrm>
          <a:prstGeom prst="rect">
            <a:avLst/>
          </a:prstGeom>
          <a:noFill/>
        </p:spPr>
      </p:pic>
      <p:pic>
        <p:nvPicPr>
          <p:cNvPr id="1027" name="Picture 3" descr="C:\Users\Kovtun\Desktop\герб Новооркий поссо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32656"/>
            <a:ext cx="564183" cy="69693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404664"/>
            <a:ext cx="8100392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Дорожный фонд муниципального образования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Новоорский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поссовет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Новоорского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Оренбургской области за  2018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83568" y="1772816"/>
          <a:ext cx="786149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vtun\Desktop\фото презентация\366961_html_m46fca8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279" y="0"/>
            <a:ext cx="9174279" cy="6858000"/>
          </a:xfrm>
          <a:prstGeom prst="rect">
            <a:avLst/>
          </a:prstGeom>
          <a:noFill/>
        </p:spPr>
      </p:pic>
      <p:pic>
        <p:nvPicPr>
          <p:cNvPr id="1027" name="Picture 3" descr="C:\Users\Kovtun\Desktop\герб Новооркий поссо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88640"/>
            <a:ext cx="564183" cy="696932"/>
          </a:xfrm>
          <a:prstGeom prst="rect">
            <a:avLst/>
          </a:prstGeom>
          <a:noFill/>
        </p:spPr>
      </p:pic>
      <p:sp>
        <p:nvSpPr>
          <p:cNvPr id="7" name="Пятиугольник 6"/>
          <p:cNvSpPr/>
          <p:nvPr/>
        </p:nvSpPr>
        <p:spPr>
          <a:xfrm>
            <a:off x="0" y="188640"/>
            <a:ext cx="8244408" cy="576064"/>
          </a:xfrm>
          <a:prstGeom prst="homePlate">
            <a:avLst/>
          </a:prstGeom>
          <a:gradFill>
            <a:gsLst>
              <a:gs pos="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Новоорский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поссовет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Новоорского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Оренбургской области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utoShape 3" descr="C:\Users\Kovtun\Desktop\%D1%84%D0%BE%D1%82%D0%BE %D0%BF%D1%80%D0%B5%D0%B7%D0%B5%D0%BD%D1%82%D0%B0%D1%86%D0%B8%D1%8F\%D1%8E%D0%BD%D0%B8%D1%82 %D0%BC%D0%B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 descr="C:\Users\Kovtun\Desktop\%D1%84%D0%BE%D1%82%D0%BE %D0%BF%D1%80%D0%B5%D0%B7%D0%B5%D0%BD%D1%82%D0%B0%D1%86%D0%B8%D1%8F\%D1%8E%D0%BD%D0%B8%D1%82 %D0%BC%D0%B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C:\Users\Kovtun\Desktop\%D1%84%D0%BE%D1%82%D0%BE %D0%BF%D1%80%D0%B5%D0%B7%D0%B5%D0%BD%D1%82%D0%B0%D1%86%D0%B8%D1%8F\%D1%8E%D0%BD%D0%B8%D1%82 %D0%BC%D0%B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3.downloader.disk.yandex.ru/preview/45cf3b6e3a87c1b37d1733dd2e51b0242371bd5ee982e111abebbaee8c866f7f/inf/hkr-MVhDS1m5sWn-EifLh_0z0OQYhunocRK7u3gFM5u9GcxE3jeE1_IsypUaQzvjig5ri1yc0njTCHn8PY14gQ%3D%3D?uid=211341857&amp;filename=IMG-13524e220ac844a10459b7985cd17d59-V.jpg&amp;disposition=inline&amp;hash=&amp;limit=0&amp;content_type=image%2Fjpeg&amp;tknv=v2&amp;size=1423x7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1541929"/>
            <a:ext cx="6768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Благодарим за внимание!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638529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462800, Оренбургская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Новоорский район, п. Новоорск, ул. Рабочая, 9В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Тел. 8(35363)7-10-01, 7-21-30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</a:tabLst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E-мail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novposs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83@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mail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www.novposs.ru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95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vtun\Desktop\фото презентация\366961_html_m46fca8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279" y="0"/>
            <a:ext cx="9174279" cy="6858000"/>
          </a:xfrm>
          <a:prstGeom prst="rect">
            <a:avLst/>
          </a:prstGeom>
          <a:noFill/>
        </p:spPr>
      </p:pic>
      <p:pic>
        <p:nvPicPr>
          <p:cNvPr id="1027" name="Picture 3" descr="C:\Users\Kovtun\Desktop\герб Новооркий поссо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88640"/>
            <a:ext cx="564183" cy="696932"/>
          </a:xfrm>
          <a:prstGeom prst="rect">
            <a:avLst/>
          </a:prstGeom>
          <a:noFill/>
        </p:spPr>
      </p:pic>
      <p:sp>
        <p:nvSpPr>
          <p:cNvPr id="7" name="Пятиугольник 6"/>
          <p:cNvSpPr/>
          <p:nvPr/>
        </p:nvSpPr>
        <p:spPr>
          <a:xfrm>
            <a:off x="0" y="188640"/>
            <a:ext cx="8244408" cy="576064"/>
          </a:xfrm>
          <a:prstGeom prst="homePlate">
            <a:avLst/>
          </a:prstGeom>
          <a:gradFill>
            <a:gsLst>
              <a:gs pos="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Новоорский поссовет Новоорского района Оренбургской области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Kovtun\Desktop\фото презентация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571744"/>
            <a:ext cx="6126286" cy="2857520"/>
          </a:xfrm>
          <a:prstGeom prst="rect">
            <a:avLst/>
          </a:prstGeom>
          <a:noFill/>
          <a:ln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>
            <a:bevelB prst="angle"/>
          </a:sp3d>
        </p:spPr>
      </p:pic>
      <p:sp>
        <p:nvSpPr>
          <p:cNvPr id="8" name="TextBox 7"/>
          <p:cNvSpPr txBox="1"/>
          <p:nvPr/>
        </p:nvSpPr>
        <p:spPr>
          <a:xfrm>
            <a:off x="179511" y="980728"/>
            <a:ext cx="877309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Новоорский поссовет Новоорского района Оренбургской области было образовано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марта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2005 года в соответствии с законом Оренбургской области № 1905/313-III-ОЗ 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В состав муниципального образования входят 2 населённых пункта: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п.Гранитный,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п.Новоорск.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Население: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12 249 чел.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Площадь: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82,8 км²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/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ovtun\Desktop\фото презентация\366961_html_m46fca8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279" y="0"/>
            <a:ext cx="9174279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0" y="1142984"/>
          <a:ext cx="9143999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152400"/>
            <a:ext cx="8172400" cy="8283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304799" y="304800"/>
            <a:ext cx="8429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Стратегические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Kovtun\Desktop\герб Новооркий поссове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188640"/>
            <a:ext cx="564183" cy="696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Kovtun\Desktop\фото презентация\366961_html_m46fca8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279" y="0"/>
            <a:ext cx="917427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0" y="115888"/>
            <a:ext cx="9144000" cy="56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«Управление муниципальными финансами»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63888" y="1916832"/>
          <a:ext cx="5401616" cy="460741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745432"/>
                <a:gridCol w="792088"/>
                <a:gridCol w="864096"/>
              </a:tblGrid>
              <a:tr h="463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Значения основных показателей</a:t>
                      </a:r>
                      <a:endParaRPr lang="ru-RU" sz="11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2018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0949">
                <a:tc>
                  <a:txBody>
                    <a:bodyPr/>
                    <a:lstStyle/>
                    <a:p>
                      <a:r>
                        <a:rPr lang="ru-RU" sz="11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Обеспечение реализации муниципальной программы, </a:t>
                      </a:r>
                      <a:r>
                        <a:rPr lang="ru-RU" sz="1100" u="none" strike="noStrike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тыс.руб</a:t>
                      </a:r>
                      <a:endParaRPr lang="ru-RU" sz="1100" u="none" strike="noStrike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11552,9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12215,05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0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60,9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55,7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0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расходов бюджета муниципального образования, формируемых в рамках программ, в общем объеме расходов бюджета,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92,4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98,2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0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доля просроченной кредиторской задолженности в общем объеме расходов бюджета муниципального образования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0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отношение муниципального долга к доходам бюджета муниципального образования без учета объема безвозмездных поступлений,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779912" y="1052736"/>
            <a:ext cx="5112568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обеспечение эффективного управления муниципальными финансами</a:t>
            </a:r>
          </a:p>
        </p:txBody>
      </p:sp>
      <p:pic>
        <p:nvPicPr>
          <p:cNvPr id="5" name="Picture 2" descr="В администрации Хабаровска будет разработан антикризисный план на 2016 г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60463"/>
            <a:ext cx="1152525" cy="766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" name="Picture 6" descr="По итогам первого полугодия 2016 года в бюджет города поступило свыше 3,8 миллиарда рублей в виде налоговых и неналоговых доход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793875"/>
            <a:ext cx="1403350" cy="935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7892" name="Picture 4" descr="http://cossack-village.com/art-img/meetde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836712"/>
            <a:ext cx="2101300" cy="1183194"/>
          </a:xfrm>
          <a:prstGeom prst="rect">
            <a:avLst/>
          </a:prstGeom>
          <a:noFill/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3389371385"/>
              </p:ext>
            </p:extLst>
          </p:nvPr>
        </p:nvGraphicFramePr>
        <p:xfrm>
          <a:off x="-1188640" y="3068960"/>
          <a:ext cx="585791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0" y="2708920"/>
            <a:ext cx="35638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2017-2018гг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" name="Picture 3" descr="C:\Users\Kovtun\Desktop\герб Новооркий поссовет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188640"/>
            <a:ext cx="564183" cy="6969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ovtun\Desktop\фото презентация\366961_html_m46fca8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27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152400"/>
            <a:ext cx="8028384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28600" y="228600"/>
            <a:ext cx="7655768" cy="1143000"/>
          </a:xfrm>
          <a:prstGeom prst="rect">
            <a:avLst/>
          </a:prstGeom>
        </p:spPr>
        <p:txBody>
          <a:bodyPr bIns="91440" anchor="b" anchorCtr="0">
            <a:normAutofit fontScale="70000" lnSpcReduction="20000"/>
          </a:bodyPr>
          <a:lstStyle/>
          <a:p>
            <a:pPr algn="ctr"/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 мероприятий по консолидации средств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бюджета МО Новоорский поссовет в целях оздоровления муниципальных финансов 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752600"/>
            <a:ext cx="6934200" cy="533400"/>
          </a:xfrm>
          <a:prstGeom prst="rect">
            <a:avLst/>
          </a:prstGeom>
          <a:solidFill>
            <a:srgbClr val="99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поступлений налоговых и неналоговых доходов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3400" y="2667000"/>
            <a:ext cx="3276600" cy="68999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/>
                <a:ea typeface="Times New Roman"/>
              </a:rPr>
              <a:t>осуществление мероприятий по погашению дебиторской задолженности в бюджет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5011337"/>
            <a:ext cx="6120680" cy="609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по выявлению пользователей земельными участками и другим недвижимым имуществом, привлечения к оформлению договоров аренды и оплате за фактическое пользование муниципальным имуществом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18416" y="2636050"/>
            <a:ext cx="3685510" cy="533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мониторинга поступлений налоговых и неналоговых доходов в местный бюджет для принятия своевременных соответствующих мер</a:t>
            </a:r>
          </a:p>
        </p:txBody>
      </p:sp>
      <p:pic>
        <p:nvPicPr>
          <p:cNvPr id="14" name="Picture 3" descr="C:\Users\Kovtun\Desktop\герб Новооркий поссо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88640"/>
            <a:ext cx="564183" cy="696932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5847953" y="3356992"/>
            <a:ext cx="2895600" cy="533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налогооблагаемой базы в рамках инвентаризации и легализации объектов налогообложения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3917464"/>
            <a:ext cx="3469487" cy="533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активизация работы комиссий по легализации объектов налогообложения и осуществление мероприятий по погашению задолженности в бюджет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45968" y="4159690"/>
            <a:ext cx="3774503" cy="533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системы мониторинга расчетов с бюджетом крупнейших налогоплательщиков и взаимодействия с ними по увеличению поступлений в бюджет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810000" y="2326196"/>
            <a:ext cx="329952" cy="159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44008" y="2326196"/>
            <a:ext cx="504056" cy="183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967672" y="2286000"/>
            <a:ext cx="834349" cy="1431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699792" y="2326196"/>
            <a:ext cx="216024" cy="3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125685" y="2306098"/>
            <a:ext cx="246515" cy="360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355976" y="2306098"/>
            <a:ext cx="72008" cy="270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vtun\Desktop\фото презентация\366961_html_m46fca8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279" cy="6858000"/>
          </a:xfrm>
          <a:prstGeom prst="rect">
            <a:avLst/>
          </a:prstGeom>
          <a:noFill/>
        </p:spPr>
      </p:pic>
      <p:pic>
        <p:nvPicPr>
          <p:cNvPr id="1027" name="Picture 3" descr="C:\Users\Kovtun\Desktop\герб Новооркий поссо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88640"/>
            <a:ext cx="564183" cy="69693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8244408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доходов муниципального образования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Новоорский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поссовет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Новоорского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Оренбургской области на 2016-2018 гг.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/>
        </p:nvGraphicFramePr>
        <p:xfrm>
          <a:off x="1259632" y="1772816"/>
          <a:ext cx="71287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267744" y="5589240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b="1" dirty="0"/>
              <a:t>+ </a:t>
            </a:r>
            <a:r>
              <a:rPr lang="ru-RU" altLang="ru-RU" sz="1200" b="1" dirty="0" smtClean="0"/>
              <a:t>4722,41 тыс.руб. ( +14%)</a:t>
            </a:r>
            <a:endParaRPr lang="ru-RU" altLang="ru-RU" sz="1200" b="1" dirty="0"/>
          </a:p>
        </p:txBody>
      </p:sp>
      <p:sp>
        <p:nvSpPr>
          <p:cNvPr id="9" name="Выгнутая вверх стрелка 8"/>
          <p:cNvSpPr/>
          <p:nvPr/>
        </p:nvSpPr>
        <p:spPr>
          <a:xfrm rot="20075649">
            <a:off x="3006496" y="2103073"/>
            <a:ext cx="561938" cy="216152"/>
          </a:xfrm>
          <a:prstGeom prst="curvedDownArrow">
            <a:avLst>
              <a:gd name="adj1" fmla="val 25000"/>
              <a:gd name="adj2" fmla="val 99025"/>
              <a:gd name="adj3" fmla="val 48736"/>
            </a:avLst>
          </a:prstGeom>
          <a:solidFill>
            <a:srgbClr val="E6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555776" y="1556792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b="1" dirty="0"/>
              <a:t>+ </a:t>
            </a:r>
            <a:r>
              <a:rPr lang="ru-RU" altLang="ru-RU" sz="1200" b="1" dirty="0" smtClean="0"/>
              <a:t>3446,88 тыс.руб. ( +9,9%)</a:t>
            </a:r>
            <a:endParaRPr lang="ru-RU" altLang="ru-RU" sz="1200" b="1" dirty="0"/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4139952" y="5301208"/>
            <a:ext cx="1008112" cy="293358"/>
          </a:xfrm>
          <a:prstGeom prst="curvedUpArrow">
            <a:avLst>
              <a:gd name="adj1" fmla="val 15492"/>
              <a:gd name="adj2" fmla="val 40812"/>
              <a:gd name="adj3" fmla="val 30934"/>
            </a:avLst>
          </a:prstGeom>
          <a:solidFill>
            <a:srgbClr val="E60000"/>
          </a:solidFill>
          <a:ln w="25400" cap="flat" cmpd="sng" algn="ctr">
            <a:solidFill>
              <a:srgbClr val="E6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923928" y="5661248"/>
            <a:ext cx="1440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b="1" dirty="0" smtClean="0"/>
              <a:t>-4569,12 тыс.руб. </a:t>
            </a:r>
            <a:endParaRPr lang="ru-RU" altLang="ru-RU" sz="1200" b="1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211960" y="3861048"/>
            <a:ext cx="1440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b="1" dirty="0" smtClean="0"/>
              <a:t>-2083,21 тыс.руб.</a:t>
            </a:r>
            <a:endParaRPr lang="ru-RU" altLang="ru-RU" sz="1200" b="1" dirty="0"/>
          </a:p>
        </p:txBody>
      </p:sp>
      <p:sp>
        <p:nvSpPr>
          <p:cNvPr id="14" name="Выгнутая вверх стрелка 13"/>
          <p:cNvSpPr/>
          <p:nvPr/>
        </p:nvSpPr>
        <p:spPr>
          <a:xfrm rot="1593732">
            <a:off x="4959097" y="4559730"/>
            <a:ext cx="561938" cy="216152"/>
          </a:xfrm>
          <a:prstGeom prst="curvedDownArrow">
            <a:avLst>
              <a:gd name="adj1" fmla="val 25000"/>
              <a:gd name="adj2" fmla="val 99025"/>
              <a:gd name="adj3" fmla="val 48736"/>
            </a:avLst>
          </a:prstGeom>
          <a:solidFill>
            <a:srgbClr val="E6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20047996">
            <a:off x="6215566" y="2484430"/>
            <a:ext cx="674890" cy="232955"/>
          </a:xfrm>
          <a:prstGeom prst="curvedDownArrow">
            <a:avLst>
              <a:gd name="adj1" fmla="val 25000"/>
              <a:gd name="adj2" fmla="val 99025"/>
              <a:gd name="adj3" fmla="val 48736"/>
            </a:avLst>
          </a:prstGeom>
          <a:solidFill>
            <a:srgbClr val="E6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580112" y="5877272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b="1" dirty="0"/>
              <a:t>+ </a:t>
            </a:r>
            <a:r>
              <a:rPr lang="ru-RU" altLang="ru-RU" sz="1200" b="1" dirty="0" smtClean="0"/>
              <a:t>3789,55 тыс.руб. ( +13,2%)</a:t>
            </a:r>
            <a:endParaRPr lang="ru-RU" altLang="ru-RU" sz="1200" b="1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6012160" y="1916832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b="1" dirty="0"/>
              <a:t>+ </a:t>
            </a:r>
            <a:r>
              <a:rPr lang="ru-RU" altLang="ru-RU" sz="1200" b="1" dirty="0" smtClean="0"/>
              <a:t>7112,89 тыс.руб. ( +28,1%)</a:t>
            </a:r>
            <a:endParaRPr lang="ru-RU" altLang="ru-RU" sz="1200" b="1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Kovtun\Desktop\фото презентация\366961_html_m46fca8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279" cy="6858000"/>
          </a:xfrm>
          <a:prstGeom prst="rect">
            <a:avLst/>
          </a:prstGeom>
          <a:noFill/>
        </p:spPr>
      </p:pic>
      <p:pic>
        <p:nvPicPr>
          <p:cNvPr id="9218" name="Picture 30" descr="G:\ИРА\картинки для презентации\картинки png\group_session_800_c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668" y="3510756"/>
            <a:ext cx="4429758" cy="28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04800" y="1600200"/>
            <a:ext cx="40005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 встречи с ИП и руководителями предприятий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2971800"/>
            <a:ext cx="36191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Разослано 108 писем физическим лицам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40551" y="1500188"/>
            <a:ext cx="4714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Экономический эффект от  работы комиссии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29200" y="2567641"/>
            <a:ext cx="3429000" cy="107721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1721,65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3" y="5286375"/>
            <a:ext cx="4286250" cy="1015663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результате претензионно-исковой работы в бюджет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поступило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588,87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676400" y="4114800"/>
            <a:ext cx="1214438" cy="1000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52400"/>
            <a:ext cx="8028384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8600" y="304800"/>
            <a:ext cx="7655768" cy="68580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/>
          <a:p>
            <a:pPr algn="ctr" eaLnBrk="0" hangingPunct="0"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Комиссия по мобилизации налогов и сборов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Kovtun\Desktop\герб Новооркий поссов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88640"/>
            <a:ext cx="564183" cy="696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Kovtun\Desktop\фото презентация\366961_html_m46fca8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279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152400"/>
            <a:ext cx="8028384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28600" y="228600"/>
            <a:ext cx="7727776" cy="1143000"/>
          </a:xfrm>
          <a:prstGeom prst="rect">
            <a:avLst/>
          </a:prstGeom>
        </p:spPr>
        <p:txBody>
          <a:bodyPr bIns="91440" anchor="b" anchorCtr="0">
            <a:normAutofit fontScale="70000" lnSpcReduction="20000"/>
          </a:bodyPr>
          <a:lstStyle/>
          <a:p>
            <a:pPr algn="ctr"/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 мероприятий по консолидации средств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бюджета поселения в целях оздоровления муниципальных финансов 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600200"/>
            <a:ext cx="6934200" cy="609600"/>
          </a:xfrm>
          <a:prstGeom prst="rect">
            <a:avLst/>
          </a:prstGeom>
          <a:solidFill>
            <a:srgbClr val="99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по оптимизация расходов бюджета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4724400"/>
            <a:ext cx="3810000" cy="14478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нормативов формирования расходов на содержание ОМС, установленных Правительством Оренбургской области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" y="2743200"/>
            <a:ext cx="3276600" cy="14478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неэффективных расходов бюджета поселения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800" y="4724400"/>
            <a:ext cx="3581400" cy="14478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нормативных затрат на обеспечение функций органов местного самоуправления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86400" y="2743200"/>
            <a:ext cx="3276600" cy="14478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бюджета поселения в рамках муниципальных программ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095500" y="22479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514600" y="3276600"/>
            <a:ext cx="2590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6362700" y="22479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771900" y="3314700"/>
            <a:ext cx="2590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Kovtun\Desktop\герб Новооркий поссо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88640"/>
            <a:ext cx="564183" cy="696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vtun\Desktop\фото презентация\366961_html_m46fca8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279" y="0"/>
            <a:ext cx="9174279" cy="6858000"/>
          </a:xfrm>
          <a:prstGeom prst="rect">
            <a:avLst/>
          </a:prstGeom>
          <a:noFill/>
        </p:spPr>
      </p:pic>
      <p:pic>
        <p:nvPicPr>
          <p:cNvPr id="1027" name="Picture 3" descr="C:\Users\Kovtun\Desktop\герб Новооркий поссо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88640"/>
            <a:ext cx="564183" cy="69693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260648"/>
            <a:ext cx="8316416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 муниципального образования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Новоорский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поссовет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Новоорского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Оренбургской области за  2018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187624" y="1628800"/>
          <a:ext cx="77768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643</Words>
  <Application>Microsoft Office PowerPoint</Application>
  <PresentationFormat>Экран (4:3)</PresentationFormat>
  <Paragraphs>109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Kovtun</dc:creator>
  <cp:lastModifiedBy>Fin Otdel</cp:lastModifiedBy>
  <cp:revision>117</cp:revision>
  <dcterms:created xsi:type="dcterms:W3CDTF">2019-05-30T05:57:39Z</dcterms:created>
  <dcterms:modified xsi:type="dcterms:W3CDTF">2019-07-02T05:20:36Z</dcterms:modified>
</cp:coreProperties>
</file>