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59" r:id="rId5"/>
    <p:sldId id="264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6;&#1086;&#1082;&#1091;&#1084;&#1077;&#1085;&#1090;&#1099;%20&#1075;&#1083;&#1072;&#1074;&#1099;%20&#1087;&#1086;&#1089;&#1077;&#1083;&#1077;&#1085;&#1080;&#1103;\&#1079;&#1077;&#1084;&#1083;&#1103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6;&#1086;&#1082;&#1091;&#1084;&#1077;&#1085;&#1090;&#1099;%20&#1075;&#1083;&#1072;&#1074;&#1099;%20&#1087;&#1086;&#1089;&#1077;&#1083;&#1077;&#1085;&#1080;&#1103;\&#1079;&#1077;&#1084;&#1083;&#1103;\&#1051;&#1080;&#1089;&#1090;%20Microsoft%20Office%20Excel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809465635384842"/>
          <c:y val="0"/>
        </c:manualLayout>
      </c:layout>
      <c:overlay val="0"/>
      <c:txPr>
        <a:bodyPr/>
        <a:lstStyle/>
        <a:p>
          <a:pPr>
            <a:defRPr sz="1400"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Лист1!$G$4</c:f>
              <c:strCache>
                <c:ptCount val="1"/>
                <c:pt idx="0">
                  <c:v>Земли СМС</c:v>
                </c:pt>
              </c:strCache>
            </c:strRef>
          </c:tx>
          <c:explosion val="25"/>
          <c:dLbls>
            <c:dLbl>
              <c:idx val="3"/>
              <c:layout>
                <c:manualLayout>
                  <c:x val="-2.4925962379702599E-2"/>
                  <c:y val="1.1615631379410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87-4B8B-B5A2-E18C136C37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Лист1!$F$5:$F$10</c:f>
              <c:strCache>
                <c:ptCount val="6"/>
                <c:pt idx="0">
                  <c:v>ЛПХ</c:v>
                </c:pt>
                <c:pt idx="1">
                  <c:v>неудобья</c:v>
                </c:pt>
                <c:pt idx="2">
                  <c:v>бюджэ.уч</c:v>
                </c:pt>
                <c:pt idx="3">
                  <c:v>магазины</c:v>
                </c:pt>
                <c:pt idx="4">
                  <c:v>здания ферм</c:v>
                </c:pt>
                <c:pt idx="5">
                  <c:v>улицы</c:v>
                </c:pt>
              </c:strCache>
            </c:strRef>
          </c:cat>
          <c:val>
            <c:numRef>
              <c:f>Лист1!$G$5:$G$10</c:f>
              <c:numCache>
                <c:formatCode>General</c:formatCode>
                <c:ptCount val="6"/>
                <c:pt idx="0">
                  <c:v>53</c:v>
                </c:pt>
                <c:pt idx="1">
                  <c:v>206</c:v>
                </c:pt>
                <c:pt idx="2">
                  <c:v>2.2000000000000002</c:v>
                </c:pt>
                <c:pt idx="3">
                  <c:v>0.4</c:v>
                </c:pt>
                <c:pt idx="4">
                  <c:v>91.02</c:v>
                </c:pt>
                <c:pt idx="5">
                  <c:v>93.210000000000022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87-4B8B-B5A2-E18C136C3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Земли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Архангельского сельского поселения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5087,3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га.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Лист1!$F$5</c:f>
              <c:strCache>
                <c:ptCount val="1"/>
                <c:pt idx="0">
                  <c:v>Земли Архангельского сельского поселения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2.1443460192476001E-2"/>
                  <c:y val="1.680723242927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8F-45B7-9612-055EF23B4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Лист1!$E$6:$E$8</c:f>
              <c:strCache>
                <c:ptCount val="3"/>
                <c:pt idx="0">
                  <c:v>Сельскохозяйственные земли</c:v>
                </c:pt>
                <c:pt idx="1">
                  <c:v>Земли населенного пункта</c:v>
                </c:pt>
                <c:pt idx="2">
                  <c:v>Земли промышленности</c:v>
                </c:pt>
              </c:strCache>
            </c:strRef>
          </c:cat>
          <c:val>
            <c:numRef>
              <c:f>Лист1!$F$6:$F$8</c:f>
              <c:numCache>
                <c:formatCode>General</c:formatCode>
                <c:ptCount val="3"/>
                <c:pt idx="0">
                  <c:v>4545</c:v>
                </c:pt>
                <c:pt idx="1">
                  <c:v>484</c:v>
                </c:pt>
                <c:pt idx="2">
                  <c:v>58.3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8F-45B7-9612-055EF23B4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="0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8991-1683-4F51-881C-65D052DD136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B947-756B-4B42-B230-49FD6B89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1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8991-1683-4F51-881C-65D052DD136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B947-756B-4B42-B230-49FD6B89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8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8991-1683-4F51-881C-65D052DD136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B947-756B-4B42-B230-49FD6B89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9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8991-1683-4F51-881C-65D052DD136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B947-756B-4B42-B230-49FD6B89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6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8991-1683-4F51-881C-65D052DD136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B947-756B-4B42-B230-49FD6B89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1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8991-1683-4F51-881C-65D052DD136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B947-756B-4B42-B230-49FD6B89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8991-1683-4F51-881C-65D052DD136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B947-756B-4B42-B230-49FD6B89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0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8991-1683-4F51-881C-65D052DD136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B947-756B-4B42-B230-49FD6B89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5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8991-1683-4F51-881C-65D052DD136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B947-756B-4B42-B230-49FD6B89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8991-1683-4F51-881C-65D052DD136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B947-756B-4B42-B230-49FD6B89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1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8991-1683-4F51-881C-65D052DD136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B947-756B-4B42-B230-49FD6B89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8991-1683-4F51-881C-65D052DD136A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B947-756B-4B42-B230-49FD6B89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7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0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8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738314" y="2786063"/>
            <a:ext cx="8715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bg1"/>
              </a:solidFill>
            </a:endParaRPr>
          </a:p>
          <a:p>
            <a:pPr algn="ctr" eaLnBrk="1" hangingPunct="1"/>
            <a:endParaRPr lang="ru-RU" altLang="ru-RU" sz="2400" b="1">
              <a:solidFill>
                <a:schemeClr val="bg1"/>
              </a:solidFill>
            </a:endParaRPr>
          </a:p>
          <a:p>
            <a:pPr algn="ctr" eaLnBrk="1" hangingPunct="1"/>
            <a:endParaRPr lang="ru-RU" altLang="ru-RU" sz="2400" b="1">
              <a:solidFill>
                <a:schemeClr val="bg1"/>
              </a:solidFill>
            </a:endParaRPr>
          </a:p>
          <a:p>
            <a:pPr algn="ctr" eaLnBrk="1" hangingPunct="1"/>
            <a:endParaRPr lang="ru-RU" altLang="ru-RU" sz="2400" b="1">
              <a:solidFill>
                <a:schemeClr val="bg1"/>
              </a:solidFill>
            </a:endParaRPr>
          </a:p>
          <a:p>
            <a:pPr algn="ctr" eaLnBrk="1" hangingPunct="1"/>
            <a:endParaRPr lang="ru-RU" altLang="ru-RU" sz="2400" b="1">
              <a:solidFill>
                <a:schemeClr val="bg1"/>
              </a:solidFill>
            </a:endParaRPr>
          </a:p>
          <a:p>
            <a:pPr algn="ctr" eaLnBrk="1" hangingPunct="1"/>
            <a:endParaRPr lang="ru-RU" altLang="ru-RU" sz="2400" b="1">
              <a:solidFill>
                <a:schemeClr val="bg1"/>
              </a:solidFill>
            </a:endParaRPr>
          </a:p>
          <a:p>
            <a:pPr algn="ctr" eaLnBrk="1" hangingPunct="1"/>
            <a:endParaRPr lang="ru-RU" altLang="ru-RU" sz="2400" b="1">
              <a:solidFill>
                <a:schemeClr val="bg1"/>
              </a:solidFill>
            </a:endParaRPr>
          </a:p>
          <a:p>
            <a:pPr algn="ctr" eaLnBrk="1" hangingPunct="1"/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51" y="-214313"/>
            <a:ext cx="7745413" cy="21844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Татарстан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Новошешминский муниципальный район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Архангельское сельское поселение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1188" y="4286250"/>
            <a:ext cx="828675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cs typeface="Arial" charset="0"/>
              </a:rPr>
              <a:t>Конкурс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cs typeface="Arial" charset="0"/>
              </a:rPr>
              <a:t> «Лучшая муниципальная практика» 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cs typeface="Arial" charset="0"/>
              </a:rPr>
              <a:t>в номинации «Муниципальная экономическая политика и управление муниципальными финансами».</a:t>
            </a:r>
            <a:endParaRPr lang="ru-RU" sz="2400" b="1" u="sng" dirty="0">
              <a:solidFill>
                <a:schemeClr val="bg2">
                  <a:lumMod val="25000"/>
                </a:scheme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1689" y="6215064"/>
            <a:ext cx="8334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2019 г.</a:t>
            </a:r>
          </a:p>
        </p:txBody>
      </p:sp>
    </p:spTree>
    <p:extLst>
      <p:ext uri="{BB962C8B-B14F-4D97-AF65-F5344CB8AC3E}">
        <p14:creationId xmlns:p14="http://schemas.microsoft.com/office/powerpoint/2010/main" val="2855651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han\Desktop\IMG_20190401_15504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381250" y="285751"/>
            <a:ext cx="778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C00000"/>
                </a:solidFill>
              </a:rPr>
              <a:t>ХАРАКТЕРИСТИКА МУНИЦИПАЛЬНОГО ОБРАЗОВАНИЯ</a:t>
            </a:r>
            <a:endParaRPr lang="ru-RU" alt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2595563" y="857250"/>
            <a:ext cx="7143750" cy="5754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Arial" charset="0"/>
              </a:rPr>
              <a:t>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Сельский совет образовался в 1928 году. Затем в 1995 году переименовался в Совет местного самоуправления и 16 октября 2005 года - в Архангельское сельское поселение.</a:t>
            </a:r>
          </a:p>
          <a:p>
            <a:pPr algn="just"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    В состав муниципального образования входит один населенный пункт, со структурой управления: Совет Архангельского сельского поселения и Исполнительный комитет Архангельского сельского поселения</a:t>
            </a:r>
          </a:p>
          <a:p>
            <a:pPr algn="just"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    Численность сотрудников аппарата: 3 человека</a:t>
            </a:r>
          </a:p>
          <a:p>
            <a:pPr algn="just"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    Архангельское сельское поселение граничит с муниципальными образованиями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Тубылгытауским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,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Шахмайкинским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,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Утяшкинским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, Зиреклинским и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Новошешминским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 поселениями.</a:t>
            </a:r>
          </a:p>
          <a:p>
            <a:pPr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    Общая площадь земель в границах поселения составляет – 5087,3 га, </a:t>
            </a:r>
          </a:p>
          <a:p>
            <a:pPr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      в том числе:</a:t>
            </a:r>
          </a:p>
          <a:p>
            <a:pPr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      - земельный фонд сельскохозяйственных производителей составляет 4545 га, </a:t>
            </a:r>
          </a:p>
          <a:p>
            <a:pPr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      в т.ч.  из них пашни- 3902,35 га, пастбища- 642,65 га,</a:t>
            </a:r>
          </a:p>
          <a:p>
            <a:pPr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      - земли населенных пунктов – 484 га:</a:t>
            </a:r>
          </a:p>
          <a:p>
            <a:pPr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 </a:t>
            </a:r>
          </a:p>
          <a:p>
            <a:pPr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    Численность проживающего населения:</a:t>
            </a:r>
          </a:p>
          <a:p>
            <a:pPr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       село Слобода Архангельское - 542 человека – 172 двора</a:t>
            </a:r>
          </a:p>
          <a:p>
            <a:pPr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Arial" charset="0"/>
              </a:rPr>
              <a:t>       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документы главы поселения\2017 год\фото\Дорога\WP_20170121_001.jpg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85794"/>
          </a:xfrm>
        </p:spPr>
        <p:txBody>
          <a:bodyPr/>
          <a:lstStyle/>
          <a:p>
            <a:pPr algn="ctr">
              <a:defRPr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Решенные проблемы жилищной сферы и ЖКХ за 2018 год </a:t>
            </a:r>
            <a:b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на территории Архангельского сельского поселения</a:t>
            </a:r>
          </a:p>
        </p:txBody>
      </p:sp>
      <p:sp>
        <p:nvSpPr>
          <p:cNvPr id="23556" name="Содержимое 2"/>
          <p:cNvSpPr>
            <a:spLocks noGrp="1"/>
          </p:cNvSpPr>
          <p:nvPr>
            <p:ph idx="1"/>
          </p:nvPr>
        </p:nvSpPr>
        <p:spPr>
          <a:xfrm>
            <a:off x="304800" y="857251"/>
            <a:ext cx="11637817" cy="5643563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1400" b="1" i="1" dirty="0"/>
              <a:t>                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Одной из центральных задач Исполнительной власти является организация обеспечения нормативного содержания и предоставление жилищно-коммунальных услуг, создание достойной среды проживания граждан. 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                В течении 2018 года на территории Архангельского сельского поселения реализовывалась  Республиканская программ: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          - Реконструкция водопроводной сети  по программе «Чистая вода»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         - Произведена рекультивация свалки ТБО;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         - Еженедельно организован сбор мусора от населения организацией «Чистый Город»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         - В период благоустройства еженедельно  производится благоустройство территорий учреждений, 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           улиц  населенных пунктов, территорий кладбищ, а также  уборка территорий прилегающих к   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          дорожному полотну;     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         - В зимний период производится очистка улиц от снежных заносов.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ru-RU" sz="1400" i="1" dirty="0"/>
          </a:p>
        </p:txBody>
      </p:sp>
      <p:pic>
        <p:nvPicPr>
          <p:cNvPr id="26633" name="Picture 9" descr="E:\документы главы поселения\2018 год\фото\Водопровод\IMG_20180528_161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82" y="4143380"/>
            <a:ext cx="207170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E:\документы главы поселения\2018 год\фото\Водопровод\IMG_20180730_131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60" y="4071942"/>
            <a:ext cx="178595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5" name="Picture 11" descr="E:\документы главы поселения\2018 год\фото\Свалка\IMG_20180905_111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1686" y="4000504"/>
            <a:ext cx="178595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6" name="Picture 12" descr="E:\документы главы поселения\2018 год\фото\благоустройство\IMG_20180505_0842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1950" y="4143380"/>
            <a:ext cx="257176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213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40100o.com/images/57a2c8e880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0"/>
          <p:cNvSpPr txBox="1">
            <a:spLocks noChangeArrowheads="1"/>
          </p:cNvSpPr>
          <p:nvPr/>
        </p:nvSpPr>
        <p:spPr bwMode="auto">
          <a:xfrm>
            <a:off x="3432175" y="4508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7" name="TextBox 12"/>
          <p:cNvSpPr txBox="1">
            <a:spLocks noChangeArrowheads="1"/>
          </p:cNvSpPr>
          <p:nvPr/>
        </p:nvSpPr>
        <p:spPr bwMode="auto">
          <a:xfrm>
            <a:off x="7024694" y="5929331"/>
            <a:ext cx="3203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80  тыс. руб. очистка дорог от снега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3095604" y="357166"/>
            <a:ext cx="6000792" cy="12858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Выполненные работы на средства самообложения </a:t>
            </a:r>
          </a:p>
        </p:txBody>
      </p:sp>
      <p:pic>
        <p:nvPicPr>
          <p:cNvPr id="17" name="Picture 2" descr="C:\Users\Arhan\Desktop\WP_20170121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6" y="2214554"/>
            <a:ext cx="3857652" cy="36433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63" name="Picture 15" descr="E:\документы главы поселения\2018 год\фото\Водопровод\IMG_20181002_144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158" y="2285992"/>
            <a:ext cx="3857652" cy="3571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1881188" y="5929313"/>
            <a:ext cx="38909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 422500 тыс. руб. строительство ЗСО </a:t>
            </a:r>
          </a:p>
          <a:p>
            <a:pPr algn="ctr">
              <a:defRPr/>
            </a:pP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водонапорной скважины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667125" y="1428751"/>
            <a:ext cx="357188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239125" y="1357314"/>
            <a:ext cx="357188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40100o.com/images/57a2c8e880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40100o.com/images/57a2c8e880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949" y="115888"/>
            <a:ext cx="1190413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выполненные на средства самообложения по Архангельскому СП</a:t>
            </a:r>
            <a:endParaRPr lang="ru-RU" alt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4" descr="E:\документы главы поселения\2016 год июнь\Фото\самообложение\WP_20161009_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3895" y="958057"/>
            <a:ext cx="171026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E:\документы главы поселения\2016 год июнь\Фото\самообложение\WP_20160924_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7473" y="933611"/>
            <a:ext cx="2571749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E:\документы главы поселения\2016 год июнь\Фото\самообложение\пар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1071563"/>
            <a:ext cx="333375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E:\документы главы поселения\2016 год июнь\Фото\водопровод\WP_20161013_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3895" y="4708845"/>
            <a:ext cx="3619500" cy="16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E:\документы главы поселения\2017 год\фото\самообложение\IMG_20180108_0750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2786063"/>
            <a:ext cx="3429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E:\документы главы поселения\2018 год\фото\Водопровод\IMG_20181002_1446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4643438"/>
            <a:ext cx="3619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E:\документы главы поселения\2018 год\фото\Водопровод\IMG_20181113_0811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10544" y="714376"/>
            <a:ext cx="242993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E:\документы главы поселения\2016 год июнь\Фото\грант по воде\WP_20160929_00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12945" y="4596607"/>
            <a:ext cx="3619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:\документы главы поселения\2015 год\Фото\Родник\WP_20150928_00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26454" y="2768600"/>
            <a:ext cx="3619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714375" y="2428875"/>
            <a:ext cx="216535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/>
              <a:t>Ограждение парка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928938" y="2500313"/>
            <a:ext cx="245321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/>
              <a:t>Замена светильников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6638609" y="2384425"/>
            <a:ext cx="154516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Сбор мусора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9161145" y="4006852"/>
            <a:ext cx="240876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Замена водопровода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5156252" y="4285774"/>
            <a:ext cx="248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Строительство купели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785812" y="6357938"/>
            <a:ext cx="217593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/>
              <a:t>Строительство ЗСО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785812" y="4357688"/>
            <a:ext cx="171026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/>
              <a:t>Очистка дорог</a:t>
            </a:r>
          </a:p>
        </p:txBody>
      </p:sp>
      <p:sp>
        <p:nvSpPr>
          <p:cNvPr id="23" name="Прямоугольник 24"/>
          <p:cNvSpPr>
            <a:spLocks noChangeArrowheads="1"/>
          </p:cNvSpPr>
          <p:nvPr/>
        </p:nvSpPr>
        <p:spPr bwMode="auto">
          <a:xfrm>
            <a:off x="5143500" y="6357938"/>
            <a:ext cx="240876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/>
              <a:t>Замена водопровода</a:t>
            </a:r>
          </a:p>
        </p:txBody>
      </p:sp>
    </p:spTree>
    <p:extLst>
      <p:ext uri="{BB962C8B-B14F-4D97-AF65-F5344CB8AC3E}">
        <p14:creationId xmlns:p14="http://schemas.microsoft.com/office/powerpoint/2010/main" val="135152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40100o.com/images/57a2c8e880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1738314" y="142875"/>
            <a:ext cx="8929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освоено денежных средств по самообложению на территории Архангельского СП</a:t>
            </a:r>
            <a:endParaRPr lang="ru-RU" altLang="ru-RU" sz="280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36383"/>
              </p:ext>
            </p:extLst>
          </p:nvPr>
        </p:nvGraphicFramePr>
        <p:xfrm>
          <a:off x="800101" y="1285875"/>
          <a:ext cx="10584179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1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7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96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439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Года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Собрано с населения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Республиканские средства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2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65000,00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260000,00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325000,00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04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104700,00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418800,00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523500,00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04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96000,00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384000,00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480000,00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04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100500,00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402000,00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502500,00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104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100500,00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402000,00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502500,00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597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466700,00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1866800,00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2333500,00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7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http://40100o.com/images/57a2c8e8805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686800" cy="135732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700" y="785814"/>
            <a:ext cx="10425114" cy="6072187"/>
          </a:xfrm>
        </p:spPr>
        <p:txBody>
          <a:bodyPr>
            <a:noAutofit/>
          </a:bodyPr>
          <a:lstStyle/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200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1200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Развитие любой территории и реализация полномочий местного самоуправления в полной мере зависит от обеспеченности финансами т.е., -  от доходов поселения - и для того, чтобы каждому было понятно о наших возможностях хотелось бы остановиться на некоторых цифрах:</a:t>
            </a:r>
          </a:p>
          <a:p>
            <a:pPr indent="0" algn="just"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     Выполнение плана по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доходам в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целом за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текущий период составило 4476,3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тыс. руб. при плане 4512,0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тыс. руб. или  99,21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%.</a:t>
            </a:r>
          </a:p>
          <a:p>
            <a:pPr indent="0" algn="just"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Выполнение плана по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собственным доходам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составило 25,3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тыс. руб. при плане 29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тыс. руб. или 87,24%.</a:t>
            </a:r>
          </a:p>
          <a:p>
            <a:pPr indent="0" algn="just"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     В бюджет поселения налог на доходы физических лиц поступило 269,4 тыс. руб. т.е.103,62 % план 260,0 тыс. руб.  </a:t>
            </a:r>
          </a:p>
          <a:p>
            <a:pPr indent="0" algn="just"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     Наибольший удельный вес по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поступлению в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бюджете сельского поселения составляет земельный налог.       </a:t>
            </a:r>
          </a:p>
          <a:p>
            <a:pPr indent="0" algn="just"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     Фактическое поступление земельного налога за 2018 год  составил 1806,4 тыс. руб. при плане 1776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тыс. руб. по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данному виду налога план выполнен на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101,7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%.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indent="0" algn="just"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      Имущественный налог физических лиц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— поступило  90,8 тыс. руб. при плане 65 тыс. руб., выполнение составило 139,7 %.</a:t>
            </a:r>
          </a:p>
          <a:p>
            <a:pPr indent="0" algn="just"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      Государственная пошлина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— поступило 1 тыс. руб. </a:t>
            </a:r>
          </a:p>
          <a:p>
            <a:pPr indent="0" algn="just"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при плане 1,0 тыс. руб. или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100 %.</a:t>
            </a:r>
          </a:p>
          <a:p>
            <a:pPr indent="0" algn="just"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      Арендная плата за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земельные участки - при плане 22,4 тыс. руб. </a:t>
            </a:r>
          </a:p>
          <a:p>
            <a:pPr indent="0" algn="just"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поступило 24,0 тыс. руб. или 93,33 %.</a:t>
            </a:r>
          </a:p>
          <a:p>
            <a:pPr indent="0" algn="just"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      Безвозмездные перечисления  поступило </a:t>
            </a:r>
          </a:p>
          <a:p>
            <a:pPr indent="0" algn="just"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2156,4 тыс. руб. при плане 2153,8 тыс.руб. </a:t>
            </a:r>
          </a:p>
          <a:p>
            <a:pPr indent="0" algn="just"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или 100,1%.</a:t>
            </a:r>
          </a:p>
          <a:p>
            <a:pPr indent="0" algn="just"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Всего расход составляет 4116,3 тыс. руб. </a:t>
            </a:r>
          </a:p>
          <a:p>
            <a:pPr indent="0" algn="just">
              <a:buNone/>
              <a:defRPr/>
            </a:pP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 уточненному плану 4577,1 или 89,9 % </a:t>
            </a:r>
          </a:p>
        </p:txBody>
      </p:sp>
      <p:graphicFrame>
        <p:nvGraphicFramePr>
          <p:cNvPr id="1026" name="Содержимое 3"/>
          <p:cNvGraphicFramePr>
            <a:graphicFrameLocks/>
          </p:cNvGraphicFramePr>
          <p:nvPr/>
        </p:nvGraphicFramePr>
        <p:xfrm>
          <a:off x="4667251" y="2643188"/>
          <a:ext cx="6786563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6785436" imgH="3639627" progId="Excel.Chart.8">
                  <p:embed/>
                </p:oleObj>
              </mc:Choice>
              <mc:Fallback>
                <p:oleObj r:id="rId4" imgW="6785436" imgH="3639627" progId="Excel.Chart.8">
                  <p:embed/>
                  <p:pic>
                    <p:nvPicPr>
                      <p:cNvPr id="1026" name="Содержимое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1" y="2643188"/>
                        <a:ext cx="6786563" cy="364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Прямоугольник 5"/>
          <p:cNvSpPr>
            <a:spLocks noChangeArrowheads="1"/>
          </p:cNvSpPr>
          <p:nvPr/>
        </p:nvSpPr>
        <p:spPr bwMode="auto">
          <a:xfrm>
            <a:off x="2524126" y="214313"/>
            <a:ext cx="7358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C00000"/>
                </a:solidFill>
                <a:latin typeface="Bookman Old Style" panose="02050604050505020204" pitchFamily="18" charset="0"/>
              </a:rPr>
              <a:t>Финансовое и бюджетное планирование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24774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http://40100o.com/images/57a2c8e8805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686800" cy="135732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626" y="214313"/>
            <a:ext cx="8143875" cy="785812"/>
          </a:xfrm>
        </p:spPr>
        <p:txBody>
          <a:bodyPr>
            <a:noAutofit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Муниципальная собственность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205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387835"/>
              </p:ext>
            </p:extLst>
          </p:nvPr>
        </p:nvGraphicFramePr>
        <p:xfrm>
          <a:off x="6462715" y="-142872"/>
          <a:ext cx="5357812" cy="414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5358848" imgH="4145639" progId="Excel.Chart.8">
                  <p:embed/>
                </p:oleObj>
              </mc:Choice>
              <mc:Fallback>
                <p:oleObj r:id="rId4" imgW="5358848" imgH="4145639" progId="Excel.Chart.8">
                  <p:embed/>
                  <p:pic>
                    <p:nvPicPr>
                      <p:cNvPr id="2050" name="Содержимое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715" y="-142872"/>
                        <a:ext cx="5357812" cy="41433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667372" y="4000504"/>
          <a:ext cx="4714908" cy="28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524000" y="3500438"/>
          <a:ext cx="4071934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0199" y="1547309"/>
            <a:ext cx="4429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На балансе Архангельского сельского</a:t>
            </a:r>
          </a:p>
          <a:p>
            <a:pPr algn="ctr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Поселения  числится имущество на общую сумму</a:t>
            </a:r>
          </a:p>
          <a:p>
            <a:pPr algn="ctr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33850,2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7445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ttp://40100o.com/images/57a2c8e880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8686800" cy="1295400"/>
          </a:xfrm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Информационная карта Архангельского СП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28800" y="1143000"/>
          <a:ext cx="8686800" cy="550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51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Критерии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 год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 год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67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Численность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населения муниципального образования, человек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7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Выполнение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доходной части местного бюджета, процентов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99,21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67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Дефицит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профицит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 местного бюджета, тыс. рублей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947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Налоговые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неналоговые доходы муниципального образования в расчете  на одного жителя, тыс. рублей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821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Доля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собственных доходов местного бюджета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общем объеме доходов бюджета муниципального образования, процентов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8,77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67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Задолженность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арендной плате за земельные участки, тыс. рублей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67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Задолженность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арендной плате за имущество, тыс. рублей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65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511</Words>
  <Application>Microsoft Office PowerPoint</Application>
  <PresentationFormat>Произвольный</PresentationFormat>
  <Paragraphs>142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Диаграмма Microsoft Excel</vt:lpstr>
      <vt:lpstr>Презентация PowerPoint</vt:lpstr>
      <vt:lpstr>Презентация PowerPoint</vt:lpstr>
      <vt:lpstr>Решенные проблемы жилищной сферы и ЖКХ за 2018 год  на территории Архангельского сельского поселения</vt:lpstr>
      <vt:lpstr>Презентация PowerPoint</vt:lpstr>
      <vt:lpstr>Презентация PowerPoint</vt:lpstr>
      <vt:lpstr>Презентация PowerPoint</vt:lpstr>
      <vt:lpstr>  </vt:lpstr>
      <vt:lpstr>  </vt:lpstr>
      <vt:lpstr>Информационная карта Архангельского СП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Плюснин Сергей Александрович</cp:lastModifiedBy>
  <cp:revision>4</cp:revision>
  <dcterms:created xsi:type="dcterms:W3CDTF">2019-06-17T10:47:19Z</dcterms:created>
  <dcterms:modified xsi:type="dcterms:W3CDTF">2019-10-28T14:25:30Z</dcterms:modified>
</cp:coreProperties>
</file>