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354" r:id="rId2"/>
    <p:sldId id="434" r:id="rId3"/>
    <p:sldId id="435" r:id="rId4"/>
    <p:sldId id="436" r:id="rId5"/>
    <p:sldId id="437" r:id="rId6"/>
    <p:sldId id="439" r:id="rId7"/>
    <p:sldId id="438" r:id="rId8"/>
    <p:sldId id="413" r:id="rId9"/>
  </p:sldIdLst>
  <p:sldSz cx="13208000" cy="9906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08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1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2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3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413" algn="l" defTabSz="914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2495" algn="l" defTabSz="914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199577" algn="l" defTabSz="914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6660" algn="l" defTabSz="9141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5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бенко О.А." initials="БО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DE86"/>
    <a:srgbClr val="FF7C80"/>
    <a:srgbClr val="53D2FF"/>
    <a:srgbClr val="29C7FF"/>
    <a:srgbClr val="CC99FF"/>
    <a:srgbClr val="FF99FF"/>
    <a:srgbClr val="FAB0F5"/>
    <a:srgbClr val="FEF0FD"/>
    <a:srgbClr val="F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4" autoAdjust="0"/>
    <p:restoredTop sz="98143" autoAdjust="0"/>
  </p:normalViewPr>
  <p:slideViewPr>
    <p:cSldViewPr showGuides="1">
      <p:cViewPr varScale="1">
        <p:scale>
          <a:sx n="77" d="100"/>
          <a:sy n="77" d="100"/>
        </p:scale>
        <p:origin x="-1842" y="-84"/>
      </p:cViewPr>
      <p:guideLst>
        <p:guide orient="horz" pos="3075"/>
        <p:guide pos="4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Объем расходов, млн руб.</a:t>
            </a:r>
          </a:p>
        </c:rich>
      </c:tx>
      <c:layout>
        <c:manualLayout>
          <c:xMode val="edge"/>
          <c:yMode val="edge"/>
          <c:x val="0.18198059692713894"/>
          <c:y val="0.197877742581448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91872471686318E-2"/>
          <c:y val="0.36578523795459122"/>
          <c:w val="0.94208770706909284"/>
          <c:h val="0.50395078053658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расходов, млн руб.</c:v>
                </c:pt>
              </c:strCache>
            </c:strRef>
          </c:tx>
          <c:spPr>
            <a:solidFill>
              <a:srgbClr val="75BC58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plastic">
              <a:bevelT w="1270000" h="1270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 </c:v>
                </c:pt>
                <c:pt idx="1">
                  <c:v>2016 год 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147.6</c:v>
                </c:pt>
                <c:pt idx="1">
                  <c:v>150.69999999999999</c:v>
                </c:pt>
                <c:pt idx="2">
                  <c:v>146.1</c:v>
                </c:pt>
                <c:pt idx="3">
                  <c:v>147</c:v>
                </c:pt>
                <c:pt idx="4">
                  <c:v>209.8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105385984"/>
        <c:axId val="105387520"/>
        <c:axId val="0"/>
      </c:bar3DChart>
      <c:catAx>
        <c:axId val="10538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05387520"/>
        <c:crosses val="autoZero"/>
        <c:auto val="1"/>
        <c:lblAlgn val="ctr"/>
        <c:lblOffset val="100"/>
        <c:noMultiLvlLbl val="0"/>
      </c:catAx>
      <c:valAx>
        <c:axId val="10538752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crossAx val="10538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2">
              <a:lumMod val="50000"/>
            </a:schemeClr>
          </a:solidFill>
          <a:latin typeface="Bookman Old Style" panose="020506040505050202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22250" h="152400"/>
              <a:bevelB w="228600" h="444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22250" h="152400"/>
                <a:bevelB w="228600" h="44450"/>
              </a:sp3d>
            </c:spPr>
          </c:dPt>
          <c:dPt>
            <c:idx val="1"/>
            <c:invertIfNegative val="0"/>
            <c:bubble3D val="0"/>
            <c:spPr>
              <a:solidFill>
                <a:srgbClr val="FFFF43"/>
              </a:solidFill>
              <a:scene3d>
                <a:camera prst="orthographicFront"/>
                <a:lightRig rig="threePt" dir="t"/>
              </a:scene3d>
              <a:sp3d>
                <a:bevelT w="222250" h="152400"/>
                <a:bevelB w="228600" h="44450"/>
              </a:sp3d>
            </c:spPr>
          </c:dPt>
          <c:dPt>
            <c:idx val="2"/>
            <c:invertIfNegative val="0"/>
            <c:bubble3D val="0"/>
            <c:spPr>
              <a:solidFill>
                <a:srgbClr val="61C351"/>
              </a:solidFill>
              <a:scene3d>
                <a:camera prst="orthographicFront"/>
                <a:lightRig rig="threePt" dir="t"/>
              </a:scene3d>
              <a:sp3d>
                <a:bevelT w="222250" h="152400"/>
                <a:bevelB w="228600" h="4445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222250" h="152400"/>
                <a:bevelB w="228600" h="44450"/>
              </a:sp3d>
            </c:spPr>
          </c:dPt>
          <c:dLbls>
            <c:dLbl>
              <c:idx val="0"/>
              <c:layout>
                <c:manualLayout>
                  <c:x val="7.1282182361824542E-3"/>
                  <c:y val="0.20317481566422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538618834189693E-3"/>
                  <c:y val="0.26155838338383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512872944729852E-3"/>
                  <c:y val="0.25221701254869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769309417094734E-3"/>
                  <c:y val="0.30359455214195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7966.2</c:v>
                </c:pt>
                <c:pt idx="1">
                  <c:v>8242.5</c:v>
                </c:pt>
                <c:pt idx="2">
                  <c:v>8343.2999999999811</c:v>
                </c:pt>
                <c:pt idx="3">
                  <c:v>8660.9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gapDepth val="14"/>
        <c:shape val="box"/>
        <c:axId val="107016960"/>
        <c:axId val="107018496"/>
        <c:axId val="0"/>
      </c:bar3DChart>
      <c:catAx>
        <c:axId val="10701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Bookman Old Style" pitchFamily="18" charset="0"/>
              </a:defRPr>
            </a:pPr>
            <a:endParaRPr lang="ru-RU"/>
          </a:p>
        </c:txPr>
        <c:crossAx val="107018496"/>
        <c:crosses val="autoZero"/>
        <c:auto val="1"/>
        <c:lblAlgn val="ctr"/>
        <c:lblOffset val="100"/>
        <c:noMultiLvlLbl val="0"/>
      </c:catAx>
      <c:valAx>
        <c:axId val="107018496"/>
        <c:scaling>
          <c:orientation val="minMax"/>
          <c:min val="7000"/>
        </c:scaling>
        <c:delete val="1"/>
        <c:axPos val="l"/>
        <c:numFmt formatCode="General" sourceLinked="1"/>
        <c:majorTickMark val="out"/>
        <c:minorTickMark val="none"/>
        <c:tickLblPos val="none"/>
        <c:crossAx val="1070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Структура доходов бюджета города 2018 год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9.1440350816703639E-2"/>
          <c:y val="0.15790630550621734"/>
        </c:manualLayout>
      </c:layout>
      <c:overlay val="0"/>
    </c:title>
    <c:autoTitleDeleted val="0"/>
    <c:view3D>
      <c:rotX val="20"/>
      <c:rotY val="33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31482581118071"/>
          <c:y val="0.27026325805632978"/>
          <c:w val="0.66956098109150053"/>
          <c:h val="0.43921942400406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774700" h="596900"/>
              <a:bevelB w="387350" h="501650"/>
            </a:sp3d>
          </c:spPr>
          <c:explosion val="3"/>
          <c:dPt>
            <c:idx val="0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774700" h="596900"/>
                <a:bevelB w="387350" h="501650"/>
              </a:sp3d>
            </c:spPr>
          </c:dPt>
          <c:dLbls>
            <c:dLbl>
              <c:idx val="0"/>
              <c:layout>
                <c:manualLayout>
                  <c:x val="-9.3596401166154281E-2"/>
                  <c:y val="7.4312674448109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8476127173609304E-2"/>
                  <c:y val="-0.20359236234458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577103182660421"/>
                  <c:y val="-4.23750317178382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6660</c:v>
                </c:pt>
                <c:pt idx="1">
                  <c:v>2000.9</c:v>
                </c:pt>
                <c:pt idx="2">
                  <c:v>6626.9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0214222685346597"/>
          <c:y val="0.75303343081143781"/>
          <c:w val="0.82945764646840148"/>
          <c:h val="0.1945727491840242"/>
        </c:manualLayout>
      </c:layout>
      <c:overlay val="0"/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Структура доходов бюджета города 2018 год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9.1440350816703639E-2"/>
          <c:y val="0.15790630550621745"/>
        </c:manualLayout>
      </c:layout>
      <c:overlay val="0"/>
    </c:title>
    <c:autoTitleDeleted val="0"/>
    <c:view3D>
      <c:rotX val="20"/>
      <c:rotY val="33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31482581118071"/>
          <c:y val="0.27026325805632956"/>
          <c:w val="0.66956098109150053"/>
          <c:h val="0.4392194240040605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214222685346599"/>
          <c:y val="0.75303343081143781"/>
          <c:w val="0.82945764646840181"/>
          <c:h val="0.1945727491840242"/>
        </c:manualLayout>
      </c:layout>
      <c:overlay val="0"/>
      <c:txPr>
        <a:bodyPr/>
        <a:lstStyle/>
        <a:p>
          <a:pPr>
            <a:defRPr sz="14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200"/>
              </a:lnSpc>
              <a:defRPr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defRPr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Оценка качества финансового менеджмента ГРБС, баллы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6227474231096931"/>
          <c:y val="7.23890301871221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865385215982238E-2"/>
          <c:y val="0.14160182598758861"/>
          <c:w val="0.96826922956803563"/>
          <c:h val="0.418367205231164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 значения оценки качества финансового менеджмента ГРБС, отнесённых к первой группе (имеющих подведомственные учреждения)</c:v>
                </c:pt>
              </c:strCache>
            </c:strRef>
          </c:tx>
          <c:spPr>
            <a:solidFill>
              <a:srgbClr val="CC99FF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3197115884203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085708648922298E-3"/>
                  <c:y val="0.13566868638527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88.63</c:v>
                </c:pt>
                <c:pt idx="1">
                  <c:v>93.07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среднего значения оценки качества финансового менеджмента ГРБС, отнесённых ко второй группе (не имеющих подведомственные учреждения)</c:v>
                </c:pt>
              </c:strCache>
            </c:strRef>
          </c:tx>
          <c:spPr>
            <a:solidFill>
              <a:srgbClr val="99CC0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dLbl>
              <c:idx val="0"/>
              <c:layout>
                <c:manualLayout>
                  <c:x val="6.8085708648922298E-3"/>
                  <c:y val="0.1267324998077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083921622448676E-3"/>
                  <c:y val="0.1208456262061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2017 год</c:v>
                </c:pt>
                <c:pt idx="1">
                  <c:v>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94.2</c:v>
                </c:pt>
                <c:pt idx="1">
                  <c:v>93.27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0"/>
        <c:shape val="box"/>
        <c:axId val="144990208"/>
        <c:axId val="144991744"/>
        <c:axId val="0"/>
      </c:bar3DChart>
      <c:catAx>
        <c:axId val="14499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Bookman Old Style" pitchFamily="18" charset="0"/>
              </a:defRPr>
            </a:pPr>
            <a:endParaRPr lang="ru-RU"/>
          </a:p>
        </c:txPr>
        <c:crossAx val="144991744"/>
        <c:crosses val="autoZero"/>
        <c:auto val="1"/>
        <c:lblAlgn val="ctr"/>
        <c:lblOffset val="100"/>
        <c:noMultiLvlLbl val="0"/>
      </c:catAx>
      <c:valAx>
        <c:axId val="144991744"/>
        <c:scaling>
          <c:orientation val="minMax"/>
          <c:min val="40"/>
        </c:scaling>
        <c:delete val="1"/>
        <c:axPos val="l"/>
        <c:numFmt formatCode="General" sourceLinked="1"/>
        <c:majorTickMark val="none"/>
        <c:minorTickMark val="none"/>
        <c:tickLblPos val="none"/>
        <c:crossAx val="144990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718155903048909E-2"/>
          <c:y val="0.62909136639138996"/>
          <c:w val="0.87856370678996343"/>
          <c:h val="0.26935458817333058"/>
        </c:manualLayout>
      </c:layout>
      <c:overlay val="0"/>
      <c:txPr>
        <a:bodyPr/>
        <a:lstStyle/>
        <a:p>
          <a:pPr>
            <a:defRPr sz="1100">
              <a:solidFill>
                <a:schemeClr val="tx2">
                  <a:lumMod val="75000"/>
                </a:schemeClr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depthPercent val="9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1.5865385215982224E-2"/>
          <c:y val="8.0167860136752714E-2"/>
          <c:w val="0.96826922956803563"/>
          <c:h val="0.713869805528855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8415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450</c:v>
                </c:pt>
                <c:pt idx="1">
                  <c:v>900</c:v>
                </c:pt>
                <c:pt idx="2">
                  <c:v>400</c:v>
                </c:pt>
                <c:pt idx="3">
                  <c:v>257</c:v>
                </c:pt>
                <c:pt idx="4">
                  <c:v>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spPr>
            <a:solidFill>
              <a:srgbClr val="B4DE86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plastic">
              <a:bevelT w="2667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Bookman Old Styl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500</c:v>
                </c:pt>
                <c:pt idx="1">
                  <c:v>532.29999999999995</c:v>
                </c:pt>
                <c:pt idx="2">
                  <c:v>394.3</c:v>
                </c:pt>
                <c:pt idx="3">
                  <c:v>143.6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gapDepth val="160"/>
        <c:shape val="box"/>
        <c:axId val="43940096"/>
        <c:axId val="43941888"/>
        <c:axId val="0"/>
      </c:bar3DChart>
      <c:catAx>
        <c:axId val="439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defRPr>
            </a:pPr>
            <a:endParaRPr lang="ru-RU"/>
          </a:p>
        </c:txPr>
        <c:crossAx val="43941888"/>
        <c:crosses val="autoZero"/>
        <c:auto val="1"/>
        <c:lblAlgn val="ctr"/>
        <c:lblOffset val="100"/>
        <c:noMultiLvlLbl val="0"/>
      </c:catAx>
      <c:valAx>
        <c:axId val="4394188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4394009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8.2030628483897208E-2"/>
          <c:y val="0.88635053807152742"/>
          <c:w val="0.49699642250895032"/>
          <c:h val="0.10283216637545323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50000"/>
                </a:schemeClr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4A285-DCEC-47EA-9FAC-450B5B462CD4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50C9D6-0FD9-4A4A-8EE1-BCD16D4294F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024F16A-7885-4DAE-8403-D4D1EF52B65B}" type="parTrans" cxnId="{FFB316CA-A5F2-4032-B873-4932FC7E2DBD}">
      <dgm:prSet/>
      <dgm:spPr/>
      <dgm:t>
        <a:bodyPr/>
        <a:lstStyle/>
        <a:p>
          <a:endParaRPr lang="ru-RU"/>
        </a:p>
      </dgm:t>
    </dgm:pt>
    <dgm:pt modelId="{0E9527F5-BB1C-4CB2-82F6-E88F9DDAA04D}" type="sibTrans" cxnId="{FFB316CA-A5F2-4032-B873-4932FC7E2DBD}">
      <dgm:prSet/>
      <dgm:spPr/>
      <dgm:t>
        <a:bodyPr/>
        <a:lstStyle/>
        <a:p>
          <a:endParaRPr lang="ru-RU"/>
        </a:p>
      </dgm:t>
    </dgm:pt>
    <dgm:pt modelId="{EA063591-BFBF-4F37-96B9-EFD1C94EA13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rPr>
            <a:t>Реализация Плана мероприятий </a:t>
          </a:r>
          <a:r>
            <a:rPr lang="ru-RU" sz="1400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rPr>
            <a:t>по консолидации средств бюджета городского округа «Город Хабаровск» в целях оздоровления муниципальных финансов на 2017 – 2019 годы</a:t>
          </a:r>
          <a:endParaRPr lang="ru-RU" sz="1400" i="1" dirty="0">
            <a:solidFill>
              <a:schemeClr val="tx2">
                <a:lumMod val="75000"/>
              </a:schemeClr>
            </a:solidFill>
            <a:latin typeface="Bookman Old Style" pitchFamily="18" charset="0"/>
            <a:cs typeface="Times New Roman" pitchFamily="18" charset="0"/>
          </a:endParaRPr>
        </a:p>
      </dgm:t>
    </dgm:pt>
    <dgm:pt modelId="{709759B5-2FC8-44FA-9071-0DC3824EA684}" type="parTrans" cxnId="{12DA0517-AE72-4A4E-9D93-62D2BB531AE6}">
      <dgm:prSet/>
      <dgm:spPr/>
      <dgm:t>
        <a:bodyPr/>
        <a:lstStyle/>
        <a:p>
          <a:endParaRPr lang="ru-RU"/>
        </a:p>
      </dgm:t>
    </dgm:pt>
    <dgm:pt modelId="{83E1E67A-A921-4A4E-831D-34C4B3232BE1}" type="sibTrans" cxnId="{12DA0517-AE72-4A4E-9D93-62D2BB531AE6}">
      <dgm:prSet/>
      <dgm:spPr/>
      <dgm:t>
        <a:bodyPr/>
        <a:lstStyle/>
        <a:p>
          <a:endParaRPr lang="ru-RU"/>
        </a:p>
      </dgm:t>
    </dgm:pt>
    <dgm:pt modelId="{FE12ABD3-EB9D-4F48-A2C8-1CBEC769BFA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2EEB151-DFB9-4132-9974-32ACEC0FA30E}" type="parTrans" cxnId="{1B4E4D7F-2882-44F1-AF85-614001133563}">
      <dgm:prSet/>
      <dgm:spPr/>
      <dgm:t>
        <a:bodyPr/>
        <a:lstStyle/>
        <a:p>
          <a:endParaRPr lang="ru-RU"/>
        </a:p>
      </dgm:t>
    </dgm:pt>
    <dgm:pt modelId="{475634F7-F3E9-4249-8962-BDD91069D903}" type="sibTrans" cxnId="{1B4E4D7F-2882-44F1-AF85-614001133563}">
      <dgm:prSet/>
      <dgm:spPr/>
      <dgm:t>
        <a:bodyPr/>
        <a:lstStyle/>
        <a:p>
          <a:endParaRPr lang="ru-RU"/>
        </a:p>
      </dgm:t>
    </dgm:pt>
    <dgm:pt modelId="{01C15A25-1EBC-4657-B035-92900E2FC99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rPr>
            <a:t>Выполнение утвержденного задания по экономии бюджетных средств</a:t>
          </a:r>
          <a:endParaRPr lang="ru-RU" sz="1400" i="1" dirty="0">
            <a:solidFill>
              <a:schemeClr val="accent3">
                <a:lumMod val="50000"/>
              </a:schemeClr>
            </a:solidFill>
            <a:latin typeface="Bookman Old Style" pitchFamily="18" charset="0"/>
            <a:cs typeface="Times New Roman" pitchFamily="18" charset="0"/>
          </a:endParaRPr>
        </a:p>
      </dgm:t>
    </dgm:pt>
    <dgm:pt modelId="{8667C407-D45D-4518-B9C9-99109F7226DE}" type="parTrans" cxnId="{A84ABEED-0D27-4B1F-870A-C993DB7F9135}">
      <dgm:prSet/>
      <dgm:spPr/>
      <dgm:t>
        <a:bodyPr/>
        <a:lstStyle/>
        <a:p>
          <a:endParaRPr lang="ru-RU"/>
        </a:p>
      </dgm:t>
    </dgm:pt>
    <dgm:pt modelId="{50896D7F-AA1E-4436-BFC8-7E5154BD7DE2}" type="sibTrans" cxnId="{A84ABEED-0D27-4B1F-870A-C993DB7F9135}">
      <dgm:prSet/>
      <dgm:spPr/>
      <dgm:t>
        <a:bodyPr/>
        <a:lstStyle/>
        <a:p>
          <a:endParaRPr lang="ru-RU"/>
        </a:p>
      </dgm:t>
    </dgm:pt>
    <dgm:pt modelId="{2816EFD2-38E7-4D92-8BF1-1E6D4C34BB1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085134F-6EA7-4287-B542-2D9E37915C47}" type="parTrans" cxnId="{1B0DCEB5-9106-44B6-ABD6-36467ECD9B55}">
      <dgm:prSet/>
      <dgm:spPr/>
      <dgm:t>
        <a:bodyPr/>
        <a:lstStyle/>
        <a:p>
          <a:endParaRPr lang="ru-RU"/>
        </a:p>
      </dgm:t>
    </dgm:pt>
    <dgm:pt modelId="{D36F3BD4-373D-40F2-997A-C78BAC470326}" type="sibTrans" cxnId="{1B0DCEB5-9106-44B6-ABD6-36467ECD9B55}">
      <dgm:prSet/>
      <dgm:spPr/>
      <dgm:t>
        <a:bodyPr/>
        <a:lstStyle/>
        <a:p>
          <a:endParaRPr lang="ru-RU"/>
        </a:p>
      </dgm:t>
    </dgm:pt>
    <dgm:pt modelId="{2AF09B9D-737B-4615-B074-7C52523405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i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rPr>
            <a:t>Установлены ограничения на приобретение за счет средств бюджета товаров, работ и услуг</a:t>
          </a:r>
          <a:endParaRPr lang="ru-RU" sz="1400" i="1" dirty="0">
            <a:solidFill>
              <a:schemeClr val="accent6">
                <a:lumMod val="50000"/>
              </a:schemeClr>
            </a:solidFill>
            <a:latin typeface="Bookman Old Style" pitchFamily="18" charset="0"/>
            <a:cs typeface="Times New Roman" pitchFamily="18" charset="0"/>
          </a:endParaRPr>
        </a:p>
      </dgm:t>
    </dgm:pt>
    <dgm:pt modelId="{0B2109F1-6E35-4A59-A1E8-8DF841580867}" type="parTrans" cxnId="{3041E128-975C-43A1-AF35-EC8FC7AA7BFD}">
      <dgm:prSet/>
      <dgm:spPr/>
      <dgm:t>
        <a:bodyPr/>
        <a:lstStyle/>
        <a:p>
          <a:endParaRPr lang="ru-RU"/>
        </a:p>
      </dgm:t>
    </dgm:pt>
    <dgm:pt modelId="{4A700655-522D-4689-981B-95AC7503801B}" type="sibTrans" cxnId="{3041E128-975C-43A1-AF35-EC8FC7AA7BFD}">
      <dgm:prSet/>
      <dgm:spPr/>
      <dgm:t>
        <a:bodyPr/>
        <a:lstStyle/>
        <a:p>
          <a:endParaRPr lang="ru-RU"/>
        </a:p>
      </dgm:t>
    </dgm:pt>
    <dgm:pt modelId="{A01DFFD3-C34A-4622-B40A-756C43418FFE}">
      <dgm:prSet/>
      <dgm:spPr/>
      <dgm:t>
        <a:bodyPr/>
        <a:lstStyle/>
        <a:p>
          <a:endParaRPr lang="ru-RU" dirty="0"/>
        </a:p>
      </dgm:t>
    </dgm:pt>
    <dgm:pt modelId="{F7FA60BD-FE7B-44CC-A790-020464507DA7}" type="parTrans" cxnId="{53C44CA2-31A1-4D45-9296-BBC5A9D1492F}">
      <dgm:prSet/>
      <dgm:spPr/>
      <dgm:t>
        <a:bodyPr/>
        <a:lstStyle/>
        <a:p>
          <a:endParaRPr lang="ru-RU"/>
        </a:p>
      </dgm:t>
    </dgm:pt>
    <dgm:pt modelId="{0BCD76AE-3CF0-4C40-80C9-C5E1A61EE9F1}" type="sibTrans" cxnId="{53C44CA2-31A1-4D45-9296-BBC5A9D1492F}">
      <dgm:prSet/>
      <dgm:spPr/>
      <dgm:t>
        <a:bodyPr/>
        <a:lstStyle/>
        <a:p>
          <a:endParaRPr lang="ru-RU"/>
        </a:p>
      </dgm:t>
    </dgm:pt>
    <dgm:pt modelId="{C0B475E3-8676-491A-8E77-E789FDF6077B}">
      <dgm:prSet/>
      <dgm:spPr/>
      <dgm:t>
        <a:bodyPr/>
        <a:lstStyle/>
        <a:p>
          <a:endParaRPr lang="ru-RU" dirty="0"/>
        </a:p>
      </dgm:t>
    </dgm:pt>
    <dgm:pt modelId="{D7D181AC-D306-4944-9618-D2F0684FBCD2}" type="parTrans" cxnId="{C6F3A14F-1A23-4532-9B57-F2AE6CDA1135}">
      <dgm:prSet/>
      <dgm:spPr/>
      <dgm:t>
        <a:bodyPr/>
        <a:lstStyle/>
        <a:p>
          <a:endParaRPr lang="ru-RU"/>
        </a:p>
      </dgm:t>
    </dgm:pt>
    <dgm:pt modelId="{1C214E50-903A-42C1-AD86-149F8896D4F9}" type="sibTrans" cxnId="{C6F3A14F-1A23-4532-9B57-F2AE6CDA1135}">
      <dgm:prSet/>
      <dgm:spPr/>
      <dgm:t>
        <a:bodyPr/>
        <a:lstStyle/>
        <a:p>
          <a:endParaRPr lang="ru-RU"/>
        </a:p>
      </dgm:t>
    </dgm:pt>
    <dgm:pt modelId="{3E859731-D400-40ED-85AD-36F247CE15C0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Оптимизация расходов на содержание органов местного самоуправления и структуры бюджетной сети</a:t>
          </a:r>
          <a:endParaRPr lang="ru-RU" sz="1400" i="1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9300CE2A-55C5-467B-BAE4-CCCC8A2CD017}" type="parTrans" cxnId="{72419470-29CD-4864-BE76-3043C87C55C2}">
      <dgm:prSet/>
      <dgm:spPr/>
      <dgm:t>
        <a:bodyPr/>
        <a:lstStyle/>
        <a:p>
          <a:endParaRPr lang="ru-RU"/>
        </a:p>
      </dgm:t>
    </dgm:pt>
    <dgm:pt modelId="{427F8BDC-DF6A-46FE-A62D-A344DFD8B0F9}" type="sibTrans" cxnId="{72419470-29CD-4864-BE76-3043C87C55C2}">
      <dgm:prSet/>
      <dgm:spPr/>
      <dgm:t>
        <a:bodyPr/>
        <a:lstStyle/>
        <a:p>
          <a:endParaRPr lang="ru-RU"/>
        </a:p>
      </dgm:t>
    </dgm:pt>
    <dgm:pt modelId="{85E4B9D9-0F0F-4E4A-90E3-CD9211B45391}">
      <dgm:prSet custT="1"/>
      <dgm:spPr>
        <a:solidFill>
          <a:srgbClr val="FEF8FE">
            <a:alpha val="89804"/>
          </a:srgbClr>
        </a:solidFill>
      </dgm:spPr>
      <dgm:t>
        <a:bodyPr/>
        <a:lstStyle/>
        <a:p>
          <a:r>
            <a:rPr lang="ru-RU" sz="1400" i="1" dirty="0" smtClean="0">
              <a:solidFill>
                <a:schemeClr val="accent4">
                  <a:lumMod val="75000"/>
                </a:schemeClr>
              </a:solidFill>
              <a:latin typeface="Bookman Old Style" pitchFamily="18" charset="0"/>
            </a:rPr>
            <a:t>Реализация мероприятий по повышению эффективности качества предоставления муниципальных услуг муниципальными учреждениями</a:t>
          </a:r>
          <a:endParaRPr lang="ru-RU" sz="1400" i="1" dirty="0">
            <a:solidFill>
              <a:schemeClr val="accent4">
                <a:lumMod val="75000"/>
              </a:schemeClr>
            </a:solidFill>
            <a:latin typeface="Bookman Old Style" pitchFamily="18" charset="0"/>
          </a:endParaRPr>
        </a:p>
      </dgm:t>
    </dgm:pt>
    <dgm:pt modelId="{DE4E0DA0-9123-44B9-8278-77C226BAB185}" type="parTrans" cxnId="{EA0F6D1B-3EE6-4E5A-ACD3-F04259DD42DA}">
      <dgm:prSet/>
      <dgm:spPr/>
      <dgm:t>
        <a:bodyPr/>
        <a:lstStyle/>
        <a:p>
          <a:endParaRPr lang="ru-RU"/>
        </a:p>
      </dgm:t>
    </dgm:pt>
    <dgm:pt modelId="{06FA2A94-046F-4DF5-A2D1-6F9CAF00FE42}" type="sibTrans" cxnId="{EA0F6D1B-3EE6-4E5A-ACD3-F04259DD42DA}">
      <dgm:prSet/>
      <dgm:spPr/>
      <dgm:t>
        <a:bodyPr/>
        <a:lstStyle/>
        <a:p>
          <a:endParaRPr lang="ru-RU"/>
        </a:p>
      </dgm:t>
    </dgm:pt>
    <dgm:pt modelId="{EA7D3D42-5B1E-4710-9B70-D1D9B82B62FC}" type="pres">
      <dgm:prSet presAssocID="{5F54A285-DCEC-47EA-9FAC-450B5B462C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159A4-BC2F-4F6F-9195-12F4F0D3642E}" type="pres">
      <dgm:prSet presAssocID="{1A50C9D6-0FD9-4A4A-8EE1-BCD16D4294F7}" presName="composite" presStyleCnt="0"/>
      <dgm:spPr/>
    </dgm:pt>
    <dgm:pt modelId="{4F92587B-F7AD-4561-88E7-F696DAED7E51}" type="pres">
      <dgm:prSet presAssocID="{1A50C9D6-0FD9-4A4A-8EE1-BCD16D4294F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2E90-D52E-437C-A61D-C47B95CFD502}" type="pres">
      <dgm:prSet presAssocID="{1A50C9D6-0FD9-4A4A-8EE1-BCD16D4294F7}" presName="descendantText" presStyleLbl="alignAcc1" presStyleIdx="0" presStyleCnt="5" custScaleY="133844" custLinFactNeighborX="1315" custLinFactNeighborY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ED9B-553F-4747-B4A6-F877022B3C7B}" type="pres">
      <dgm:prSet presAssocID="{0E9527F5-BB1C-4CB2-82F6-E88F9DDAA04D}" presName="sp" presStyleCnt="0"/>
      <dgm:spPr/>
    </dgm:pt>
    <dgm:pt modelId="{EE07C543-778D-429A-BE08-B2142BFEEC29}" type="pres">
      <dgm:prSet presAssocID="{FE12ABD3-EB9D-4F48-A2C8-1CBEC769BFA5}" presName="composite" presStyleCnt="0"/>
      <dgm:spPr/>
    </dgm:pt>
    <dgm:pt modelId="{B327DF51-BDD0-49E4-A52C-C03CE74C6FC6}" type="pres">
      <dgm:prSet presAssocID="{FE12ABD3-EB9D-4F48-A2C8-1CBEC769BFA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E08A6-8C49-4BBE-BAD2-4DE8EADE7B3F}" type="pres">
      <dgm:prSet presAssocID="{FE12ABD3-EB9D-4F48-A2C8-1CBEC769BFA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0B0F-A5DC-4F78-A2F7-9DF72DCBD284}" type="pres">
      <dgm:prSet presAssocID="{475634F7-F3E9-4249-8962-BDD91069D903}" presName="sp" presStyleCnt="0"/>
      <dgm:spPr/>
    </dgm:pt>
    <dgm:pt modelId="{C9DEF891-E5D8-49D5-B08E-AE05B8E11CE3}" type="pres">
      <dgm:prSet presAssocID="{2816EFD2-38E7-4D92-8BF1-1E6D4C34BB14}" presName="composite" presStyleCnt="0"/>
      <dgm:spPr/>
    </dgm:pt>
    <dgm:pt modelId="{F3AA9105-248B-4AA7-B4C1-F539B34CEACB}" type="pres">
      <dgm:prSet presAssocID="{2816EFD2-38E7-4D92-8BF1-1E6D4C34BB1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50A2A-B742-4577-935C-9EE909704636}" type="pres">
      <dgm:prSet presAssocID="{2816EFD2-38E7-4D92-8BF1-1E6D4C34BB1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B6B6A-EEFC-4967-995A-81B5C8A6E3A3}" type="pres">
      <dgm:prSet presAssocID="{D36F3BD4-373D-40F2-997A-C78BAC470326}" presName="sp" presStyleCnt="0"/>
      <dgm:spPr/>
    </dgm:pt>
    <dgm:pt modelId="{5EB6ED87-7E80-4D61-A6B0-949E5051CF0C}" type="pres">
      <dgm:prSet presAssocID="{A01DFFD3-C34A-4622-B40A-756C43418FFE}" presName="composite" presStyleCnt="0"/>
      <dgm:spPr/>
    </dgm:pt>
    <dgm:pt modelId="{E15259E8-2B96-4940-B612-F82E15ED2A43}" type="pres">
      <dgm:prSet presAssocID="{A01DFFD3-C34A-4622-B40A-756C43418FF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D0B8F-EAF3-4EE8-99BF-A3CA395D85A6}" type="pres">
      <dgm:prSet presAssocID="{A01DFFD3-C34A-4622-B40A-756C43418FF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11860-DE0D-465D-934B-260563BA432A}" type="pres">
      <dgm:prSet presAssocID="{0BCD76AE-3CF0-4C40-80C9-C5E1A61EE9F1}" presName="sp" presStyleCnt="0"/>
      <dgm:spPr/>
    </dgm:pt>
    <dgm:pt modelId="{AE1528C2-A1D0-4B69-AEFA-E77CCDE986C8}" type="pres">
      <dgm:prSet presAssocID="{C0B475E3-8676-491A-8E77-E789FDF6077B}" presName="composite" presStyleCnt="0"/>
      <dgm:spPr/>
    </dgm:pt>
    <dgm:pt modelId="{64478BE6-7A7D-4B96-811B-6A4176A25E18}" type="pres">
      <dgm:prSet presAssocID="{C0B475E3-8676-491A-8E77-E789FDF607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77322-D584-4532-93F0-57E711645228}" type="pres">
      <dgm:prSet presAssocID="{C0B475E3-8676-491A-8E77-E789FDF607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0308C-8A07-4CDF-9B81-829CB5AF4B99}" type="presOf" srcId="{2AF09B9D-737B-4615-B074-7C52523405EC}" destId="{85D50A2A-B742-4577-935C-9EE909704636}" srcOrd="0" destOrd="0" presId="urn:microsoft.com/office/officeart/2005/8/layout/chevron2"/>
    <dgm:cxn modelId="{53C44CA2-31A1-4D45-9296-BBC5A9D1492F}" srcId="{5F54A285-DCEC-47EA-9FAC-450B5B462CD4}" destId="{A01DFFD3-C34A-4622-B40A-756C43418FFE}" srcOrd="3" destOrd="0" parTransId="{F7FA60BD-FE7B-44CC-A790-020464507DA7}" sibTransId="{0BCD76AE-3CF0-4C40-80C9-C5E1A61EE9F1}"/>
    <dgm:cxn modelId="{C6F3A14F-1A23-4532-9B57-F2AE6CDA1135}" srcId="{5F54A285-DCEC-47EA-9FAC-450B5B462CD4}" destId="{C0B475E3-8676-491A-8E77-E789FDF6077B}" srcOrd="4" destOrd="0" parTransId="{D7D181AC-D306-4944-9618-D2F0684FBCD2}" sibTransId="{1C214E50-903A-42C1-AD86-149F8896D4F9}"/>
    <dgm:cxn modelId="{B4B8DB1F-41E9-4B4E-832F-29C7DAEAA7C8}" type="presOf" srcId="{5F54A285-DCEC-47EA-9FAC-450B5B462CD4}" destId="{EA7D3D42-5B1E-4710-9B70-D1D9B82B62FC}" srcOrd="0" destOrd="0" presId="urn:microsoft.com/office/officeart/2005/8/layout/chevron2"/>
    <dgm:cxn modelId="{B4442CBC-3B77-408C-9D58-D172B2751A07}" type="presOf" srcId="{C0B475E3-8676-491A-8E77-E789FDF6077B}" destId="{64478BE6-7A7D-4B96-811B-6A4176A25E18}" srcOrd="0" destOrd="0" presId="urn:microsoft.com/office/officeart/2005/8/layout/chevron2"/>
    <dgm:cxn modelId="{12DA0517-AE72-4A4E-9D93-62D2BB531AE6}" srcId="{1A50C9D6-0FD9-4A4A-8EE1-BCD16D4294F7}" destId="{EA063591-BFBF-4F37-96B9-EFD1C94EA135}" srcOrd="0" destOrd="0" parTransId="{709759B5-2FC8-44FA-9071-0DC3824EA684}" sibTransId="{83E1E67A-A921-4A4E-831D-34C4B3232BE1}"/>
    <dgm:cxn modelId="{E0880719-CF5D-4670-9D2E-53B1894A978E}" type="presOf" srcId="{EA063591-BFBF-4F37-96B9-EFD1C94EA135}" destId="{AFC12E90-D52E-437C-A61D-C47B95CFD502}" srcOrd="0" destOrd="0" presId="urn:microsoft.com/office/officeart/2005/8/layout/chevron2"/>
    <dgm:cxn modelId="{A84ABEED-0D27-4B1F-870A-C993DB7F9135}" srcId="{FE12ABD3-EB9D-4F48-A2C8-1CBEC769BFA5}" destId="{01C15A25-1EBC-4657-B035-92900E2FC991}" srcOrd="0" destOrd="0" parTransId="{8667C407-D45D-4518-B9C9-99109F7226DE}" sibTransId="{50896D7F-AA1E-4436-BFC8-7E5154BD7DE2}"/>
    <dgm:cxn modelId="{F9B41F90-E621-4364-A871-6FAF2EB9258A}" type="presOf" srcId="{A01DFFD3-C34A-4622-B40A-756C43418FFE}" destId="{E15259E8-2B96-4940-B612-F82E15ED2A43}" srcOrd="0" destOrd="0" presId="urn:microsoft.com/office/officeart/2005/8/layout/chevron2"/>
    <dgm:cxn modelId="{82DB6628-A05B-4117-BF3B-47672E5834E3}" type="presOf" srcId="{3E859731-D400-40ED-85AD-36F247CE15C0}" destId="{1D8D0B8F-EAF3-4EE8-99BF-A3CA395D85A6}" srcOrd="0" destOrd="0" presId="urn:microsoft.com/office/officeart/2005/8/layout/chevron2"/>
    <dgm:cxn modelId="{EA0F6D1B-3EE6-4E5A-ACD3-F04259DD42DA}" srcId="{C0B475E3-8676-491A-8E77-E789FDF6077B}" destId="{85E4B9D9-0F0F-4E4A-90E3-CD9211B45391}" srcOrd="0" destOrd="0" parTransId="{DE4E0DA0-9123-44B9-8278-77C226BAB185}" sibTransId="{06FA2A94-046F-4DF5-A2D1-6F9CAF00FE42}"/>
    <dgm:cxn modelId="{60CE9C91-1371-4611-8ECF-2001A1CE84A6}" type="presOf" srcId="{FE12ABD3-EB9D-4F48-A2C8-1CBEC769BFA5}" destId="{B327DF51-BDD0-49E4-A52C-C03CE74C6FC6}" srcOrd="0" destOrd="0" presId="urn:microsoft.com/office/officeart/2005/8/layout/chevron2"/>
    <dgm:cxn modelId="{72419470-29CD-4864-BE76-3043C87C55C2}" srcId="{A01DFFD3-C34A-4622-B40A-756C43418FFE}" destId="{3E859731-D400-40ED-85AD-36F247CE15C0}" srcOrd="0" destOrd="0" parTransId="{9300CE2A-55C5-467B-BAE4-CCCC8A2CD017}" sibTransId="{427F8BDC-DF6A-46FE-A62D-A344DFD8B0F9}"/>
    <dgm:cxn modelId="{3041E128-975C-43A1-AF35-EC8FC7AA7BFD}" srcId="{2816EFD2-38E7-4D92-8BF1-1E6D4C34BB14}" destId="{2AF09B9D-737B-4615-B074-7C52523405EC}" srcOrd="0" destOrd="0" parTransId="{0B2109F1-6E35-4A59-A1E8-8DF841580867}" sibTransId="{4A700655-522D-4689-981B-95AC7503801B}"/>
    <dgm:cxn modelId="{1B4E4D7F-2882-44F1-AF85-614001133563}" srcId="{5F54A285-DCEC-47EA-9FAC-450B5B462CD4}" destId="{FE12ABD3-EB9D-4F48-A2C8-1CBEC769BFA5}" srcOrd="1" destOrd="0" parTransId="{62EEB151-DFB9-4132-9974-32ACEC0FA30E}" sibTransId="{475634F7-F3E9-4249-8962-BDD91069D903}"/>
    <dgm:cxn modelId="{BDE7668A-45B9-4324-8C65-23FFA207DEA6}" type="presOf" srcId="{85E4B9D9-0F0F-4E4A-90E3-CD9211B45391}" destId="{F0977322-D584-4532-93F0-57E711645228}" srcOrd="0" destOrd="0" presId="urn:microsoft.com/office/officeart/2005/8/layout/chevron2"/>
    <dgm:cxn modelId="{1B0DCEB5-9106-44B6-ABD6-36467ECD9B55}" srcId="{5F54A285-DCEC-47EA-9FAC-450B5B462CD4}" destId="{2816EFD2-38E7-4D92-8BF1-1E6D4C34BB14}" srcOrd="2" destOrd="0" parTransId="{F085134F-6EA7-4287-B542-2D9E37915C47}" sibTransId="{D36F3BD4-373D-40F2-997A-C78BAC470326}"/>
    <dgm:cxn modelId="{E63658F5-E886-496A-A9A8-8869020C36D7}" type="presOf" srcId="{01C15A25-1EBC-4657-B035-92900E2FC991}" destId="{08DE08A6-8C49-4BBE-BAD2-4DE8EADE7B3F}" srcOrd="0" destOrd="0" presId="urn:microsoft.com/office/officeart/2005/8/layout/chevron2"/>
    <dgm:cxn modelId="{FFB316CA-A5F2-4032-B873-4932FC7E2DBD}" srcId="{5F54A285-DCEC-47EA-9FAC-450B5B462CD4}" destId="{1A50C9D6-0FD9-4A4A-8EE1-BCD16D4294F7}" srcOrd="0" destOrd="0" parTransId="{1024F16A-7885-4DAE-8403-D4D1EF52B65B}" sibTransId="{0E9527F5-BB1C-4CB2-82F6-E88F9DDAA04D}"/>
    <dgm:cxn modelId="{05B8D443-103D-47C0-87E9-480206C1E366}" type="presOf" srcId="{1A50C9D6-0FD9-4A4A-8EE1-BCD16D4294F7}" destId="{4F92587B-F7AD-4561-88E7-F696DAED7E51}" srcOrd="0" destOrd="0" presId="urn:microsoft.com/office/officeart/2005/8/layout/chevron2"/>
    <dgm:cxn modelId="{D9D4AF4A-1102-453C-84D6-F061BFF39779}" type="presOf" srcId="{2816EFD2-38E7-4D92-8BF1-1E6D4C34BB14}" destId="{F3AA9105-248B-4AA7-B4C1-F539B34CEACB}" srcOrd="0" destOrd="0" presId="urn:microsoft.com/office/officeart/2005/8/layout/chevron2"/>
    <dgm:cxn modelId="{89D81E9D-6633-4F71-8801-F6C573B0AE48}" type="presParOf" srcId="{EA7D3D42-5B1E-4710-9B70-D1D9B82B62FC}" destId="{464159A4-BC2F-4F6F-9195-12F4F0D3642E}" srcOrd="0" destOrd="0" presId="urn:microsoft.com/office/officeart/2005/8/layout/chevron2"/>
    <dgm:cxn modelId="{E3DB03AA-B4FC-4B5D-9551-2254AEC73A43}" type="presParOf" srcId="{464159A4-BC2F-4F6F-9195-12F4F0D3642E}" destId="{4F92587B-F7AD-4561-88E7-F696DAED7E51}" srcOrd="0" destOrd="0" presId="urn:microsoft.com/office/officeart/2005/8/layout/chevron2"/>
    <dgm:cxn modelId="{A75DF0B0-5275-4425-BD70-C5CEEC4BC9EB}" type="presParOf" srcId="{464159A4-BC2F-4F6F-9195-12F4F0D3642E}" destId="{AFC12E90-D52E-437C-A61D-C47B95CFD502}" srcOrd="1" destOrd="0" presId="urn:microsoft.com/office/officeart/2005/8/layout/chevron2"/>
    <dgm:cxn modelId="{E210870B-AF1D-426B-ACCC-7FECA7C04DCF}" type="presParOf" srcId="{EA7D3D42-5B1E-4710-9B70-D1D9B82B62FC}" destId="{03A0ED9B-553F-4747-B4A6-F877022B3C7B}" srcOrd="1" destOrd="0" presId="urn:microsoft.com/office/officeart/2005/8/layout/chevron2"/>
    <dgm:cxn modelId="{27953DE1-03F2-4896-93BA-4AC4DAC1C2BF}" type="presParOf" srcId="{EA7D3D42-5B1E-4710-9B70-D1D9B82B62FC}" destId="{EE07C543-778D-429A-BE08-B2142BFEEC29}" srcOrd="2" destOrd="0" presId="urn:microsoft.com/office/officeart/2005/8/layout/chevron2"/>
    <dgm:cxn modelId="{B807576C-C08E-4486-9C37-84AF40C104EC}" type="presParOf" srcId="{EE07C543-778D-429A-BE08-B2142BFEEC29}" destId="{B327DF51-BDD0-49E4-A52C-C03CE74C6FC6}" srcOrd="0" destOrd="0" presId="urn:microsoft.com/office/officeart/2005/8/layout/chevron2"/>
    <dgm:cxn modelId="{6BF094AC-5BFA-472B-A74C-7AEB6A6D21DF}" type="presParOf" srcId="{EE07C543-778D-429A-BE08-B2142BFEEC29}" destId="{08DE08A6-8C49-4BBE-BAD2-4DE8EADE7B3F}" srcOrd="1" destOrd="0" presId="urn:microsoft.com/office/officeart/2005/8/layout/chevron2"/>
    <dgm:cxn modelId="{A7394CFE-51F2-44E2-A427-D299D6B08BBF}" type="presParOf" srcId="{EA7D3D42-5B1E-4710-9B70-D1D9B82B62FC}" destId="{F1850B0F-A5DC-4F78-A2F7-9DF72DCBD284}" srcOrd="3" destOrd="0" presId="urn:microsoft.com/office/officeart/2005/8/layout/chevron2"/>
    <dgm:cxn modelId="{2A762C9B-E846-488A-B9BA-CDBF5E754E7A}" type="presParOf" srcId="{EA7D3D42-5B1E-4710-9B70-D1D9B82B62FC}" destId="{C9DEF891-E5D8-49D5-B08E-AE05B8E11CE3}" srcOrd="4" destOrd="0" presId="urn:microsoft.com/office/officeart/2005/8/layout/chevron2"/>
    <dgm:cxn modelId="{7631CF76-1B0C-4476-B7EA-D9AB70CC2C43}" type="presParOf" srcId="{C9DEF891-E5D8-49D5-B08E-AE05B8E11CE3}" destId="{F3AA9105-248B-4AA7-B4C1-F539B34CEACB}" srcOrd="0" destOrd="0" presId="urn:microsoft.com/office/officeart/2005/8/layout/chevron2"/>
    <dgm:cxn modelId="{E2B4B337-78E9-46D5-B54D-526097B0B982}" type="presParOf" srcId="{C9DEF891-E5D8-49D5-B08E-AE05B8E11CE3}" destId="{85D50A2A-B742-4577-935C-9EE909704636}" srcOrd="1" destOrd="0" presId="urn:microsoft.com/office/officeart/2005/8/layout/chevron2"/>
    <dgm:cxn modelId="{B760C832-3130-422D-AA09-37CCEB1484C3}" type="presParOf" srcId="{EA7D3D42-5B1E-4710-9B70-D1D9B82B62FC}" destId="{0C1B6B6A-EEFC-4967-995A-81B5C8A6E3A3}" srcOrd="5" destOrd="0" presId="urn:microsoft.com/office/officeart/2005/8/layout/chevron2"/>
    <dgm:cxn modelId="{6299EDCE-2984-41B1-8AEE-7DDB394DF97E}" type="presParOf" srcId="{EA7D3D42-5B1E-4710-9B70-D1D9B82B62FC}" destId="{5EB6ED87-7E80-4D61-A6B0-949E5051CF0C}" srcOrd="6" destOrd="0" presId="urn:microsoft.com/office/officeart/2005/8/layout/chevron2"/>
    <dgm:cxn modelId="{23836B66-536E-4DA7-97BA-FAF402E02D8C}" type="presParOf" srcId="{5EB6ED87-7E80-4D61-A6B0-949E5051CF0C}" destId="{E15259E8-2B96-4940-B612-F82E15ED2A43}" srcOrd="0" destOrd="0" presId="urn:microsoft.com/office/officeart/2005/8/layout/chevron2"/>
    <dgm:cxn modelId="{0A9D623A-0D04-4A50-ADFB-703170CB2E7D}" type="presParOf" srcId="{5EB6ED87-7E80-4D61-A6B0-949E5051CF0C}" destId="{1D8D0B8F-EAF3-4EE8-99BF-A3CA395D85A6}" srcOrd="1" destOrd="0" presId="urn:microsoft.com/office/officeart/2005/8/layout/chevron2"/>
    <dgm:cxn modelId="{8EF1C258-33A9-4A81-AB08-1213628F837D}" type="presParOf" srcId="{EA7D3D42-5B1E-4710-9B70-D1D9B82B62FC}" destId="{DEF11860-DE0D-465D-934B-260563BA432A}" srcOrd="7" destOrd="0" presId="urn:microsoft.com/office/officeart/2005/8/layout/chevron2"/>
    <dgm:cxn modelId="{70D5255B-F9CE-4056-87F9-1089915320D6}" type="presParOf" srcId="{EA7D3D42-5B1E-4710-9B70-D1D9B82B62FC}" destId="{AE1528C2-A1D0-4B69-AEFA-E77CCDE986C8}" srcOrd="8" destOrd="0" presId="urn:microsoft.com/office/officeart/2005/8/layout/chevron2"/>
    <dgm:cxn modelId="{937237B0-C3BF-4ACC-8C28-5652AF3371B3}" type="presParOf" srcId="{AE1528C2-A1D0-4B69-AEFA-E77CCDE986C8}" destId="{64478BE6-7A7D-4B96-811B-6A4176A25E18}" srcOrd="0" destOrd="0" presId="urn:microsoft.com/office/officeart/2005/8/layout/chevron2"/>
    <dgm:cxn modelId="{739341D5-2A1D-411F-BE41-79690E052FE0}" type="presParOf" srcId="{AE1528C2-A1D0-4B69-AEFA-E77CCDE986C8}" destId="{F0977322-D584-4532-93F0-57E71164522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4A285-DCEC-47EA-9FAC-450B5B462CD4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50C9D6-0FD9-4A4A-8EE1-BCD16D4294F7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024F16A-7885-4DAE-8403-D4D1EF52B65B}" type="parTrans" cxnId="{FFB316CA-A5F2-4032-B873-4932FC7E2DBD}">
      <dgm:prSet/>
      <dgm:spPr/>
      <dgm:t>
        <a:bodyPr/>
        <a:lstStyle/>
        <a:p>
          <a:endParaRPr lang="ru-RU"/>
        </a:p>
      </dgm:t>
    </dgm:pt>
    <dgm:pt modelId="{0E9527F5-BB1C-4CB2-82F6-E88F9DDAA04D}" type="sibTrans" cxnId="{FFB316CA-A5F2-4032-B873-4932FC7E2DBD}">
      <dgm:prSet/>
      <dgm:spPr/>
      <dgm:t>
        <a:bodyPr/>
        <a:lstStyle/>
        <a:p>
          <a:endParaRPr lang="ru-RU"/>
        </a:p>
      </dgm:t>
    </dgm:pt>
    <dgm:pt modelId="{EA063591-BFBF-4F37-96B9-EFD1C94EA13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процентных ставок по контрактам с коммерческими банками</a:t>
          </a:r>
          <a:endParaRPr lang="ru-RU" sz="1200" i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9759B5-2FC8-44FA-9071-0DC3824EA684}" type="parTrans" cxnId="{12DA0517-AE72-4A4E-9D93-62D2BB531AE6}">
      <dgm:prSet/>
      <dgm:spPr/>
      <dgm:t>
        <a:bodyPr/>
        <a:lstStyle/>
        <a:p>
          <a:endParaRPr lang="ru-RU"/>
        </a:p>
      </dgm:t>
    </dgm:pt>
    <dgm:pt modelId="{83E1E67A-A921-4A4E-831D-34C4B3232BE1}" type="sibTrans" cxnId="{12DA0517-AE72-4A4E-9D93-62D2BB531AE6}">
      <dgm:prSet/>
      <dgm:spPr/>
      <dgm:t>
        <a:bodyPr/>
        <a:lstStyle/>
        <a:p>
          <a:endParaRPr lang="ru-RU"/>
        </a:p>
      </dgm:t>
    </dgm:pt>
    <dgm:pt modelId="{FE12ABD3-EB9D-4F48-A2C8-1CBEC769BFA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2EEB151-DFB9-4132-9974-32ACEC0FA30E}" type="parTrans" cxnId="{1B4E4D7F-2882-44F1-AF85-614001133563}">
      <dgm:prSet/>
      <dgm:spPr/>
      <dgm:t>
        <a:bodyPr/>
        <a:lstStyle/>
        <a:p>
          <a:endParaRPr lang="ru-RU"/>
        </a:p>
      </dgm:t>
    </dgm:pt>
    <dgm:pt modelId="{475634F7-F3E9-4249-8962-BDD91069D903}" type="sibTrans" cxnId="{1B4E4D7F-2882-44F1-AF85-614001133563}">
      <dgm:prSet/>
      <dgm:spPr/>
      <dgm:t>
        <a:bodyPr/>
        <a:lstStyle/>
        <a:p>
          <a:endParaRPr lang="ru-RU"/>
        </a:p>
      </dgm:t>
    </dgm:pt>
    <dgm:pt modelId="{01C15A25-1EBC-4657-B035-92900E2FC99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Замещение кредитов коммерческих банков бюджетными кредитами</a:t>
          </a:r>
          <a:endParaRPr lang="ru-RU" sz="1200" i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67C407-D45D-4518-B9C9-99109F7226DE}" type="parTrans" cxnId="{A84ABEED-0D27-4B1F-870A-C993DB7F9135}">
      <dgm:prSet/>
      <dgm:spPr/>
      <dgm:t>
        <a:bodyPr/>
        <a:lstStyle/>
        <a:p>
          <a:endParaRPr lang="ru-RU"/>
        </a:p>
      </dgm:t>
    </dgm:pt>
    <dgm:pt modelId="{50896D7F-AA1E-4436-BFC8-7E5154BD7DE2}" type="sibTrans" cxnId="{A84ABEED-0D27-4B1F-870A-C993DB7F9135}">
      <dgm:prSet/>
      <dgm:spPr/>
      <dgm:t>
        <a:bodyPr/>
        <a:lstStyle/>
        <a:p>
          <a:endParaRPr lang="ru-RU"/>
        </a:p>
      </dgm:t>
    </dgm:pt>
    <dgm:pt modelId="{2816EFD2-38E7-4D92-8BF1-1E6D4C34BB1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085134F-6EA7-4287-B542-2D9E37915C47}" type="parTrans" cxnId="{1B0DCEB5-9106-44B6-ABD6-36467ECD9B55}">
      <dgm:prSet/>
      <dgm:spPr/>
      <dgm:t>
        <a:bodyPr/>
        <a:lstStyle/>
        <a:p>
          <a:endParaRPr lang="ru-RU"/>
        </a:p>
      </dgm:t>
    </dgm:pt>
    <dgm:pt modelId="{D36F3BD4-373D-40F2-997A-C78BAC470326}" type="sibTrans" cxnId="{1B0DCEB5-9106-44B6-ABD6-36467ECD9B55}">
      <dgm:prSet/>
      <dgm:spPr/>
      <dgm:t>
        <a:bodyPr/>
        <a:lstStyle/>
        <a:p>
          <a:endParaRPr lang="ru-RU"/>
        </a:p>
      </dgm:t>
    </dgm:pt>
    <dgm:pt modelId="{2AF09B9D-737B-4615-B074-7C52523405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Использование временно свободных средств бюджетных и автономных учреждений</a:t>
          </a:r>
          <a:endParaRPr lang="ru-RU" sz="1200" i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2109F1-6E35-4A59-A1E8-8DF841580867}" type="parTrans" cxnId="{3041E128-975C-43A1-AF35-EC8FC7AA7BFD}">
      <dgm:prSet/>
      <dgm:spPr/>
      <dgm:t>
        <a:bodyPr/>
        <a:lstStyle/>
        <a:p>
          <a:endParaRPr lang="ru-RU"/>
        </a:p>
      </dgm:t>
    </dgm:pt>
    <dgm:pt modelId="{4A700655-522D-4689-981B-95AC7503801B}" type="sibTrans" cxnId="{3041E128-975C-43A1-AF35-EC8FC7AA7BFD}">
      <dgm:prSet/>
      <dgm:spPr/>
      <dgm:t>
        <a:bodyPr/>
        <a:lstStyle/>
        <a:p>
          <a:endParaRPr lang="ru-RU"/>
        </a:p>
      </dgm:t>
    </dgm:pt>
    <dgm:pt modelId="{EA7D3D42-5B1E-4710-9B70-D1D9B82B62FC}" type="pres">
      <dgm:prSet presAssocID="{5F54A285-DCEC-47EA-9FAC-450B5B462C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159A4-BC2F-4F6F-9195-12F4F0D3642E}" type="pres">
      <dgm:prSet presAssocID="{1A50C9D6-0FD9-4A4A-8EE1-BCD16D4294F7}" presName="composite" presStyleCnt="0"/>
      <dgm:spPr/>
    </dgm:pt>
    <dgm:pt modelId="{4F92587B-F7AD-4561-88E7-F696DAED7E51}" type="pres">
      <dgm:prSet presAssocID="{1A50C9D6-0FD9-4A4A-8EE1-BCD16D4294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2E90-D52E-437C-A61D-C47B95CFD502}" type="pres">
      <dgm:prSet presAssocID="{1A50C9D6-0FD9-4A4A-8EE1-BCD16D4294F7}" presName="descendantText" presStyleLbl="alignAcc1" presStyleIdx="0" presStyleCnt="3" custLinFactNeighborX="1315" custLinFactNeighborY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ED9B-553F-4747-B4A6-F877022B3C7B}" type="pres">
      <dgm:prSet presAssocID="{0E9527F5-BB1C-4CB2-82F6-E88F9DDAA04D}" presName="sp" presStyleCnt="0"/>
      <dgm:spPr/>
    </dgm:pt>
    <dgm:pt modelId="{EE07C543-778D-429A-BE08-B2142BFEEC29}" type="pres">
      <dgm:prSet presAssocID="{FE12ABD3-EB9D-4F48-A2C8-1CBEC769BFA5}" presName="composite" presStyleCnt="0"/>
      <dgm:spPr/>
    </dgm:pt>
    <dgm:pt modelId="{B327DF51-BDD0-49E4-A52C-C03CE74C6FC6}" type="pres">
      <dgm:prSet presAssocID="{FE12ABD3-EB9D-4F48-A2C8-1CBEC769BF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E08A6-8C49-4BBE-BAD2-4DE8EADE7B3F}" type="pres">
      <dgm:prSet presAssocID="{FE12ABD3-EB9D-4F48-A2C8-1CBEC769BF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0B0F-A5DC-4F78-A2F7-9DF72DCBD284}" type="pres">
      <dgm:prSet presAssocID="{475634F7-F3E9-4249-8962-BDD91069D903}" presName="sp" presStyleCnt="0"/>
      <dgm:spPr/>
    </dgm:pt>
    <dgm:pt modelId="{C9DEF891-E5D8-49D5-B08E-AE05B8E11CE3}" type="pres">
      <dgm:prSet presAssocID="{2816EFD2-38E7-4D92-8BF1-1E6D4C34BB14}" presName="composite" presStyleCnt="0"/>
      <dgm:spPr/>
    </dgm:pt>
    <dgm:pt modelId="{F3AA9105-248B-4AA7-B4C1-F539B34CEACB}" type="pres">
      <dgm:prSet presAssocID="{2816EFD2-38E7-4D92-8BF1-1E6D4C34BB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50A2A-B742-4577-935C-9EE909704636}" type="pres">
      <dgm:prSet presAssocID="{2816EFD2-38E7-4D92-8BF1-1E6D4C34BB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A0517-AE72-4A4E-9D93-62D2BB531AE6}" srcId="{1A50C9D6-0FD9-4A4A-8EE1-BCD16D4294F7}" destId="{EA063591-BFBF-4F37-96B9-EFD1C94EA135}" srcOrd="0" destOrd="0" parTransId="{709759B5-2FC8-44FA-9071-0DC3824EA684}" sibTransId="{83E1E67A-A921-4A4E-831D-34C4B3232BE1}"/>
    <dgm:cxn modelId="{F6C85EF8-FB76-4F06-A7B3-815DE4C74908}" type="presOf" srcId="{EA063591-BFBF-4F37-96B9-EFD1C94EA135}" destId="{AFC12E90-D52E-437C-A61D-C47B95CFD502}" srcOrd="0" destOrd="0" presId="urn:microsoft.com/office/officeart/2005/8/layout/chevron2"/>
    <dgm:cxn modelId="{A84ABEED-0D27-4B1F-870A-C993DB7F9135}" srcId="{FE12ABD3-EB9D-4F48-A2C8-1CBEC769BFA5}" destId="{01C15A25-1EBC-4657-B035-92900E2FC991}" srcOrd="0" destOrd="0" parTransId="{8667C407-D45D-4518-B9C9-99109F7226DE}" sibTransId="{50896D7F-AA1E-4436-BFC8-7E5154BD7DE2}"/>
    <dgm:cxn modelId="{22C6E150-3C04-45A6-8167-480FFF8BCFC2}" type="presOf" srcId="{2816EFD2-38E7-4D92-8BF1-1E6D4C34BB14}" destId="{F3AA9105-248B-4AA7-B4C1-F539B34CEACB}" srcOrd="0" destOrd="0" presId="urn:microsoft.com/office/officeart/2005/8/layout/chevron2"/>
    <dgm:cxn modelId="{570AB9E7-3899-4F7D-B026-072760624D8D}" type="presOf" srcId="{01C15A25-1EBC-4657-B035-92900E2FC991}" destId="{08DE08A6-8C49-4BBE-BAD2-4DE8EADE7B3F}" srcOrd="0" destOrd="0" presId="urn:microsoft.com/office/officeart/2005/8/layout/chevron2"/>
    <dgm:cxn modelId="{D7987F62-B423-435B-9304-A6D30BB0227E}" type="presOf" srcId="{1A50C9D6-0FD9-4A4A-8EE1-BCD16D4294F7}" destId="{4F92587B-F7AD-4561-88E7-F696DAED7E51}" srcOrd="0" destOrd="0" presId="urn:microsoft.com/office/officeart/2005/8/layout/chevron2"/>
    <dgm:cxn modelId="{3041E128-975C-43A1-AF35-EC8FC7AA7BFD}" srcId="{2816EFD2-38E7-4D92-8BF1-1E6D4C34BB14}" destId="{2AF09B9D-737B-4615-B074-7C52523405EC}" srcOrd="0" destOrd="0" parTransId="{0B2109F1-6E35-4A59-A1E8-8DF841580867}" sibTransId="{4A700655-522D-4689-981B-95AC7503801B}"/>
    <dgm:cxn modelId="{201ED6A0-8EAE-4981-BB1C-1D6699E173CF}" type="presOf" srcId="{5F54A285-DCEC-47EA-9FAC-450B5B462CD4}" destId="{EA7D3D42-5B1E-4710-9B70-D1D9B82B62FC}" srcOrd="0" destOrd="0" presId="urn:microsoft.com/office/officeart/2005/8/layout/chevron2"/>
    <dgm:cxn modelId="{1B4E4D7F-2882-44F1-AF85-614001133563}" srcId="{5F54A285-DCEC-47EA-9FAC-450B5B462CD4}" destId="{FE12ABD3-EB9D-4F48-A2C8-1CBEC769BFA5}" srcOrd="1" destOrd="0" parTransId="{62EEB151-DFB9-4132-9974-32ACEC0FA30E}" sibTransId="{475634F7-F3E9-4249-8962-BDD91069D903}"/>
    <dgm:cxn modelId="{315500FC-FF65-4B60-B03B-8831EE7B4C84}" type="presOf" srcId="{2AF09B9D-737B-4615-B074-7C52523405EC}" destId="{85D50A2A-B742-4577-935C-9EE909704636}" srcOrd="0" destOrd="0" presId="urn:microsoft.com/office/officeart/2005/8/layout/chevron2"/>
    <dgm:cxn modelId="{1B0DCEB5-9106-44B6-ABD6-36467ECD9B55}" srcId="{5F54A285-DCEC-47EA-9FAC-450B5B462CD4}" destId="{2816EFD2-38E7-4D92-8BF1-1E6D4C34BB14}" srcOrd="2" destOrd="0" parTransId="{F085134F-6EA7-4287-B542-2D9E37915C47}" sibTransId="{D36F3BD4-373D-40F2-997A-C78BAC470326}"/>
    <dgm:cxn modelId="{6E05F331-4EA9-4DFC-8E9C-2490862931E8}" type="presOf" srcId="{FE12ABD3-EB9D-4F48-A2C8-1CBEC769BFA5}" destId="{B327DF51-BDD0-49E4-A52C-C03CE74C6FC6}" srcOrd="0" destOrd="0" presId="urn:microsoft.com/office/officeart/2005/8/layout/chevron2"/>
    <dgm:cxn modelId="{FFB316CA-A5F2-4032-B873-4932FC7E2DBD}" srcId="{5F54A285-DCEC-47EA-9FAC-450B5B462CD4}" destId="{1A50C9D6-0FD9-4A4A-8EE1-BCD16D4294F7}" srcOrd="0" destOrd="0" parTransId="{1024F16A-7885-4DAE-8403-D4D1EF52B65B}" sibTransId="{0E9527F5-BB1C-4CB2-82F6-E88F9DDAA04D}"/>
    <dgm:cxn modelId="{6D8B92F1-0686-4ECC-8F0E-401FC222A2CE}" type="presParOf" srcId="{EA7D3D42-5B1E-4710-9B70-D1D9B82B62FC}" destId="{464159A4-BC2F-4F6F-9195-12F4F0D3642E}" srcOrd="0" destOrd="0" presId="urn:microsoft.com/office/officeart/2005/8/layout/chevron2"/>
    <dgm:cxn modelId="{29C53B9F-AFE5-476A-87AD-0F322DB7D095}" type="presParOf" srcId="{464159A4-BC2F-4F6F-9195-12F4F0D3642E}" destId="{4F92587B-F7AD-4561-88E7-F696DAED7E51}" srcOrd="0" destOrd="0" presId="urn:microsoft.com/office/officeart/2005/8/layout/chevron2"/>
    <dgm:cxn modelId="{1122EFCC-D790-4515-993A-59B2F86C0F63}" type="presParOf" srcId="{464159A4-BC2F-4F6F-9195-12F4F0D3642E}" destId="{AFC12E90-D52E-437C-A61D-C47B95CFD502}" srcOrd="1" destOrd="0" presId="urn:microsoft.com/office/officeart/2005/8/layout/chevron2"/>
    <dgm:cxn modelId="{24FE801E-23B3-45D6-91C4-8F21C010C4F9}" type="presParOf" srcId="{EA7D3D42-5B1E-4710-9B70-D1D9B82B62FC}" destId="{03A0ED9B-553F-4747-B4A6-F877022B3C7B}" srcOrd="1" destOrd="0" presId="urn:microsoft.com/office/officeart/2005/8/layout/chevron2"/>
    <dgm:cxn modelId="{459BB329-317A-4E0D-A0F3-6700112C972F}" type="presParOf" srcId="{EA7D3D42-5B1E-4710-9B70-D1D9B82B62FC}" destId="{EE07C543-778D-429A-BE08-B2142BFEEC29}" srcOrd="2" destOrd="0" presId="urn:microsoft.com/office/officeart/2005/8/layout/chevron2"/>
    <dgm:cxn modelId="{76209857-9B27-4B14-8467-A7493D36017D}" type="presParOf" srcId="{EE07C543-778D-429A-BE08-B2142BFEEC29}" destId="{B327DF51-BDD0-49E4-A52C-C03CE74C6FC6}" srcOrd="0" destOrd="0" presId="urn:microsoft.com/office/officeart/2005/8/layout/chevron2"/>
    <dgm:cxn modelId="{7859839B-4CBF-41B6-9AB3-66E4DAB1D5E8}" type="presParOf" srcId="{EE07C543-778D-429A-BE08-B2142BFEEC29}" destId="{08DE08A6-8C49-4BBE-BAD2-4DE8EADE7B3F}" srcOrd="1" destOrd="0" presId="urn:microsoft.com/office/officeart/2005/8/layout/chevron2"/>
    <dgm:cxn modelId="{F450AF9B-EDC8-4CD7-B1D0-7BF5D8A05524}" type="presParOf" srcId="{EA7D3D42-5B1E-4710-9B70-D1D9B82B62FC}" destId="{F1850B0F-A5DC-4F78-A2F7-9DF72DCBD284}" srcOrd="3" destOrd="0" presId="urn:microsoft.com/office/officeart/2005/8/layout/chevron2"/>
    <dgm:cxn modelId="{39989B55-E103-4180-A1BD-47B47A0406ED}" type="presParOf" srcId="{EA7D3D42-5B1E-4710-9B70-D1D9B82B62FC}" destId="{C9DEF891-E5D8-49D5-B08E-AE05B8E11CE3}" srcOrd="4" destOrd="0" presId="urn:microsoft.com/office/officeart/2005/8/layout/chevron2"/>
    <dgm:cxn modelId="{8C6C3EAF-7B3C-47C2-949B-5C9B57F382D4}" type="presParOf" srcId="{C9DEF891-E5D8-49D5-B08E-AE05B8E11CE3}" destId="{F3AA9105-248B-4AA7-B4C1-F539B34CEACB}" srcOrd="0" destOrd="0" presId="urn:microsoft.com/office/officeart/2005/8/layout/chevron2"/>
    <dgm:cxn modelId="{EFB4B848-D521-4B3D-91CF-4546FB30370B}" type="presParOf" srcId="{C9DEF891-E5D8-49D5-B08E-AE05B8E11CE3}" destId="{85D50A2A-B742-4577-935C-9EE909704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2587B-F7AD-4561-88E7-F696DAED7E51}">
      <dsp:nvSpPr>
        <dsp:cNvPr id="0" name=""/>
        <dsp:cNvSpPr/>
      </dsp:nvSpPr>
      <dsp:spPr>
        <a:xfrm rot="5400000">
          <a:off x="-211160" y="392709"/>
          <a:ext cx="1407737" cy="9854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674256"/>
        <a:ext cx="985416" cy="422321"/>
      </dsp:txXfrm>
    </dsp:sp>
    <dsp:sp modelId="{AFC12E90-D52E-437C-A61D-C47B95CFD502}">
      <dsp:nvSpPr>
        <dsp:cNvPr id="0" name=""/>
        <dsp:cNvSpPr/>
      </dsp:nvSpPr>
      <dsp:spPr>
        <a:xfrm rot="5400000">
          <a:off x="2508644" y="-1497865"/>
          <a:ext cx="1224711" cy="4271167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rPr>
            <a:t>Реализация Плана мероприятий </a:t>
          </a:r>
          <a:r>
            <a:rPr lang="ru-RU" sz="1400" i="1" kern="12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rPr>
            <a:t>по консолидации средств бюджета городского округа «Город Хабаровск» в целях оздоровления муниципальных финансов на 2017 – 2019 годы</a:t>
          </a:r>
          <a:endParaRPr lang="ru-RU" sz="1400" i="1" kern="1200" dirty="0">
            <a:solidFill>
              <a:schemeClr val="tx2">
                <a:lumMod val="75000"/>
              </a:schemeClr>
            </a:solidFill>
            <a:latin typeface="Bookman Old Style" pitchFamily="18" charset="0"/>
            <a:cs typeface="Times New Roman" pitchFamily="18" charset="0"/>
          </a:endParaRPr>
        </a:p>
      </dsp:txBody>
      <dsp:txXfrm rot="-5400000">
        <a:off x="985417" y="85147"/>
        <a:ext cx="4211382" cy="1105141"/>
      </dsp:txXfrm>
    </dsp:sp>
    <dsp:sp modelId="{B327DF51-BDD0-49E4-A52C-C03CE74C6FC6}">
      <dsp:nvSpPr>
        <dsp:cNvPr id="0" name=""/>
        <dsp:cNvSpPr/>
      </dsp:nvSpPr>
      <dsp:spPr>
        <a:xfrm rot="5400000">
          <a:off x="-211160" y="1680899"/>
          <a:ext cx="1407737" cy="985416"/>
        </a:xfrm>
        <a:prstGeom prst="chevron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1962446"/>
        <a:ext cx="985416" cy="422321"/>
      </dsp:txXfrm>
    </dsp:sp>
    <dsp:sp modelId="{08DE08A6-8C49-4BBE-BAD2-4DE8EADE7B3F}">
      <dsp:nvSpPr>
        <dsp:cNvPr id="0" name=""/>
        <dsp:cNvSpPr/>
      </dsp:nvSpPr>
      <dsp:spPr>
        <a:xfrm rot="5400000">
          <a:off x="2663485" y="-208330"/>
          <a:ext cx="915029" cy="427116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rPr>
            <a:t>Выполнение утвержденного задания по экономии бюджетных средств</a:t>
          </a:r>
          <a:endParaRPr lang="ru-RU" sz="1400" i="1" kern="1200" dirty="0">
            <a:solidFill>
              <a:schemeClr val="accent3">
                <a:lumMod val="50000"/>
              </a:schemeClr>
            </a:solidFill>
            <a:latin typeface="Bookman Old Style" pitchFamily="18" charset="0"/>
            <a:cs typeface="Times New Roman" pitchFamily="18" charset="0"/>
          </a:endParaRPr>
        </a:p>
      </dsp:txBody>
      <dsp:txXfrm rot="-5400000">
        <a:off x="985416" y="1514407"/>
        <a:ext cx="4226499" cy="825693"/>
      </dsp:txXfrm>
    </dsp:sp>
    <dsp:sp modelId="{F3AA9105-248B-4AA7-B4C1-F539B34CEACB}">
      <dsp:nvSpPr>
        <dsp:cNvPr id="0" name=""/>
        <dsp:cNvSpPr/>
      </dsp:nvSpPr>
      <dsp:spPr>
        <a:xfrm rot="5400000">
          <a:off x="-211160" y="2969088"/>
          <a:ext cx="1407737" cy="985416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3250635"/>
        <a:ext cx="985416" cy="422321"/>
      </dsp:txXfrm>
    </dsp:sp>
    <dsp:sp modelId="{85D50A2A-B742-4577-935C-9EE909704636}">
      <dsp:nvSpPr>
        <dsp:cNvPr id="0" name=""/>
        <dsp:cNvSpPr/>
      </dsp:nvSpPr>
      <dsp:spPr>
        <a:xfrm rot="5400000">
          <a:off x="2663485" y="1079858"/>
          <a:ext cx="915029" cy="427116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rPr>
            <a:t>Установлены ограничения на приобретение за счет средств бюджета товаров, работ и услуг</a:t>
          </a:r>
          <a:endParaRPr lang="ru-RU" sz="1400" i="1" kern="1200" dirty="0">
            <a:solidFill>
              <a:schemeClr val="accent6">
                <a:lumMod val="50000"/>
              </a:schemeClr>
            </a:solidFill>
            <a:latin typeface="Bookman Old Style" pitchFamily="18" charset="0"/>
            <a:cs typeface="Times New Roman" pitchFamily="18" charset="0"/>
          </a:endParaRPr>
        </a:p>
      </dsp:txBody>
      <dsp:txXfrm rot="-5400000">
        <a:off x="985416" y="2802595"/>
        <a:ext cx="4226499" cy="825693"/>
      </dsp:txXfrm>
    </dsp:sp>
    <dsp:sp modelId="{E15259E8-2B96-4940-B612-F82E15ED2A43}">
      <dsp:nvSpPr>
        <dsp:cNvPr id="0" name=""/>
        <dsp:cNvSpPr/>
      </dsp:nvSpPr>
      <dsp:spPr>
        <a:xfrm rot="5400000">
          <a:off x="-211160" y="4257278"/>
          <a:ext cx="1407737" cy="985416"/>
        </a:xfrm>
        <a:prstGeom prst="chevron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538825"/>
        <a:ext cx="985416" cy="422321"/>
      </dsp:txXfrm>
    </dsp:sp>
    <dsp:sp modelId="{1D8D0B8F-EAF3-4EE8-99BF-A3CA395D85A6}">
      <dsp:nvSpPr>
        <dsp:cNvPr id="0" name=""/>
        <dsp:cNvSpPr/>
      </dsp:nvSpPr>
      <dsp:spPr>
        <a:xfrm rot="5400000">
          <a:off x="2663485" y="2368048"/>
          <a:ext cx="915029" cy="4271167"/>
        </a:xfrm>
        <a:prstGeom prst="round2Same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Оптимизация расходов на содержание органов местного самоуправления и структуры бюджетной сети</a:t>
          </a:r>
          <a:endParaRPr lang="ru-RU" sz="1400" i="1" kern="1200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sp:txBody>
      <dsp:txXfrm rot="-5400000">
        <a:off x="985416" y="4090785"/>
        <a:ext cx="4226499" cy="825693"/>
      </dsp:txXfrm>
    </dsp:sp>
    <dsp:sp modelId="{64478BE6-7A7D-4B96-811B-6A4176A25E18}">
      <dsp:nvSpPr>
        <dsp:cNvPr id="0" name=""/>
        <dsp:cNvSpPr/>
      </dsp:nvSpPr>
      <dsp:spPr>
        <a:xfrm rot="5400000">
          <a:off x="-211160" y="5545467"/>
          <a:ext cx="1407737" cy="98541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5827014"/>
        <a:ext cx="985416" cy="422321"/>
      </dsp:txXfrm>
    </dsp:sp>
    <dsp:sp modelId="{F0977322-D584-4532-93F0-57E711645228}">
      <dsp:nvSpPr>
        <dsp:cNvPr id="0" name=""/>
        <dsp:cNvSpPr/>
      </dsp:nvSpPr>
      <dsp:spPr>
        <a:xfrm rot="5400000">
          <a:off x="2663485" y="3656237"/>
          <a:ext cx="915029" cy="4271167"/>
        </a:xfrm>
        <a:prstGeom prst="round2SameRect">
          <a:avLst/>
        </a:prstGeom>
        <a:solidFill>
          <a:srgbClr val="FEF8FE">
            <a:alpha val="89804"/>
          </a:srgb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chemeClr val="accent4">
                  <a:lumMod val="75000"/>
                </a:schemeClr>
              </a:solidFill>
              <a:latin typeface="Bookman Old Style" pitchFamily="18" charset="0"/>
            </a:rPr>
            <a:t>Реализация мероприятий по повышению эффективности качества предоставления муниципальных услуг муниципальными учреждениями</a:t>
          </a:r>
          <a:endParaRPr lang="ru-RU" sz="1400" i="1" kern="1200" dirty="0">
            <a:solidFill>
              <a:schemeClr val="accent4">
                <a:lumMod val="75000"/>
              </a:schemeClr>
            </a:solidFill>
            <a:latin typeface="Bookman Old Style" pitchFamily="18" charset="0"/>
          </a:endParaRPr>
        </a:p>
      </dsp:txBody>
      <dsp:txXfrm rot="-5400000">
        <a:off x="985416" y="5378974"/>
        <a:ext cx="4226499" cy="825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2587B-F7AD-4561-88E7-F696DAED7E51}">
      <dsp:nvSpPr>
        <dsp:cNvPr id="0" name=""/>
        <dsp:cNvSpPr/>
      </dsp:nvSpPr>
      <dsp:spPr>
        <a:xfrm rot="5400000">
          <a:off x="-138945" y="140148"/>
          <a:ext cx="926302" cy="6484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325409"/>
        <a:ext cx="648411" cy="277891"/>
      </dsp:txXfrm>
    </dsp:sp>
    <dsp:sp modelId="{AFC12E90-D52E-437C-A61D-C47B95CFD502}">
      <dsp:nvSpPr>
        <dsp:cNvPr id="0" name=""/>
        <dsp:cNvSpPr/>
      </dsp:nvSpPr>
      <dsp:spPr>
        <a:xfrm rot="5400000">
          <a:off x="3091498" y="-2442768"/>
          <a:ext cx="602096" cy="548827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процентных ставок по контрактам с коммерческими банками</a:t>
          </a:r>
          <a:endParaRPr lang="ru-RU" sz="1200" i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48411" y="29711"/>
        <a:ext cx="5458878" cy="543312"/>
      </dsp:txXfrm>
    </dsp:sp>
    <dsp:sp modelId="{B327DF51-BDD0-49E4-A52C-C03CE74C6FC6}">
      <dsp:nvSpPr>
        <dsp:cNvPr id="0" name=""/>
        <dsp:cNvSpPr/>
      </dsp:nvSpPr>
      <dsp:spPr>
        <a:xfrm rot="5400000">
          <a:off x="-138945" y="871927"/>
          <a:ext cx="926302" cy="648411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1057188"/>
        <a:ext cx="648411" cy="277891"/>
      </dsp:txXfrm>
    </dsp:sp>
    <dsp:sp modelId="{08DE08A6-8C49-4BBE-BAD2-4DE8EADE7B3F}">
      <dsp:nvSpPr>
        <dsp:cNvPr id="0" name=""/>
        <dsp:cNvSpPr/>
      </dsp:nvSpPr>
      <dsp:spPr>
        <a:xfrm rot="5400000">
          <a:off x="3091498" y="-1710105"/>
          <a:ext cx="602096" cy="5488270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Замещение кредитов коммерческих банков бюджетными кредитами</a:t>
          </a:r>
          <a:endParaRPr lang="ru-RU" sz="1200" i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48411" y="762374"/>
        <a:ext cx="5458878" cy="543312"/>
      </dsp:txXfrm>
    </dsp:sp>
    <dsp:sp modelId="{F3AA9105-248B-4AA7-B4C1-F539B34CEACB}">
      <dsp:nvSpPr>
        <dsp:cNvPr id="0" name=""/>
        <dsp:cNvSpPr/>
      </dsp:nvSpPr>
      <dsp:spPr>
        <a:xfrm rot="5400000">
          <a:off x="-138945" y="1603705"/>
          <a:ext cx="926302" cy="64841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1788966"/>
        <a:ext cx="648411" cy="277891"/>
      </dsp:txXfrm>
    </dsp:sp>
    <dsp:sp modelId="{85D50A2A-B742-4577-935C-9EE909704636}">
      <dsp:nvSpPr>
        <dsp:cNvPr id="0" name=""/>
        <dsp:cNvSpPr/>
      </dsp:nvSpPr>
      <dsp:spPr>
        <a:xfrm rot="5400000">
          <a:off x="3091498" y="-978326"/>
          <a:ext cx="602096" cy="548827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Использование временно свободных средств бюджетных и автономных учреждений</a:t>
          </a:r>
          <a:endParaRPr lang="ru-RU" sz="1200" i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48411" y="1494153"/>
        <a:ext cx="5458878" cy="54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15288E-F3DD-490E-83E5-2D5292C3E7CF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0EC4F4-7F59-49F5-878E-E54A669C2E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2990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3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9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77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397D4F-D786-4E28-8BE0-C9FDE0719E98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563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2A0F03-1851-4C2D-9635-DC7E3D75973A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075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D8BC2-01A5-4C2E-84D0-A159FD79B5A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47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1" y="3077288"/>
            <a:ext cx="11226800" cy="21233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5613405"/>
            <a:ext cx="9245600" cy="253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5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3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51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8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65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4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02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2463-C0EE-4A31-99CB-887217F73E63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C32F-DE95-4D34-9521-662EE83A89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9374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735B-7A7A-4E04-92F7-FAADC3CD7ABE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CEF6-1451-4908-BE45-8A65E610AD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719465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0" y="396702"/>
            <a:ext cx="2971801" cy="84522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2" y="396702"/>
            <a:ext cx="8695267" cy="84522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70CF-D59D-4703-98FC-063214C3C263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A8EB-889E-4CE9-8C9D-A2ADC5A931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044606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41B9-7744-4FAA-8D02-F0C6C26C6430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AF64-6EBD-4F68-A9B9-65271FF009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768732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343" y="6365526"/>
            <a:ext cx="11226800" cy="1967442"/>
          </a:xfrm>
        </p:spPr>
        <p:txBody>
          <a:bodyPr anchor="t"/>
          <a:lstStyle>
            <a:lvl1pPr algn="l">
              <a:defRPr sz="1205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343" y="4198587"/>
            <a:ext cx="11226800" cy="2166938"/>
          </a:xfrm>
        </p:spPr>
        <p:txBody>
          <a:bodyPr anchor="b"/>
          <a:lstStyle>
            <a:lvl1pPr marL="0" indent="0">
              <a:buNone/>
              <a:defRPr sz="6028">
                <a:solidFill>
                  <a:schemeClr val="tx1">
                    <a:tint val="75000"/>
                  </a:schemeClr>
                </a:solidFill>
              </a:defRPr>
            </a:lvl1pPr>
            <a:lvl2pPr marL="1377538" indent="0">
              <a:buNone/>
              <a:defRPr sz="5424">
                <a:solidFill>
                  <a:schemeClr val="tx1">
                    <a:tint val="75000"/>
                  </a:schemeClr>
                </a:solidFill>
              </a:defRPr>
            </a:lvl2pPr>
            <a:lvl3pPr marL="2755075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3pPr>
            <a:lvl4pPr marL="4132613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4pPr>
            <a:lvl5pPr marL="5510153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5pPr>
            <a:lvl6pPr marL="6887688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6pPr>
            <a:lvl7pPr marL="8265227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7pPr>
            <a:lvl8pPr marL="9642765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8pPr>
            <a:lvl9pPr marL="11020301" indent="0">
              <a:buNone/>
              <a:defRPr sz="42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FC8E-C9A4-43B3-AC89-955BA961B115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A991-E705-4BAD-A415-99F2EB3950B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97345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0403" y="2311403"/>
            <a:ext cx="5833532" cy="6537502"/>
          </a:xfrm>
        </p:spPr>
        <p:txBody>
          <a:bodyPr/>
          <a:lstStyle>
            <a:lvl1pPr>
              <a:defRPr sz="8436"/>
            </a:lvl1pPr>
            <a:lvl2pPr>
              <a:defRPr sz="7234"/>
            </a:lvl2pPr>
            <a:lvl3pPr>
              <a:defRPr sz="6028"/>
            </a:lvl3pPr>
            <a:lvl4pPr>
              <a:defRPr sz="5424"/>
            </a:lvl4pPr>
            <a:lvl5pPr>
              <a:defRPr sz="5424"/>
            </a:lvl5pPr>
            <a:lvl6pPr>
              <a:defRPr sz="5424"/>
            </a:lvl6pPr>
            <a:lvl7pPr>
              <a:defRPr sz="5424"/>
            </a:lvl7pPr>
            <a:lvl8pPr>
              <a:defRPr sz="5424"/>
            </a:lvl8pPr>
            <a:lvl9pPr>
              <a:defRPr sz="54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4070" y="2311403"/>
            <a:ext cx="5833532" cy="6537502"/>
          </a:xfrm>
        </p:spPr>
        <p:txBody>
          <a:bodyPr/>
          <a:lstStyle>
            <a:lvl1pPr>
              <a:defRPr sz="8436"/>
            </a:lvl1pPr>
            <a:lvl2pPr>
              <a:defRPr sz="7234"/>
            </a:lvl2pPr>
            <a:lvl3pPr>
              <a:defRPr sz="6028"/>
            </a:lvl3pPr>
            <a:lvl4pPr>
              <a:defRPr sz="5424"/>
            </a:lvl4pPr>
            <a:lvl5pPr>
              <a:defRPr sz="5424"/>
            </a:lvl5pPr>
            <a:lvl6pPr>
              <a:defRPr sz="5424"/>
            </a:lvl6pPr>
            <a:lvl7pPr>
              <a:defRPr sz="5424"/>
            </a:lvl7pPr>
            <a:lvl8pPr>
              <a:defRPr sz="5424"/>
            </a:lvl8pPr>
            <a:lvl9pPr>
              <a:defRPr sz="54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161D-3AED-45D9-AADC-36AAF4630C84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F390-0C86-4936-AE32-916B4C1F57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753036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405" y="2217391"/>
            <a:ext cx="5835827" cy="924101"/>
          </a:xfrm>
        </p:spPr>
        <p:txBody>
          <a:bodyPr anchor="b"/>
          <a:lstStyle>
            <a:lvl1pPr marL="0" indent="0">
              <a:buNone/>
              <a:defRPr sz="7234" b="1"/>
            </a:lvl1pPr>
            <a:lvl2pPr marL="1377538" indent="0">
              <a:buNone/>
              <a:defRPr sz="6028" b="1"/>
            </a:lvl2pPr>
            <a:lvl3pPr marL="2755075" indent="0">
              <a:buNone/>
              <a:defRPr sz="5424" b="1"/>
            </a:lvl3pPr>
            <a:lvl4pPr marL="4132613" indent="0">
              <a:buNone/>
              <a:defRPr sz="4822" b="1"/>
            </a:lvl4pPr>
            <a:lvl5pPr marL="5510153" indent="0">
              <a:buNone/>
              <a:defRPr sz="4822" b="1"/>
            </a:lvl5pPr>
            <a:lvl6pPr marL="6887688" indent="0">
              <a:buNone/>
              <a:defRPr sz="4822" b="1"/>
            </a:lvl6pPr>
            <a:lvl7pPr marL="8265227" indent="0">
              <a:buNone/>
              <a:defRPr sz="4822" b="1"/>
            </a:lvl7pPr>
            <a:lvl8pPr marL="9642765" indent="0">
              <a:buNone/>
              <a:defRPr sz="4822" b="1"/>
            </a:lvl8pPr>
            <a:lvl9pPr marL="11020301" indent="0">
              <a:buNone/>
              <a:defRPr sz="48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0405" y="3141489"/>
            <a:ext cx="5835827" cy="5707416"/>
          </a:xfrm>
        </p:spPr>
        <p:txBody>
          <a:bodyPr/>
          <a:lstStyle>
            <a:lvl1pPr>
              <a:defRPr sz="7234"/>
            </a:lvl1pPr>
            <a:lvl2pPr>
              <a:defRPr sz="6028"/>
            </a:lvl2pPr>
            <a:lvl3pPr>
              <a:defRPr sz="5424"/>
            </a:lvl3pPr>
            <a:lvl4pPr>
              <a:defRPr sz="4822"/>
            </a:lvl4pPr>
            <a:lvl5pPr>
              <a:defRPr sz="4822"/>
            </a:lvl5pPr>
            <a:lvl6pPr>
              <a:defRPr sz="4822"/>
            </a:lvl6pPr>
            <a:lvl7pPr>
              <a:defRPr sz="4822"/>
            </a:lvl7pPr>
            <a:lvl8pPr>
              <a:defRPr sz="4822"/>
            </a:lvl8pPr>
            <a:lvl9pPr>
              <a:defRPr sz="48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9491" y="2217391"/>
            <a:ext cx="5838119" cy="924101"/>
          </a:xfrm>
        </p:spPr>
        <p:txBody>
          <a:bodyPr anchor="b"/>
          <a:lstStyle>
            <a:lvl1pPr marL="0" indent="0">
              <a:buNone/>
              <a:defRPr sz="7234" b="1"/>
            </a:lvl1pPr>
            <a:lvl2pPr marL="1377538" indent="0">
              <a:buNone/>
              <a:defRPr sz="6028" b="1"/>
            </a:lvl2pPr>
            <a:lvl3pPr marL="2755075" indent="0">
              <a:buNone/>
              <a:defRPr sz="5424" b="1"/>
            </a:lvl3pPr>
            <a:lvl4pPr marL="4132613" indent="0">
              <a:buNone/>
              <a:defRPr sz="4822" b="1"/>
            </a:lvl4pPr>
            <a:lvl5pPr marL="5510153" indent="0">
              <a:buNone/>
              <a:defRPr sz="4822" b="1"/>
            </a:lvl5pPr>
            <a:lvl6pPr marL="6887688" indent="0">
              <a:buNone/>
              <a:defRPr sz="4822" b="1"/>
            </a:lvl6pPr>
            <a:lvl7pPr marL="8265227" indent="0">
              <a:buNone/>
              <a:defRPr sz="4822" b="1"/>
            </a:lvl7pPr>
            <a:lvl8pPr marL="9642765" indent="0">
              <a:buNone/>
              <a:defRPr sz="4822" b="1"/>
            </a:lvl8pPr>
            <a:lvl9pPr marL="11020301" indent="0">
              <a:buNone/>
              <a:defRPr sz="48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09491" y="3141489"/>
            <a:ext cx="5838119" cy="5707416"/>
          </a:xfrm>
        </p:spPr>
        <p:txBody>
          <a:bodyPr/>
          <a:lstStyle>
            <a:lvl1pPr>
              <a:defRPr sz="7234"/>
            </a:lvl1pPr>
            <a:lvl2pPr>
              <a:defRPr sz="6028"/>
            </a:lvl2pPr>
            <a:lvl3pPr>
              <a:defRPr sz="5424"/>
            </a:lvl3pPr>
            <a:lvl4pPr>
              <a:defRPr sz="4822"/>
            </a:lvl4pPr>
            <a:lvl5pPr>
              <a:defRPr sz="4822"/>
            </a:lvl5pPr>
            <a:lvl6pPr>
              <a:defRPr sz="4822"/>
            </a:lvl6pPr>
            <a:lvl7pPr>
              <a:defRPr sz="4822"/>
            </a:lvl7pPr>
            <a:lvl8pPr>
              <a:defRPr sz="4822"/>
            </a:lvl8pPr>
            <a:lvl9pPr>
              <a:defRPr sz="48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6CA6-0BEF-4097-9699-20D5FC54ABC9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1F3-4842-4465-B73D-1A88DE9F72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326332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8280-839B-4477-B11F-9C50C7EA8A30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3084-D12A-45E8-ACF9-5DAF39CD66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003652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727B-C060-4F3D-9D03-B98AE1AC413E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3A9D-CBBE-4305-8086-578BAEE9D2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818067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8" y="394411"/>
            <a:ext cx="4345342" cy="1678518"/>
          </a:xfrm>
        </p:spPr>
        <p:txBody>
          <a:bodyPr anchor="b"/>
          <a:lstStyle>
            <a:lvl1pPr algn="l">
              <a:defRPr sz="602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3969" y="394412"/>
            <a:ext cx="7383639" cy="8454498"/>
          </a:xfrm>
        </p:spPr>
        <p:txBody>
          <a:bodyPr/>
          <a:lstStyle>
            <a:lvl1pPr>
              <a:defRPr sz="9643"/>
            </a:lvl1pPr>
            <a:lvl2pPr>
              <a:defRPr sz="8436"/>
            </a:lvl2pPr>
            <a:lvl3pPr>
              <a:defRPr sz="7234"/>
            </a:lvl3pPr>
            <a:lvl4pPr>
              <a:defRPr sz="6028"/>
            </a:lvl4pPr>
            <a:lvl5pPr>
              <a:defRPr sz="6028"/>
            </a:lvl5pPr>
            <a:lvl6pPr>
              <a:defRPr sz="6028"/>
            </a:lvl6pPr>
            <a:lvl7pPr>
              <a:defRPr sz="6028"/>
            </a:lvl7pPr>
            <a:lvl8pPr>
              <a:defRPr sz="6028"/>
            </a:lvl8pPr>
            <a:lvl9pPr>
              <a:defRPr sz="602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8" y="2072924"/>
            <a:ext cx="4345342" cy="6775980"/>
          </a:xfrm>
        </p:spPr>
        <p:txBody>
          <a:bodyPr/>
          <a:lstStyle>
            <a:lvl1pPr marL="0" indent="0">
              <a:buNone/>
              <a:defRPr sz="4217"/>
            </a:lvl1pPr>
            <a:lvl2pPr marL="1377538" indent="0">
              <a:buNone/>
              <a:defRPr sz="3615"/>
            </a:lvl2pPr>
            <a:lvl3pPr marL="2755075" indent="0">
              <a:buNone/>
              <a:defRPr sz="3012"/>
            </a:lvl3pPr>
            <a:lvl4pPr marL="4132613" indent="0">
              <a:buNone/>
              <a:defRPr sz="2712"/>
            </a:lvl4pPr>
            <a:lvl5pPr marL="5510153" indent="0">
              <a:buNone/>
              <a:defRPr sz="2712"/>
            </a:lvl5pPr>
            <a:lvl6pPr marL="6887688" indent="0">
              <a:buNone/>
              <a:defRPr sz="2712"/>
            </a:lvl6pPr>
            <a:lvl7pPr marL="8265227" indent="0">
              <a:buNone/>
              <a:defRPr sz="2712"/>
            </a:lvl7pPr>
            <a:lvl8pPr marL="9642765" indent="0">
              <a:buNone/>
              <a:defRPr sz="2712"/>
            </a:lvl8pPr>
            <a:lvl9pPr marL="11020301" indent="0">
              <a:buNone/>
              <a:defRPr sz="271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A902-6B6B-464C-BB2F-0D8E40F8D600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AB32-148F-4374-BD12-BF08ABCD6C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328130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861" y="6934202"/>
            <a:ext cx="7924800" cy="818623"/>
          </a:xfrm>
        </p:spPr>
        <p:txBody>
          <a:bodyPr anchor="b"/>
          <a:lstStyle>
            <a:lvl1pPr algn="l">
              <a:defRPr sz="602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88861" y="885120"/>
            <a:ext cx="792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9643"/>
            </a:lvl1pPr>
            <a:lvl2pPr marL="1377538" indent="0">
              <a:buNone/>
              <a:defRPr sz="8436"/>
            </a:lvl2pPr>
            <a:lvl3pPr marL="2755075" indent="0">
              <a:buNone/>
              <a:defRPr sz="7234"/>
            </a:lvl3pPr>
            <a:lvl4pPr marL="4132613" indent="0">
              <a:buNone/>
              <a:defRPr sz="6028"/>
            </a:lvl4pPr>
            <a:lvl5pPr marL="5510153" indent="0">
              <a:buNone/>
              <a:defRPr sz="6028"/>
            </a:lvl5pPr>
            <a:lvl6pPr marL="6887688" indent="0">
              <a:buNone/>
              <a:defRPr sz="6028"/>
            </a:lvl6pPr>
            <a:lvl7pPr marL="8265227" indent="0">
              <a:buNone/>
              <a:defRPr sz="6028"/>
            </a:lvl7pPr>
            <a:lvl8pPr marL="9642765" indent="0">
              <a:buNone/>
              <a:defRPr sz="6028"/>
            </a:lvl8pPr>
            <a:lvl9pPr marL="11020301" indent="0">
              <a:buNone/>
              <a:defRPr sz="6028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8861" y="7752825"/>
            <a:ext cx="7924800" cy="1162579"/>
          </a:xfrm>
        </p:spPr>
        <p:txBody>
          <a:bodyPr/>
          <a:lstStyle>
            <a:lvl1pPr marL="0" indent="0">
              <a:buNone/>
              <a:defRPr sz="4217"/>
            </a:lvl1pPr>
            <a:lvl2pPr marL="1377538" indent="0">
              <a:buNone/>
              <a:defRPr sz="3615"/>
            </a:lvl2pPr>
            <a:lvl3pPr marL="2755075" indent="0">
              <a:buNone/>
              <a:defRPr sz="3012"/>
            </a:lvl3pPr>
            <a:lvl4pPr marL="4132613" indent="0">
              <a:buNone/>
              <a:defRPr sz="2712"/>
            </a:lvl4pPr>
            <a:lvl5pPr marL="5510153" indent="0">
              <a:buNone/>
              <a:defRPr sz="2712"/>
            </a:lvl5pPr>
            <a:lvl6pPr marL="6887688" indent="0">
              <a:buNone/>
              <a:defRPr sz="2712"/>
            </a:lvl6pPr>
            <a:lvl7pPr marL="8265227" indent="0">
              <a:buNone/>
              <a:defRPr sz="2712"/>
            </a:lvl7pPr>
            <a:lvl8pPr marL="9642765" indent="0">
              <a:buNone/>
              <a:defRPr sz="2712"/>
            </a:lvl8pPr>
            <a:lvl9pPr marL="11020301" indent="0">
              <a:buNone/>
              <a:defRPr sz="271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288E-9B62-445D-A908-580BCCF8EB06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0C99-31AA-46F1-9A38-42F417A862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896442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60402" y="396700"/>
            <a:ext cx="1188720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60402" y="2311403"/>
            <a:ext cx="11887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0402" y="9181397"/>
            <a:ext cx="3081867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1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B5576-E26F-4414-9B0F-C185D9455548}" type="datetimeFigureOut">
              <a:rPr lang="ru-RU"/>
              <a:pPr>
                <a:defRPr/>
              </a:pPr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12735" y="9181397"/>
            <a:ext cx="4182532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61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65735" y="9181397"/>
            <a:ext cx="3081867" cy="52740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15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5A2772-FE12-4BBB-8DF4-C5AC9249E5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2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5pPr>
      <a:lvl6pPr marL="1377538" algn="ctr" rtl="0" fontAlgn="base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6pPr>
      <a:lvl7pPr marL="2755075" algn="ctr" rtl="0" fontAlgn="base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7pPr>
      <a:lvl8pPr marL="4132613" algn="ctr" rtl="0" fontAlgn="base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8pPr>
      <a:lvl9pPr marL="5510153" algn="ctr" rtl="0" fontAlgn="base">
        <a:spcBef>
          <a:spcPct val="0"/>
        </a:spcBef>
        <a:spcAft>
          <a:spcPct val="0"/>
        </a:spcAft>
        <a:defRPr sz="13255">
          <a:solidFill>
            <a:schemeClr val="tx1"/>
          </a:solidFill>
          <a:latin typeface="Calibri" pitchFamily="34" charset="0"/>
        </a:defRPr>
      </a:lvl9pPr>
    </p:titleStyle>
    <p:bodyStyle>
      <a:lvl1pPr marL="1033153" indent="-10331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643" kern="1200">
          <a:solidFill>
            <a:schemeClr val="tx1"/>
          </a:solidFill>
          <a:latin typeface="+mn-lt"/>
          <a:ea typeface="+mn-ea"/>
          <a:cs typeface="+mn-cs"/>
        </a:defRPr>
      </a:lvl1pPr>
      <a:lvl2pPr marL="2238500" indent="-8609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36" kern="1200">
          <a:solidFill>
            <a:schemeClr val="tx1"/>
          </a:solidFill>
          <a:latin typeface="+mn-lt"/>
          <a:ea typeface="+mn-ea"/>
          <a:cs typeface="+mn-cs"/>
        </a:defRPr>
      </a:lvl2pPr>
      <a:lvl3pPr marL="3443845" indent="-6887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234" kern="1200">
          <a:solidFill>
            <a:schemeClr val="tx1"/>
          </a:solidFill>
          <a:latin typeface="+mn-lt"/>
          <a:ea typeface="+mn-ea"/>
          <a:cs typeface="+mn-cs"/>
        </a:defRPr>
      </a:lvl3pPr>
      <a:lvl4pPr marL="4821384" indent="-6887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28" kern="1200">
          <a:solidFill>
            <a:schemeClr val="tx1"/>
          </a:solidFill>
          <a:latin typeface="+mn-lt"/>
          <a:ea typeface="+mn-ea"/>
          <a:cs typeface="+mn-cs"/>
        </a:defRPr>
      </a:lvl4pPr>
      <a:lvl5pPr marL="6198920" indent="-6887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28" kern="1200">
          <a:solidFill>
            <a:schemeClr val="tx1"/>
          </a:solidFill>
          <a:latin typeface="+mn-lt"/>
          <a:ea typeface="+mn-ea"/>
          <a:cs typeface="+mn-cs"/>
        </a:defRPr>
      </a:lvl5pPr>
      <a:lvl6pPr marL="7576458" indent="-688770" algn="l" defTabSz="2755075" rtl="0" eaLnBrk="1" latinLnBrk="0" hangingPunct="1">
        <a:spcBef>
          <a:spcPct val="20000"/>
        </a:spcBef>
        <a:buFont typeface="Arial" pitchFamily="34" charset="0"/>
        <a:buChar char="•"/>
        <a:defRPr sz="6028" kern="1200">
          <a:solidFill>
            <a:schemeClr val="tx1"/>
          </a:solidFill>
          <a:latin typeface="+mn-lt"/>
          <a:ea typeface="+mn-ea"/>
          <a:cs typeface="+mn-cs"/>
        </a:defRPr>
      </a:lvl6pPr>
      <a:lvl7pPr marL="8953997" indent="-688770" algn="l" defTabSz="2755075" rtl="0" eaLnBrk="1" latinLnBrk="0" hangingPunct="1">
        <a:spcBef>
          <a:spcPct val="20000"/>
        </a:spcBef>
        <a:buFont typeface="Arial" pitchFamily="34" charset="0"/>
        <a:buChar char="•"/>
        <a:defRPr sz="6028" kern="1200">
          <a:solidFill>
            <a:schemeClr val="tx1"/>
          </a:solidFill>
          <a:latin typeface="+mn-lt"/>
          <a:ea typeface="+mn-ea"/>
          <a:cs typeface="+mn-cs"/>
        </a:defRPr>
      </a:lvl7pPr>
      <a:lvl8pPr marL="10331533" indent="-688770" algn="l" defTabSz="2755075" rtl="0" eaLnBrk="1" latinLnBrk="0" hangingPunct="1">
        <a:spcBef>
          <a:spcPct val="20000"/>
        </a:spcBef>
        <a:buFont typeface="Arial" pitchFamily="34" charset="0"/>
        <a:buChar char="•"/>
        <a:defRPr sz="6028" kern="1200">
          <a:solidFill>
            <a:schemeClr val="tx1"/>
          </a:solidFill>
          <a:latin typeface="+mn-lt"/>
          <a:ea typeface="+mn-ea"/>
          <a:cs typeface="+mn-cs"/>
        </a:defRPr>
      </a:lvl8pPr>
      <a:lvl9pPr marL="11709072" indent="-688770" algn="l" defTabSz="2755075" rtl="0" eaLnBrk="1" latinLnBrk="0" hangingPunct="1">
        <a:spcBef>
          <a:spcPct val="20000"/>
        </a:spcBef>
        <a:buFont typeface="Arial" pitchFamily="34" charset="0"/>
        <a:buChar char="•"/>
        <a:defRPr sz="60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1pPr>
      <a:lvl2pPr marL="1377538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2pPr>
      <a:lvl3pPr marL="2755075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3pPr>
      <a:lvl4pPr marL="4132613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4pPr>
      <a:lvl5pPr marL="5510153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5pPr>
      <a:lvl6pPr marL="6887688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6pPr>
      <a:lvl7pPr marL="8265227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7pPr>
      <a:lvl8pPr marL="9642765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8pPr>
      <a:lvl9pPr marL="11020301" algn="l" defTabSz="2755075" rtl="0" eaLnBrk="1" latinLnBrk="0" hangingPunct="1">
        <a:defRPr sz="5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oleObject" Target="../embeddings/oleObject1.bin"/><Relationship Id="rId7" Type="http://schemas.openxmlformats.org/officeDocument/2006/relationships/diagramData" Target="../diagrams/data2.xml"/><Relationship Id="rId12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microsoft.com/office/2007/relationships/diagramDrawing" Target="../diagrams/drawing2.xml"/><Relationship Id="rId5" Type="http://schemas.openxmlformats.org/officeDocument/2006/relationships/image" Target="../media/image7.emf"/><Relationship Id="rId10" Type="http://schemas.openxmlformats.org/officeDocument/2006/relationships/diagramColors" Target="../diagrams/colors2.xml"/><Relationship Id="rId4" Type="http://schemas.openxmlformats.org/officeDocument/2006/relationships/oleObject" Target="../embeddings/Microsoft_Excel_97-2003_Worksheet1.xls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emf"/><Relationship Id="rId1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Microsoft_Excel_97-2003_Worksheet5.xls"/><Relationship Id="rId5" Type="http://schemas.openxmlformats.org/officeDocument/2006/relationships/oleObject" Target="../embeddings/Microsoft_Excel_97-2003_Worksheet3.xls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4" Type="http://schemas.openxmlformats.org/officeDocument/2006/relationships/oleObject" Target="../embeddings/Microsoft_Excel_97-2003_Worksheet6.xls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363640" y="344488"/>
            <a:ext cx="743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Администрация города Хабаровска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288" y="1352600"/>
            <a:ext cx="12817424" cy="85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4160912"/>
            <a:ext cx="127966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Муниципальная практика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городского округа «Город Хабаровск»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3600" b="1" i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сфере </a:t>
            </a:r>
          </a:p>
          <a:p>
            <a:pPr algn="ctr">
              <a:defRPr/>
            </a:pPr>
            <a:endParaRPr lang="ru-RU" sz="36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«управление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муниципальными финансами»</a:t>
            </a:r>
          </a:p>
        </p:txBody>
      </p:sp>
    </p:spTree>
    <p:extLst>
      <p:ext uri="{BB962C8B-B14F-4D97-AF65-F5344CB8AC3E}">
        <p14:creationId xmlns:p14="http://schemas.microsoft.com/office/powerpoint/2010/main" val="41252166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440" y="344488"/>
            <a:ext cx="11161240" cy="595031"/>
          </a:xfrm>
          <a:prstGeom prst="rect">
            <a:avLst/>
          </a:prstGeom>
        </p:spPr>
        <p:txBody>
          <a:bodyPr wrap="square" lIns="132076" tIns="66038" rIns="132076" bIns="66038">
            <a:spAutoFit/>
          </a:bodyPr>
          <a:lstStyle/>
          <a:p>
            <a:pPr algn="ct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Муниципальная программа «Управление муниципальными финансами городского округа «Город Хабаровск» на 2014-2021 годы»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312" y="1352600"/>
            <a:ext cx="12529392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  <a:alpha val="7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Цель муниципальной программы: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обеспечение эффективного управления муниципальными финансами </a:t>
            </a:r>
            <a:r>
              <a:rPr lang="ru-RU" sz="1200" dirty="0" smtClean="0">
                <a:latin typeface="Bookman Old Style" pitchFamily="18" charset="0"/>
              </a:rPr>
              <a:t>                                   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51872" y="2288704"/>
          <a:ext cx="7523976" cy="1874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74501"/>
                <a:gridCol w="769895"/>
                <a:gridCol w="769895"/>
                <a:gridCol w="769895"/>
                <a:gridCol w="769895"/>
                <a:gridCol w="769895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 Основные направления расходов, млн руб.</a:t>
                      </a: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2015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2016 г.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2017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2018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2755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2019 г. (план)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подпрограмма «Повышение эффективности управления муниципальными финансами городского округа «Город Хабаровск»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5,8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12,4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9,5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7,0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7,0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эффективное управление муниципальным долгом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30,7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33,2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19,1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12,6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72,1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обеспечение реализации муниципальной программы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111,1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105,1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117,5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127,4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130,7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4732"/>
              </p:ext>
            </p:extLst>
          </p:nvPr>
        </p:nvGraphicFramePr>
        <p:xfrm>
          <a:off x="483320" y="4880992"/>
          <a:ext cx="12240000" cy="2641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100000"/>
                <a:gridCol w="828000"/>
                <a:gridCol w="828000"/>
                <a:gridCol w="828000"/>
                <a:gridCol w="828000"/>
                <a:gridCol w="828000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Значения основных показателей</a:t>
                      </a: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2015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2016 г.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2017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2018 г. 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2755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2019 г. (план)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45720" marR="4572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91,1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86,3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75,3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78,9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≥55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средний показатель результатов мониторинга и оценки качества финансового менеджмента главных распорядителей бюджетных средств, балл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81,7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81,9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80,7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91,4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&gt;75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12251">
                <a:tc>
                  <a:txBody>
                    <a:bodyPr/>
                    <a:lstStyle/>
                    <a:p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удельный вес расходов бюджета города, формируемых в рамках программ, в общем объеме расходов бюджета, %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89,4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90,9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91,0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90,7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≥90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доля просроченной кредиторской задолженности в общем объеме расходов бюджета города, %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отношение муниципального долга к доходам бюджета города без учета объема безвозмездных поступлений, %</a:t>
                      </a:r>
                      <a:endParaRPr lang="ru-RU" sz="1100" b="0" i="0" u="none" strike="noStrike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18,0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9,7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4,8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11,5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27550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≤100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132080" marR="132080" marT="66040" marB="6604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66370304"/>
              </p:ext>
            </p:extLst>
          </p:nvPr>
        </p:nvGraphicFramePr>
        <p:xfrm>
          <a:off x="32880" y="1846849"/>
          <a:ext cx="513095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8" y="7689304"/>
            <a:ext cx="11449272" cy="1644699"/>
          </a:xfrm>
          <a:prstGeom prst="roundRect">
            <a:avLst>
              <a:gd name="adj" fmla="val 174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80264" y="1712640"/>
            <a:ext cx="3865434" cy="7780611"/>
          </a:xfrm>
          <a:prstGeom prst="roundRect">
            <a:avLst>
              <a:gd name="adj" fmla="val 25445"/>
            </a:avLst>
          </a:prstGeom>
          <a:solidFill>
            <a:schemeClr val="accent6">
              <a:alpha val="24000"/>
            </a:schemeClr>
          </a:solidFill>
          <a:ln>
            <a:solidFill>
              <a:schemeClr val="accent6">
                <a:shade val="50000"/>
                <a:alpha val="1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32076" tIns="66038" rIns="132076" bIns="6603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5" name="AutoShape 17" descr="data:image/jpeg;base64,/9j/4AAQSkZJRgABAQAAAQABAAD/2wCEAAkGBxISEg8QEg8PFRUVDxcQEBIVDxAPFRUVFRUWFhUVFRUYHSggGBolGxUVITEhJSkrLi4uFx8zODMtNygtLisBCgoKDg0OGxAQGy0lICYtLS0tLS0tLS0tLS0tLS4tLS0uLS0tLS0tLS01Li0tLS0tLS0tLS0uLS0vLS0tLS0tLf/AABEIAOEA4QMBEQACEQEDEQH/xAAbAAEBAAIDAQAAAAAAAAAAAAAAAQIGAwQFB//EAEQQAAIBAgEIBQcKBAYDAAAAAAABAgMRBAUGEiExQVFhEyJxgZEyUnOhsbLRByMzQlNyk8HC4RVikvAWY4Ki0vEUQ1T/xAAaAQEAAgMBAAAAAAAAAAAAAAAAAgMBBAUG/8QANBEBAAIBAgMECAYCAwEAAAAAAAECAwQRBSExEhNBsSIyUWFxkcHRM1KBoeHwFHIjQvEV/9oADAMBAAIRAxEAPwD7iBg5bgLGIGQAAAAAY3AyQAAAAAAONyAyjEDIAAAAAMbgZAAAAAAAwcgLGIFAoAAAAgFAgFAAAI2Bi3uAyUQAFAAAAEAoEuBQAACNgTS7QKkBQAEsBUwAEAoAABLAVMABACQFAAQCgAIBQAACAUABLXAmigMgAAABGBIu/IDIAAAAAIwCAoAAAAAYyYBawMgAAAAAjAICgAAAAAbAiQABcCgAAHHXrxgnKcoxXFtJEL5K0je07QPCxmdVKN1TjKb4+RHxev1HLzcYxV5UjtftH9/RCbw8jEZz15eToQ7I3fjI5+Ti2e3TaEe3LpVMsYiW2vU7paPssa1tbqJ63ny8mO1Li/iNb7et+LU+JX/kZvz2+c/c3lzU8s4iOyvU73pe9csrrtRXpefPzO1LvYfOmvHylCa5rRfivgbWPi+evrRE/t/fkz25exg86aMtU1Km+fWj4r80dHDxbDflf0fL5pxeHt0qkZJSjJST2NNNdzOnW1bRvWd4SZEhUAAAAIAQCwBMCgQCgRsAkBQAACAUDwMq5xxheNLRlLfK/VW3Z52w5ep4lWm9cfOfb4IzZqWMxc6stKcnJ7rv2Ld3Hns+a2a3atO6qZ3cBUAAAAAAAOxgsdUpPSpzceK2p9q2Mtw58mGd6Tt5fJmJmG3ZHzjhVtCpaE9i19WXY9z5M9DpOJ0y+jflb9pWRbd7p1EkAoGDluAySAoACNANfICgYgVICgAAACTkkm20kldt6kkYmYiN5GoZby46nUg7U972Of7bdXZc4Os1039Gk7V8/wCFdrNelNs41rTKDEiAAAAAtjO3IQwAAAYGy5v5wuNqVaV47Ize2PKT4c93s7eg4lNZjHlnl4T9/unW3tbaegWML3AzSAoAAAAAQCgQCgAAEYGp5zZX0m6MH1V5TT8p8FbctRweI6zf/jrPLx96u1vBrUpXOJNpmUEMAAA9rNTCwqVZxnCMkqbaTV9elHWdLheKmXLMXjfklTq2r+C4f7Cn/Sd3/B0/5I+SzaEeRcO//RT8LD/A0/5IOzDqYjNfDy8lTg+Um/VK5r5OE6e3q7x8J++7E1h4OUs3KtK8o/OR4pWku2PwOVqOGZcXOvpR+/yQmmzxTmogACxjfUZiN52G1ZtZU2YepLlTb934f9Hf4dq9tsN55+H2WVt4NnSO0mAUAAAAS4FAAAIATAoHjZzZT6KnoxfXnqjyW+Xw7TncS1Xc49q+tPT3e9G07Q0Zs8tM785VIAAAANgzL+mn6F+9E63B/wAafh9U6dW5HpFi3AAANczjyEpqVakrTWuUVsmt7S872nH4hw+LxOTHHPxj2/yharTzzqsAqYidugKTvdN3vdPffiN5338R9ByDlHp6Sk/KXVmua39+09dodT3+KLT16T/feurO8PRNxlLAVMA2BAKAAAAAEYEEj55lrG9NWnO/Vvow+6tnjrfeeP1mfvs028OkfBTad5dE1WAAAAMQPfzL+mn6J+9E6/B/xp+H1Tp1boejWPnXynP57DP/ACpa/wDUjm631qtXUdYeLknOnFUGrVZTjvhUbmrcm9ce4ox6jJTx3+KuuS1X0zIGWqeLp9JDU1qqQe2L4c1wZ1MWWMld4bdLxaN4emWpvnGc9FYfEuOynVXSQfmtvrR7L6+Wked4jpIjJ2q+PNr29Gzps48sgAD1818b0daMW+rU6j7fqvx1d50OGZ+6zRE9LcvslWdpb4eqWgGMgLECgAAAABGwCQHnZxYno6FRra1oR7ZavZd9xpcQzd3p7T49PmxadofPjySkAAAAAD38zPpp+hfvROtwf8afh9U6dW53PSLHzv5T/pcP6KXvI5uu9arVz9YaYkaKhsvyfYqUMZCC2VISjJfdi5p/7fWbOktMZNvatwztbZ9SbOu3GlfKXSWhhp71OUe5pP8ASc7iEcqyoz9IajgcVa0ZbNz4fscPNi39Kqqtva9E0loBU7a1t2ob7c4H0rJ+I6SlTqedBN9tta8bntNPk7zFW/thdE7ucuZUCWAJgUCAW4GMpcAEUBkBrGe9bVRhxlKb7kkveZw+NX5Up8Z+X/qF2pnBVgAAAAAe/mX9NP0L96J1uD/jT8PqnTq3Q9IsfOvlOXzuH9FL3kc3XetVq5+sNNSNFQ3v5P8AIkov/wAqcWrxcaKe1p7Z8uC7WdDR4Zj05/Rs4abelLe4o6DYaF8pGIvUoUk/JhKb/wBTSXuvxOVxC/OKtfPPOIagkc6ZUu7hK9uq9m58P2NXLj35wnWXdNVYAbvmhWvh9HzZyj3O0v1Hp+E37Wn29kz9/qtp0e4dNIAARoBZ8fUBQONvcBlFAZAANMz0l89TXCkn4yl8DzfGZ3zVj3fVXfq185KABTPIQwAHrZHyHLERlNVIxtPRs4t7k/zN/SaC2prNotttOyUV3bBkLIUsPUlN1IyvBxsotb0/yOvoeH2095tNt+W3ROtdnunUSa1nTmw8ZOlPplBQg4vqObd3fijVz6ecsxO+yrJj7csMkZm4ei1OWlVktjlZRXPRX53GPSUpO88yuGsNnSsbS1wY/GQo05VajtGKu+fBLi2QyXilZtZiZ2jeXyXKeNlXq1K0tspXS4LZGPcrHnsuScl5tLTtO87uCMSrcckYkJkdqhUtqezca+Su/OFkS7JVy2SbZmRLq1l/NF+KfwO9wWfRvHvjyWUbMdtMAAAAGDbYGSQACgANKzzXz8fQr3pnmuMfjx8I85V36vBOUgAAAADcsyvoqnpv0xPRcF/Ct/t9IWU6NhOwmjYGO0DJIDzsrZbo4ZXqT121U1rm+xbu12RTlz0xR6Uo2vFer51l7LlTFSvLqwT6lNO6XN8Zczi6jUWyzz6exrWvNnmxia0yi5YohMss4xK5lnZyxiQmWXPAplKG25kLVXf80fZL4ne4L6t/jC2jaDtpgACNgY6YGYAABAFwNSz3p9ejLjCUf6Wn+o8/xqvp0t7pV3a0cVAAAAAHaw+W6+Hg1RVNpy0pKUZSexLVZrgdHQ62cMTT2sTa0Rye1mdnLWxVWpCqqSUaWmtGMou+lFb2+J3NNqLZLTEs4sk2naW3G6varnjnBWws6UKSp2lByblFyd07ataNHV6i+KYivipyZJrPJqeKzmxdTU68orhBKn61r9Zz76vLbx+Smclp8Xl6223dt623rbNaZRZxiQmWXJGJCZZckYlcyy5YxITZlyxiVTKTMwy3PMylajOXnVX4JJe256Pg9NsMz7Z/hZTo9+x10xMCgSwFAAAAACMDwc7sO5UFPfCafc+q/W0cri+PtYe1HhP8IX6NLPNKwAAAAbFm3kilXpzlUUm1U0VaTjq0Yvd2s6/DdFiz47WvE8p26zHhCdaxMPcyXkGhQnKpTi1KUdGXXlJWunsfNHbw6bHh9TzZrSIneHqmwm8zK2QaGJlGVWMm4rRVpyjqbvuKMunplneyFqRbq6P+DMJ5k/xZ/Eq/wcPsn5yx3VR5nYRJ9Sez7WfxMToMPsn5yd3V89jE8/MtfZyKJXuls5IxIWszEOaMSqZZZGGQwPouQ8P0dClF7dDSl2y6z9p7HRYu7wVrPs8+a6I2h3jaZRgEBQAAAAAjYBIDixeHVSE6b2Si4+K2leXHGSk0nxjYfNatNxlKMlri3F9q1Hi70mtprPWFDAiAAABuOZX0VT036YnouDfhW/2+kLKdGws7CZcCgAMZ7H2GJ6D5Eonj5lquWMSu1mXLGJXuyyMMgHeyLg+lrU4W1X0p/djrfjqXebOjw99mrX9Z+Ef3Zmsby+insVyAUCNAEwKBAKBGwCQFAAafnhk/Rmq8Vql1Z8pLY+9ezmed4tpuzbvq9J6/FXePFrhx0FSERuM1Cyu+71lkViI3sMZyuQtbtTuMJzqJWp1akN/VnKKfaky7BqLYuUTyYmJ8HsZhYqrLEVY1KlWVqLdpTlJJ6Uddmzu6DJN7zz35GKZ35t8Os2Gl59YqpCpRUKlSKdNtqM5Rvr32ZyeI5LVtXsztyU5ZmJ5NcWUq/wD9Ff8AFn8TlzqMv5p+avefazWUK/29b8WfxITqMv5p+cs7y4owNaZHKkVzLKhkAAbpmnk/o6fSyXWqbOUN3jt8D0vCtN3ePvLRzt5eCykbQ9y9zqpskgKAANAS3MCgYsCoCgAAHDi8PGpCVOSupKz+K5leXFXLSaW6STG755lHAyo1HTkucX5y3NHj9Rp7Yck0t+nvhTMbS40lGze3+/78RERTr1YcTZTM7iAAPbzRqQhWnKUox+Zcbyko/Wi7a+w63CL9nLMTPLZKm27b/wCIUftqX4kPieg72n5o+azeGm581ozqUXGcZWpu7jJStr5HG4neJtXafBTk5y16MUcqZjZByRiVWsk5EiAoZAAHr5vZK6aelJfNwfW/me6Px/c6HD9HOe/at6sdff7vulWN28I9UtciAAAAAABAKBAKAAARgdDKuTlXi07KSvoStezftRrarTVz028fCWJjdoWMw06c5QmrSXr5rijyWbHfHea3jmpmNnCVgAAkop6mInYdWdG3YbFb9pCY2WMTEyOaMSqZS2ciRFkAAAO/kjJkq8rLVFeXPhyXF8jb0mktqL7R08Z/vizEbt8wmFjTjGEVaKWr4vmerxYq4qRSkbRC6I2dgsEAqYAAAAmvkBQAACNAAKBAKB0sp5Np146M1rXkyW2PZy5GtqdLTUV7Nv0nxhiY3aJlTASoTdOTi9Wkmt6ey63bDyup09tPfsWlVMbOoUMAAA0InYYKBmZY2ZpGGQAAA9vI+b06tp1Lwh2WlL7q3LmzpaThl83pX5V/eUoru3LC4aNOKhCKSWxL+9bPS48dcdYrWNoWxGzmJgAAjQBMA2AQFAAAAACMCIDIABJOybexa2Ymdo3HzfKeL6WrUqcZdXlFao+qx4zU5u+y2v7fLwUzO8vUydm1OrT6Ry0G9cE43uuMuFze0/C75cfbtO0+H8pRTd0sZkSvTvem2vOh116ta70a+XQZ8XWu8e7n/KM1mHncjUlgMAAAypwcnaKbfBJt+CM1rNp2rG49bBZuV6mtxVNcZbf6Vr8bG/h4Znyc5jsx7/slFJbHk3N+lSs7ac19aWxdkdi9p2tNw3Dh59Z9s/ZOKxD10dBJQAAAAAxlyAsfXvAoAAAAAS4BICgQCgeNnVjOjoOKfWqPQXZ9Z+GrvObxTP3eHsx1ty+6Np2h4mbWRelaq1F1E+qn9dr9K9ZzOG6HvZ7y/qx09/8ACNa7825npVigcNfCU5+XThL70U/aV3w47+tWJ+MDo1Mg4Z7aMe5zj7Ga1uHaaf8ApH6cvJjswx/w3hfsn+JV/wCRD/5el/L+8/djsw5aeQ8NHZQh33n71yyvD9NH/SPPzZ7MO9SpRirRjGK4JJew2q0rWNqxsyyuSFQACAUAAAgFAjQC4FAlgFwMW+AGUVYCgAAEA1rF4V4vEta+io9ST4y2yiud9XKxxMuGdZqdp9SvL4z4xH1QmN5bHTgopRikklZJakktyOzWsVjaE2ZIAAACAGwMdoGSQFAAAIBQIBQAAABLAVgcetgZxQFAAAAElseu2raYkcOGw6hFRirJeLb1tvi2yOPHXHXs1HMiYoAAAAjYGCuwORAAAAAAbAxAyAAAAAABhZsDNAQABQABgQCgSwBMCgAIwMUgMwIBQAACNgEgKBLAEwKAAlwGsCgAAACAVgRAUAAAjQC4FAgFAAAAEuAbAJAUAAAjQBMDFyAsYgZAAAAABGBIq21gZAAAAABGAQFAAAAADGQCKAyAAAAADBu4FigMgAAAAAASO/tAS2AUAAAAAIgJIDIAAAAAJEBL8wKAAAAJICQAr3AUAB//2Q=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6" name="AutoShape 19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7" name="AutoShape 21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8" name="AutoShape 23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9" name="AutoShape 25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6538" y="167395"/>
            <a:ext cx="11545534" cy="1502972"/>
          </a:xfrm>
          <a:prstGeom prst="rect">
            <a:avLst/>
          </a:prstGeom>
        </p:spPr>
        <p:txBody>
          <a:bodyPr lIns="132076" tIns="66038" rIns="132076" bIns="66038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3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налоговых и неналоговых доходов бюджета города  Хабаровска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lnSpc>
                <a:spcPts val="3600"/>
              </a:lnSpc>
              <a:defRPr/>
            </a:pP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9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2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9340304" y="2072680"/>
            <a:ext cx="3240359" cy="50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2076" tIns="66038" rIns="132076" bIns="66038">
            <a:spAutoFit/>
          </a:bodyPr>
          <a:lstStyle/>
          <a:p>
            <a:pPr algn="just">
              <a:lnSpc>
                <a:spcPts val="2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году налоговых и неналоговых доходов в бюджет города поступило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8660,9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млн руб., с ростом 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году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3,8 %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или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317,3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млн руб.</a:t>
            </a:r>
          </a:p>
          <a:p>
            <a:pPr algn="just">
              <a:lnSpc>
                <a:spcPts val="2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До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ля налоговых и неналоговых доходов бюджета города в общем объеме собственных доходов бюджета (без учета субвенций),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составила: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2015 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91,1%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2016 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86,3%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lnSpc>
                <a:spcPts val="2000"/>
              </a:lnSpc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2017 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75,3%</a:t>
            </a:r>
          </a:p>
          <a:p>
            <a:pPr algn="ctr">
              <a:lnSpc>
                <a:spcPts val="2000"/>
              </a:lnSpc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2018 год – 78,9%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40304" y="7185248"/>
            <a:ext cx="322663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6" y="6753200"/>
            <a:ext cx="2478792" cy="228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/>
          <p:nvPr/>
        </p:nvGraphicFramePr>
        <p:xfrm>
          <a:off x="-236760" y="1208584"/>
          <a:ext cx="8908257" cy="543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579664" y="6753200"/>
          <a:ext cx="6264696" cy="31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17" descr="data:image/jpeg;base64,/9j/4AAQSkZJRgABAQAAAQABAAD/2wCEAAkGBxISEg8QEg8PFRUVDxcQEBIVDxAPFRUVFRUWFhUVFRUYHSggGBolGxUVITEhJSkrLi4uFx8zODMtNygtLisBCgoKDg0OGxAQGy0lICYtLS0tLS0tLS0tLS0tLS4tLS0uLS0tLS0tLS01Li0tLS0tLS0tLS0uLS0vLS0tLS0tLf/AABEIAOEA4QMBEQACEQEDEQH/xAAbAAEBAAIDAQAAAAAAAAAAAAAAAQIGAwQFB//EAEQQAAIBAgEIBQcKBAYDAAAAAAABAgMRBAUGEiExQVFhEyJxgZEyUnOhsbLRByMzQlNyk8HC4RVikvAWY4Ki0vEUQ1T/xAAaAQEAAgMBAAAAAAAAAAAAAAAAAgMBBAUG/8QANBEBAAIBAgMECAYCAwEAAAAAAAECAwQRBSExEhNBsSIyUWFxkcHRM1KBoeHwFHIjQvEV/9oADAMBAAIRAxEAPwD7iBg5bgLGIGQAAAAAY3AyQAAAAAAONyAyjEDIAAAAAMbgZAAAAAAAwcgLGIFAoAAAAgFAgFAAAI2Bi3uAyUQAFAAAAEAoEuBQAACNgTS7QKkBQAEsBUwAEAoAABLAVMABACQFAAQCgAIBQAACAUABLXAmigMgAAABGBIu/IDIAAAAAIwCAoAAAAAYyYBawMgAAAAAjAICgAAAAAbAiQABcCgAAHHXrxgnKcoxXFtJEL5K0je07QPCxmdVKN1TjKb4+RHxev1HLzcYxV5UjtftH9/RCbw8jEZz15eToQ7I3fjI5+Ti2e3TaEe3LpVMsYiW2vU7paPssa1tbqJ63ny8mO1Li/iNb7et+LU+JX/kZvz2+c/c3lzU8s4iOyvU73pe9csrrtRXpefPzO1LvYfOmvHylCa5rRfivgbWPi+evrRE/t/fkz25exg86aMtU1Km+fWj4r80dHDxbDflf0fL5pxeHt0qkZJSjJST2NNNdzOnW1bRvWd4SZEhUAAAAIAQCwBMCgQCgRsAkBQAACAUDwMq5xxheNLRlLfK/VW3Z52w5ep4lWm9cfOfb4IzZqWMxc6stKcnJ7rv2Ld3Hns+a2a3atO6qZ3cBUAAAAAAAOxgsdUpPSpzceK2p9q2Mtw58mGd6Tt5fJmJmG3ZHzjhVtCpaE9i19WXY9z5M9DpOJ0y+jflb9pWRbd7p1EkAoGDluAySAoACNANfICgYgVICgAAACTkkm20kldt6kkYmYiN5GoZby46nUg7U972Of7bdXZc4Os1039Gk7V8/wCFdrNelNs41rTKDEiAAAAAtjO3IQwAAAYGy5v5wuNqVaV47Ize2PKT4c93s7eg4lNZjHlnl4T9/unW3tbaegWML3AzSAoAAAAAQCgQCgAAEYGp5zZX0m6MH1V5TT8p8FbctRweI6zf/jrPLx96u1vBrUpXOJNpmUEMAAA9rNTCwqVZxnCMkqbaTV9elHWdLheKmXLMXjfklTq2r+C4f7Cn/Sd3/B0/5I+SzaEeRcO//RT8LD/A0/5IOzDqYjNfDy8lTg+Um/VK5r5OE6e3q7x8J++7E1h4OUs3KtK8o/OR4pWku2PwOVqOGZcXOvpR+/yQmmzxTmogACxjfUZiN52G1ZtZU2YepLlTb934f9Hf4dq9tsN55+H2WVt4NnSO0mAUAAAAS4FAAAIATAoHjZzZT6KnoxfXnqjyW+Xw7TncS1Xc49q+tPT3e9G07Q0Zs8tM785VIAAAANgzL+mn6F+9E63B/wAafh9U6dW5HpFi3AAANczjyEpqVakrTWuUVsmt7S872nH4hw+LxOTHHPxj2/yharTzzqsAqYidugKTvdN3vdPffiN5338R9ByDlHp6Sk/KXVmua39+09dodT3+KLT16T/feurO8PRNxlLAVMA2BAKAAAAAEYEEj55lrG9NWnO/Vvow+6tnjrfeeP1mfvs028OkfBTad5dE1WAAAAMQPfzL+mn6J+9E6/B/xp+H1Tp1boejWPnXynP57DP/ACpa/wDUjm631qtXUdYeLknOnFUGrVZTjvhUbmrcm9ce4ox6jJTx3+KuuS1X0zIGWqeLp9JDU1qqQe2L4c1wZ1MWWMld4bdLxaN4emWpvnGc9FYfEuOynVXSQfmtvrR7L6+Wked4jpIjJ2q+PNr29Gzps48sgAD1818b0daMW+rU6j7fqvx1d50OGZ+6zRE9LcvslWdpb4eqWgGMgLECgAAAABGwCQHnZxYno6FRra1oR7ZavZd9xpcQzd3p7T49PmxadofPjySkAAAAAD38zPpp+hfvROtwf8afh9U6dW53PSLHzv5T/pcP6KXvI5uu9arVz9YaYkaKhsvyfYqUMZCC2VISjJfdi5p/7fWbOktMZNvatwztbZ9SbOu3GlfKXSWhhp71OUe5pP8ASc7iEcqyoz9IajgcVa0ZbNz4fscPNi39Kqqtva9E0loBU7a1t2ob7c4H0rJ+I6SlTqedBN9tta8bntNPk7zFW/thdE7ucuZUCWAJgUCAW4GMpcAEUBkBrGe9bVRhxlKb7kkveZw+NX5Up8Z+X/qF2pnBVgAAAAAe/mX9NP0L96J1uD/jT8PqnTq3Q9IsfOvlOXzuH9FL3kc3XetVq5+sNNSNFQ3v5P8AIkov/wAqcWrxcaKe1p7Z8uC7WdDR4Zj05/Rs4abelLe4o6DYaF8pGIvUoUk/JhKb/wBTSXuvxOVxC/OKtfPPOIagkc6ZUu7hK9uq9m58P2NXLj35wnWXdNVYAbvmhWvh9HzZyj3O0v1Hp+E37Wn29kz9/qtp0e4dNIAARoBZ8fUBQONvcBlFAZAANMz0l89TXCkn4yl8DzfGZ3zVj3fVXfq185KABTPIQwAHrZHyHLERlNVIxtPRs4t7k/zN/SaC2prNotttOyUV3bBkLIUsPUlN1IyvBxsotb0/yOvoeH2095tNt+W3ROtdnunUSa1nTmw8ZOlPplBQg4vqObd3fijVz6ecsxO+yrJj7csMkZm4ei1OWlVktjlZRXPRX53GPSUpO88yuGsNnSsbS1wY/GQo05VajtGKu+fBLi2QyXilZtZiZ2jeXyXKeNlXq1K0tspXS4LZGPcrHnsuScl5tLTtO87uCMSrcckYkJkdqhUtqezca+Su/OFkS7JVy2SbZmRLq1l/NF+KfwO9wWfRvHvjyWUbMdtMAAAAGDbYGSQACgANKzzXz8fQr3pnmuMfjx8I85V36vBOUgAAAADcsyvoqnpv0xPRcF/Ct/t9IWU6NhOwmjYGO0DJIDzsrZbo4ZXqT121U1rm+xbu12RTlz0xR6Uo2vFer51l7LlTFSvLqwT6lNO6XN8Zczi6jUWyzz6exrWvNnmxia0yi5YohMss4xK5lnZyxiQmWXPAplKG25kLVXf80fZL4ne4L6t/jC2jaDtpgACNgY6YGYAABAFwNSz3p9ejLjCUf6Wn+o8/xqvp0t7pV3a0cVAAAAAHaw+W6+Hg1RVNpy0pKUZSexLVZrgdHQ62cMTT2sTa0Rye1mdnLWxVWpCqqSUaWmtGMou+lFb2+J3NNqLZLTEs4sk2naW3G6varnjnBWws6UKSp2lByblFyd07ataNHV6i+KYivipyZJrPJqeKzmxdTU68orhBKn61r9Zz76vLbx+Smclp8Xl6223dt623rbNaZRZxiQmWXJGJCZZckYlcyy5YxITZlyxiVTKTMwy3PMylajOXnVX4JJe256Pg9NsMz7Z/hZTo9+x10xMCgSwFAAAAACMDwc7sO5UFPfCafc+q/W0cri+PtYe1HhP8IX6NLPNKwAAAAbFm3kilXpzlUUm1U0VaTjq0Yvd2s6/DdFiz47WvE8p26zHhCdaxMPcyXkGhQnKpTi1KUdGXXlJWunsfNHbw6bHh9TzZrSIneHqmwm8zK2QaGJlGVWMm4rRVpyjqbvuKMunplneyFqRbq6P+DMJ5k/xZ/Eq/wcPsn5yx3VR5nYRJ9Sez7WfxMToMPsn5yd3V89jE8/MtfZyKJXuls5IxIWszEOaMSqZZZGGQwPouQ8P0dClF7dDSl2y6z9p7HRYu7wVrPs8+a6I2h3jaZRgEBQAAAAAjYBIDixeHVSE6b2Si4+K2leXHGSk0nxjYfNatNxlKMlri3F9q1Hi70mtprPWFDAiAAABuOZX0VT036YnouDfhW/2+kLKdGws7CZcCgAMZ7H2GJ6D5Eonj5lquWMSu1mXLGJXuyyMMgHeyLg+lrU4W1X0p/djrfjqXebOjw99mrX9Z+Ef3Zmsby+insVyAUCNAEwKBAKBGwCQFAAafnhk/Rmq8Vql1Z8pLY+9ezmed4tpuzbvq9J6/FXePFrhx0FSERuM1Cyu+71lkViI3sMZyuQtbtTuMJzqJWp1akN/VnKKfaky7BqLYuUTyYmJ8HsZhYqrLEVY1KlWVqLdpTlJJ6Uddmzu6DJN7zz35GKZ35t8Os2Gl59YqpCpRUKlSKdNtqM5Rvr32ZyeI5LVtXsztyU5ZmJ5NcWUq/wD9Ff8AFn8TlzqMv5p+avefazWUK/29b8WfxITqMv5p+cs7y4owNaZHKkVzLKhkAAbpmnk/o6fSyXWqbOUN3jt8D0vCtN3ePvLRzt5eCykbQ9y9zqpskgKAANAS3MCgYsCoCgAAHDi8PGpCVOSupKz+K5leXFXLSaW6STG755lHAyo1HTkucX5y3NHj9Rp7Yck0t+nvhTMbS40lGze3+/78RERTr1YcTZTM7iAAPbzRqQhWnKUox+Zcbyko/Wi7a+w63CL9nLMTPLZKm27b/wCIUftqX4kPieg72n5o+azeGm581ozqUXGcZWpu7jJStr5HG4neJtXafBTk5y16MUcqZjZByRiVWsk5EiAoZAAHr5vZK6aelJfNwfW/me6Px/c6HD9HOe/at6sdff7vulWN28I9UtciAAAAAABAKBAKAAARgdDKuTlXi07KSvoStezftRrarTVz028fCWJjdoWMw06c5QmrSXr5rijyWbHfHea3jmpmNnCVgAAkop6mInYdWdG3YbFb9pCY2WMTEyOaMSqZS2ciRFkAAAO/kjJkq8rLVFeXPhyXF8jb0mktqL7R08Z/vizEbt8wmFjTjGEVaKWr4vmerxYq4qRSkbRC6I2dgsEAqYAAAAmvkBQAACNAAKBAKB0sp5Np146M1rXkyW2PZy5GtqdLTUV7Nv0nxhiY3aJlTASoTdOTi9Wkmt6ey63bDyup09tPfsWlVMbOoUMAAA0InYYKBmZY2ZpGGQAAA9vI+b06tp1Lwh2WlL7q3LmzpaThl83pX5V/eUoru3LC4aNOKhCKSWxL+9bPS48dcdYrWNoWxGzmJgAAjQBMA2AQFAAAAACMCIDIABJOybexa2Ymdo3HzfKeL6WrUqcZdXlFao+qx4zU5u+y2v7fLwUzO8vUydm1OrT6Ry0G9cE43uuMuFze0/C75cfbtO0+H8pRTd0sZkSvTvem2vOh116ta70a+XQZ8XWu8e7n/KM1mHncjUlgMAAAypwcnaKbfBJt+CM1rNp2rG49bBZuV6mtxVNcZbf6Vr8bG/h4Znyc5jsx7/slFJbHk3N+lSs7ac19aWxdkdi9p2tNw3Dh59Z9s/ZOKxD10dBJQAAAAAxlyAsfXvAoAAAAAS4BICgQCgeNnVjOjoOKfWqPQXZ9Z+GrvObxTP3eHsx1ty+6Np2h4mbWRelaq1F1E+qn9dr9K9ZzOG6HvZ7y/qx09/8ACNa7825npVigcNfCU5+XThL70U/aV3w47+tWJ+MDo1Mg4Z7aMe5zj7Ga1uHaaf8ApH6cvJjswx/w3hfsn+JV/wCRD/5el/L+8/djsw5aeQ8NHZQh33n71yyvD9NH/SPPzZ7MO9SpRirRjGK4JJew2q0rWNqxsyyuSFQACAUAAAgFAjQC4FAlgFwMW+AGUVYCgAAEA1rF4V4vEta+io9ST4y2yiud9XKxxMuGdZqdp9SvL4z4xH1QmN5bHTgopRikklZJakktyOzWsVjaE2ZIAAACAGwMdoGSQFAAAIBQIBQAAABLAVgcetgZxQFAAAAElseu2raYkcOGw6hFRirJeLb1tvi2yOPHXHXs1HMiYoAAAAjYGCuwORAAAAAAbAxAyAAAAAABhZsDNAQABQABgQCgSwBMCgAIwMUgMwIBQAACNgEgKBLAEwKAAlwGsCgAAACAVgRAUAAAjQC4FAgFAAAAEuAbAJAUAAAjQBMDFyAsYgZAAAAABGBIq21gZAAAAABGAQFAAAAADGQCKAyAAAAADBu4FigMgAAAAAASO/tAS2AUAAAAAIgJIDIAAAAAJEBL8wKAAAAJICQAr3AUAB//2Q=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6" name="AutoShape 19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7" name="AutoShape 21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8" name="AutoShape 23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23559" name="AutoShape 25" descr="data:image/jpeg;base64,/9j/4AAQSkZJRgABAQAAAQABAAD/2wCEAAkGBxASEBASEg8VFRUVFRgPFRgVFRYVFRUVFxUYFxUVFxUYHSggGBomGxcVITEhJSorLi4uFx8zODMsNygtLisBCgoKDg0OGxAQGyslHyYtLS0yMC0vLS0tLS0tLS0tLS0vLS0tLS0tLS0vKy8tLS0tLS0tLS0tLS0tLS0tLS0tLf/AABEIAOcA2gMBEQACEQEDEQH/xAAcAAEAAQUBAQAAAAAAAAAAAAAAAQIDBAYHBQj/xABKEAABAwIBCAQICggGAwEAAAABAAIDBBEhBQYHEjFBUWEiVHGRExYygZKhsdEUIzVCUmJyc7LSF0OCk6LBwvAVJERTdLMz4eI0/8QAGwEBAAEFAQAAAAAAAAAAAAAAAAUBAgMEBgf/xAA+EQACAQICAw0HBAEDBQAAAAAAAQIDBBExBSFRBhIUQVJhcYGRobHB0RMiMjNT4fAVFjRyI0Oi8UJiktLi/9oADAMBAAIRAxEAPwDuKAoLkBLWoCpAEAQBAEBAKAlAEAQBAEBDigKQLoCtAEAQBAEBBKAlAEAQBAEAQFBcgKgEAQEoAgCAICEBKAhARI8NF3EAcSbDvQqk28EeLWZ35OivrVkeG0MPhD3MusMrinHOSJClom9q/DSl1rDxwPKm0lZNbsfI77MZ/qssbvKS4zdhubv5ZxS6WvLEop9JVG8EtinwwxbGO74zHd3hUV5B8T/OsrU3OXVPU5R7X/6huknJ17OdIOeoCP4SVXhlIftu+wxSXb64Ho0mfOTZNlW0fbDo/W4AK+NzSfGatXQl/Tzpvqwfg2e5S1cUo1o5GPHFjg4d4WZST1ojalKdN72cWnzrAvqpYEAQEICUBCAlAEAQAoCnWQEgICUAQEICUAQEICUBrmcGetFSXa+TXkH6uOznA/WOxvnN+SwVbmnTzeslbLQ13d64RwjtepdXG+o57lnSfWSXEDWwN4215PScLerzrQqXs38Oo6u13L21PXWbm+xd2vv6jT67KM8xvNM+Q7em4ut2X2eZaspyl8TJ6jbUaCwpQS6FgYqtM4CDErEpALQcD/69w7lXHiLd4m988yhULwgLkE72ODmPc1w2FpLSPOFVNrWiypThUjvZpNc+s2jJGkLKEFgZRM0WGrKNY232eLOv2krZhd1I8/SQl1uesq2tR3j2xy7MuzA37IOkmjns2a9O8/TN4yeUg2ftALdp3kJanqOYvdzd1Q96n765s+z0xNzY8EAggg4gjEEcits59pp4MqQoEAQBAEAQEIBqhASgCAIAgIdyQAc0BgZby1T0kfhJ5A0bANrnHg1u0n2b1ZUqRprGTNq0s611U9nRji+5dLORZ0aQqmp1mREwRbLNPxjh9Z42dg7MVF1ruU9UdSO60dueoW2E6vvy58l0LzfcaatQ6I3HNDMR1dCZvhIjaHmO2oXm4AN/KHFbVC19rHfY4HP6U08rGr7Leb54Y54eTNsp9E9KPLqZnfZ1G+0OW0rCHG2QU91dy/hhFdOL80ehFo1ya3ayR/2pD/TZZFZ0jUnukv3k0uhLzxMuPMDJY/0oPbJKfUXK5WtLZ4mGWn9IP/U7o+hkNzLyaP8ARx+e59pVeDUuSYnpm+f+qyo5nZO6lF3KvB6XJRT9YvvqyMebMLJjttIB9l8jfY5Wu1pPiMsdPaQjlUfYn4o82r0X0DvIMsf2Xhw7nAn1rHKypvLFG3S3T3sPi3sulejRruUtFEzbmCpY/k9pYey4uCe5YJ2D/wClktQ3WU3qrU2udPHu1eZpmWMg1VKbTwPZuDrXYex7bgnle61KlKcPiRP2mkLe6+TNPm4+x6zJzczrqqJw8FJeO+Mb7lh42HzTzHnurqVxOnllsMV/om2vF76wlyln9+s7BmpnjTVws06koF3RuOPMtPzx6+IClaNxGrlnsOC0loivYvGWuPFJeex/ibNjWciggCAgoAEBKAIAgCAIAgCA1nPLO+GhZby5nC7I77B9N/BvrO7eRr17iNJc5L6K0RVvpY5QWb8ltfhx8/E8r5VmqpXSzSF7j3NG5rR80clEVKkpvGR6LaWlK1pqnSWC8ed7TCVhtBAdn0QfJ7vv3/hYpax+X1nnm6j+av6rxZu63DnCUBCAlAEAQBAQgKZYmuaWuaHNIsQQCCOBB2o1iVjJxeKeDOeZ3aNY3h0tENR+0xE9B32CfIPLZ2LQr2aeuGew6rRe6SdNqnda48rjXTtXf0nLHCSKS3SjkY7m17XD1ghRuuL2M7ZOnWp8UotdKaOrZi6QBMWU9WQ2U9Fkmxsh3Nd9F/qPI7ZO3u997s8zh9M7n3QxrW+uPGuNc62rvXRl0NbxywQBAEBCAlAQgJQEICUBrOfGdbKGHCzpngiNp2D67vqj1nDiRr3FdUo85L6I0VO+q69UFm/Jc77s+nhlZVSSyPkkeXvedZzjtJ/vcoaUnJ4s9Ko0YUYKnTWCWSLKoZCUGRXDTuf5IvuPK6qot5Fk6sYfEztGi2ENoXNG6Z9+3VZ3KXs1hT6zzvdFNzu03yV4s3NbRAlMjrAngLoyqWLwOQVWlWsJ+LhhYOYe89+sB6lFO+nxJHeU9ylsl785N9S8n4mDJpKykdkkbeyNv87qx3tU2Y7mrFZpvrfkWxpFyn/vt/dR+5U4ZV2l/wC3NH8h/wDk/Uy6fShlBvlNhf2sIP8AC4K9X1TmMFTcvZPJyXWvNGw5L0rxOIFRTuZu1ozrjtLTYgdl1nhfxfxIibjcpVisaM0+Z6n2614G9ZKytT1LNeCVsjd9jiOTmnFp5FbkJxmsYs5u5ta1tPeVYtP8yeT6jNV5rhAaTpGzQFVGZ4W/HsF8P1rR80/WG4+bs1Lq39ot8s/E6HQWl3aVPZVH/jf+17ejb29PF2tuQOOCiD0NtYYnXNHmdcj2tpqonX8mJ7sC8ADoPJ+djgd9jvGMra121vZ5nBac0VCEnXtvh40uLnXNt2dD1dBaFunMEoAgCAiyAlAQgJCA87L+V46SnfPJsaMANrnHyWjmT3YncrKlRU4uTNqztKl3WjRp5vuXGz5+yxlSWpmfNK67nG/Jo3NaNwAUHUqOct8z1O0tadrSVKmtS7+d9JhKw2QgL1LAXuHC+Jvb+zgVWKxZiq1FCPOZVTOxgdGzbsOwtthfbtOHmueRV7aWpGtTpym1Of3/ADx7jrGiE/5B/wB+/wDCxSVl8vrOK3Uar1f1Xizd1uHOFufyXdh9io8i6PxI+ZFzx7IEBLeaFr5g625AseMhC4ysmZRmp5GywyFjxvG8cCNhHIq6E5QeMTXubalcU3TqxxX52HcMx862V8JuA2ZlhI0bDwe36p4bjhwJmLeuqsec840voqVhVwWuDyfk+fx7lsq2CICA41pByNFS1bpQOjN8a0Dc7ZIGg4bSHctYdiirmnGE8dp3ug72rdW6pccdT6OLHw58DTJ6lzn6wJGOsLYWtsOG/ZitRybeJ0dOlGMN6ztejzOn4bBqSH4+IAP+u3YJB/Pn2hS9tX9pHXmjzrTmi+BVt9D4JZc3N6c3QzbVskIEAQBAQgJQBAcS0mZxfCqkxMd8VASwcHSbHu522DsJ3qIu62/lvVkj0Tc9o7g1D2s1789fQuJeb+xpq1DoggMiiia51nGwtxAPmubc+wFXRSb1mCvOUY4xzL1VWN1dSO4G/aLjHnzPbgrpSWGCMdKhLfb+prZgrGbZ2fRB8nu+/f8AhYpay+X1nnm6j+av6rxZvC3DnC3P5Luw+xUeRdH4kfMi549kCFAgCAlBkQhU9XNfLDqSqimBwB1Xj6UZweLb8MRzAWSjUdOakaGkrON3bSpPPi5msvzYfRLXAgEG4OI7FPHlLWGplOJQoaXpboA+gEm+GRrr/Vd0CO8tPmWnexxp47DotzFd07zecUk11rX5M4uok9DPRzfyu+kqI52fNPSF7BzD5TT2j12O5ZKVR05KSNO+s4XdCVGfHlzPif50H0PQVjJoo5Yzdj2h7TyIvs3Hkp2MlJYo8qrUp0qjpzWDTwZfVTGEBCAlAEBrmf2XPglFI5ptI/4mPiHOBu7zNBPaBxWC5q+zpt8ZK6FseF3cYv4VrfQuLreo4GFCHqGAQYhAEAQqEB2fRB8nu+/f+FilrH5fWeebqP5q/qvFm7rcOcKJ/Jd2H2KjyLo/Ej5kXPHsYQBCoQBAShTIhAfQuZlQZMn0bib/ABTWnmWjV/kp2g8acXzHlWlafs72rFcpvt1+Z7SykeeJntEHZOrAf9pzvO0aw9iw3CxpS6CR0TJxvaTXKXfqPntQZ6qEKHVND2XLtko3nybzRfZJ6bfMSD+0eCkrGrinBnE7qbHeyjcx49T6eJ9mrqR0tSByAQBAEAQHGdLmVfC1jYAejA2x+8fZzv4dQd6ib2pjPe7D0Dcva+ztnWec33LV44mjLTOmJabIWvWHIFq1EIXBAEB2fRB8nu+/f+FilrH5fWeebqP5q/qvFm8LcOcLVQOi7HcfYqPIuj8SPmVc8exhCoQBAEAQoVF2FrIW73Xid70exluTKQH6Bd6T3Ee1TdssKUTzHTclK/qtbfBJGxLORR4+eLrZPrfuJB3tIWKv8uXQb+i1je0v7LxPnhQR6uEB6ebeUzS1UE4Ng1w1ubD0Xj0SVkoz3k1I0dI2quradHatXTmu8+imHDbcHEFTx5PkVIAgCApkeGguJsACT2DahVJt4I+bco1Tp55ZbEuke6S209Ik2838lz85Ocm9p67b0o29GNPiikuwsTwlhs7t5f3tVGsDJCoqixRbVC8ICUGRCFQgOz6IPk9337/wsUtY/L6zzzdR/NX9V4s3dbhzhRP5Luw+xUeRdH4kfMi549jCAIVCAuimdql9sB7OI4j3qu9eGJidWO+3mOstKhkJYwuIAFyTYAbSTsCJYlJSUU28j6SyPReAp4If9uNkfaWtAJXQQjvYqOw8iua3tq06vKbfazMVxgNV0m1Xg8mz42LyyIc7uBI9EOWtdywpMmtz9L2l/Dmxfd64HClDHpgQoEB3/MGv8Pk6mcdrW+BdvN4zqXPaAD51N2099STPLtM2/sL2pFZN49uvzPfWciyUBCA8bPKfUoKo3sTGYweBk6A/EsVd4U2b+i4b+8prDHXj2a/I4W57YWuaOk44G42bRfHC1iO3FQ2KjqPSVGVeSk9SMB7ySSTcnFY28TcjFRWCKULggCAlChFkGJ2fRB8nu+/f+FilrL5fWee7qP5q/qvFm8LcOcLc/ku7D7FR5F0fiR8yLnj2QIUCAz4aVrA173W5EbHAXANu+yyKKWtmnOs5twiv+CxV1ReTYWbwwx7f7wVspYmalRUFr1sx1aZzd9FubpnqRUPb8VAbi/zpdrQOzyvR4rcs6O+lvnkvE5rdHpFUKHsIP3pd0ePty7TtCljz4IDlemXKl3QUoPk3nf2nos9Wv3hRt/PKHWdpuUtcFO4fH7q8X5HNVHnYkIAhU63oZqr01TFfyJRJ2B7be1hUpYS91rnOD3V0sK8Km2OHY/udEW8cqEBBKA1DSfUmPJ7yNrpI2/xa39K1ruWFInNz1JVL1J8Sfhh5nESoY9JWwhCoQBAEAQoVF9xZMS1RSeJ2XRB8nu+/f+FilrL5fWef7qP5q/qvFm8LcOcLc/ku7D7FR5F0fiR8yLnj2QAIUbwPRp2NiGs49IjAAtNvKG4neOFu3YsiSjrZpVJSrPexy6+b1MSecvtewsLAC9vWduzuCsbxNmnTVPIsqhlNwzTzBqKotfKHQw7dYiz3jgxp/EcMd626NpKeuWpHP6T3QULVOFLCU+5dL8l3HZsnUMUETIomBrGCzQPWTxJOJO+6lYxUVgjz6vXqV6jqVHi2ZKuMRh5XylHTQyTSmzWC54k7mjmTYDtVs5qEXJme2t53FWNKmtb/ADHqPnrKuVJKieWd/lSO1jyGxrRyAsPMoKdRyk5M9UtrSFCjGjHKK/5fW9Zgqw2ghUIDo+haW01UzjGx3ouI/qW/YP3pI5HdbDGlSlsbXavsdYUmcOEBSGoDR9MR/wAhH/yGf9ci0775fWdJuW/mP+r8UcaUSeghAEKhAEKG1ZoZlvr45JGztj1H6li0uvgDfA81s0LZ1U3iQmlNNRsKkYOGOKxzwPf/AESy9cZ+7P5lm4A+URn7tp/Sfb9jd8y833UNOYXSB5MhkuAW4ENFrE8lu0KXso73E5vS1+r6v7VRw1Jbdp76zEYUyNuCOIIRlU8Hicr/AESy9cZ+7P5lGcAfKO2/dtP6T7fsZNLoxlY0gVUZJxuY34bBhZwthf1cFfGyaWZr1d01OpLH2b7V6FuXRVM92s6tbwwiPs1lR2Mm9cjJDdTTpxwjSf8A5fYy6PRNAP8Ay1UjvsNaz26yujYR42YKu6ys/l00ult+htGSM0KGmIdHTtLxjrvu9wPEF3knsstmFvThkiFutLXlysKk3hsWpd2fWe8sxGhAWK2rjhjdJK8MY0Xc4mwH98FSUlFYsyUqU6s1CCxbyRxDPrO11dIGtu2Bhuxp2uOzXdztsG4HmVD3Nw6rwWR6NobREbGG+lrm83s5l57TVlrE4EKBAEKm+6Gj/nZv+O7/ALI1u2HxvoOX3V/xYf28mdhcpU4Ep1EBWgNM0sxa2Tifoysd7W/1LUvV/iOg3Mzwvktqa8/I4mog9GCFCUKZEIVxxyCA65oY/wDzVP3w/AFJ2HwvpOE3WfyIf182dDW+cqEAQEXQBASgCAIAgCA1zOTPSkowWuf4SUfq47F1/rHYzz48isFW4hTzz2ErYaHubx4xWEdry6tvV1tHH86M6aiufeQ6rGm7I231W8z9J1t552tsUVWryqvXkd7o7RVCxj7muTzbz+y5u3E8NYSUCAIAgJCFMjomhmE/CKl3CJrfSff+lb9gvebOS3V1F7GnFbX3L7nWlJnDhAEBr2f9L4TJtW3gzwv7twf7GrBcxxpSJTQtX2d9SfPh26vM4CoQ9SCFAhTDHMlBkQhU23M3PU0EUkYpxJrv8JfwmpbAC1tU8Fs0Ln2SawxILSuhFf1Iz3+9wWGWPmjYP0uO6iP33/ws/D/+3v8AsRf7RX1v9v8A9G65nZwGupzMYvB2kMerra2wNN72HH1LcoVfax32GBzuldH8Br+y32+1J44Ybed7D3VmI0pkNgTwF0KpYvA59+lim6tN3s960eHw2M6n9qXHLj3+g/SxTdWm72e9OHw2MftO45ce/wBB+lim6tL3s96cPhsY/adxy49/oDpYpurS97PenD4bGV/adx9SPeYFZpadiIqMDgXyX/haB7Vjlf7ImzS3JL/Uq9i82/I1bK+fGUKgEOnLGn5sQ1B3jpEciVrzuqk+PsJm10FZW7xUN89stfdl3Gtha5L4CyFcQhUIAgCAnYhbmdW0MU58FVSn5z2Reg0uP4wpOwXutnEbrKi9rTpriTfa8PI6Qt85IIAgLVVA2SN8bhg9pYexwsfaqNYrBl9ObhJTjmnj2HzVVU7o5Hxu8pjnRu7Wkg+sLn5Jp4M9fpVI1IKccmk+0tKheEKhAEKBAEKnaNEjSMnnDbM8js1WKXsl/j6zzvdPJO91cleLN3W2c6W5/Jd2H2KjyLo/Ej5kXPHsgQpkEAQqEKBAEKgFCgQBCpcp4C82HnJ3C9rqqWJjqVFBYsrqomtIDXEm3SuLWNgf57N1lWSSyLKU5TTclq4vz8xLCtM53fRtQeBybBcWMl5zz1z0T6Aapq1jvaS7TzHT1f219PDJe72Z9+JtC2CHIugJQEXQHEdKWSzDXueB0ZwJhw1vJeO24v8AtKHvIb2pjtPRtzd17azUHnDV1Zr06jT1qnQBAEAQHR9GGbtJVU876iAPc2TVBJcLDVBt0SFv2dGE4tyRyG6LSNzbVoRozwTXNt50bl4jZM6m305PzLc4LS5Jz365f/VfYvQ9vJuTYqdhZEzVaSXkXJxNrm7iTuCyxgorBEfXuKleW+qPF5fmBlq4wkOFwQd+CA1zxEyZ1RvpyfmWvwWlySW/XdIfVfYvQeImTOqN9OT8ycFpckfrukPqvsXoDmJkzqjfTk/Mq8Fpckfrt/8AVfYvQDMXJnVG+nJ+ZOC0uSP13SH1X2L0HiJkzqjfTk/MnBaXJH67f/VfYvQeImTOqN9OT8ypwWlyR+u6Q+q+xeg8RMmdUb6cn5k4LS5I/XdIfVfYvQ8fPDNDJ8NDUyx0wa9rLtOs82NxxdZYq9vTjTbSN/Rel72td06c6jab16l6HHFFHoBlUdKXkHCwPI35W7h5wroxxNetWUFhxl2pqQzWZGLC+0F174X37bjarpSw1IspUXPCdTX2fnHkYCxm4ZeSKB1RPDC3bI8M7ATi7zC58yuhBzkoo17u4jb0ZVZcSx/Ok+kYImsa1jRZrQGgcABYBT6WCwPI5ScpOTzesrVS0IAgCA07SfkT4RRGRovJBeUcSz9YO4B37AWrd0t/TxWaJ7c9e8Hu1GT92ep9PE/LrOIqHPSAgCArhic42aLnbbjbgiWJZOagsZHXtEdMWU04Jx8KCeXRClbKOEX0nA7p6qqV4NcnzN9AW6c0EBKAIAgCAhASgCAIAgNfz++Tav7v+oLBc/KkSmhf51LpOG02T3GznYNNrW3357v7G1Q6htPR6t1Fao5/n53kVVZcajMG9licT3DH28UlLiRWlQwe/nmYasNnIIVOj6Hsia0slW4YM+Kj+24dMjsabftlb9jTxbmzkN1N7vYRtovPW+jiXbr6jrCkziAgIugJQBAQRfA9iA4Hn1m+aOrcwD4p/wAZEd2qTiztacOyx3qEuaXs54cR6dobSHDLZSfxLVL16/HE11YCXCFS7BMWG4twx7QR6wFVPAxTpqosGZlDl2rhDhFUSMDjrO1XEXNrXPmV0as45MwVrC2rNOpBPDajJ8bco9dm9Mq7hFXlMw/pFj9KPYdW0YV809E580jpHeGc27jc2DWWHrKk7ScpU8ZPjOI3Q29KhdqFKKS3qy6WbctogimY9F3YfYqPIrHNHz6M7co9dm9MqE9vV5TPU3omx+lHsHjblDrs3plOEVOUx+kWX0o9g8bco9dm9MqnCKvKY/SLH6UeweNuUeuzemU4RV5TH6RY/Sj2Dxtyj12b0ynCKvKY/SLH6Uewnxtyh12b0yq8Iq8pj9JsfpR7CPG3KPXZvTKpwirymP0ix+lHsLVVnJWyscySqlcxws5pcSCOBCo61SSwbZfT0baU5qcKcU1x4GBNUucACcOW82Aue4KxybNqFGMHiiyqGUIDIyfRSTyxwxtu97gxo5neeAG0ncAroRcmoowV60KFOVWbwSWP5zn0RkLJbKWnigZsY2xO9ztrnHmTcqdpwUIqKPKbu5nc1pVp5t9mxdRnq81iEBKAIAgCA8LPHN5tdTOjwEjenE4/NfbYfqnYe/cFhr0lUhgSWi9ISsq6qL4Xqa2r1XF9zgdRTPjkdHI0tc0lrgdoI2hQji08GenQqwqQVSDxT1rnLThZUMi1kIXBAEB2fRB8nu+/f+FilrH5fWeebqP5q/qvFm8LcOcLVQbNdhuPsVHkXR+JHzLdc8ex4BCoQBAEAQoVFuF7+ZC1N44FKFwQqEAQHX9FuavgY/hczbSSC0YO1kZ323Od6h2kKVs6G9W/ebOA3RaV9vPg9J+7HPnfovHoRv5W6cwQ03QFSAIAgCAIAgNF0i5mfCmmogb8e0dID9a0bvtjcd+zhbTurffrfRz8To9BaZ4LL2NV/wCN/wC1+m3t2nG3AgkEWIwN9oKiT0FNNYoiyFcQhUIDs+iD5Pd9+/8ACxS1j8vrPPN1H81f1Xizd1uHOFE/kO7D7FR5F0fiR8yLnj2MIAhUIAgCFMwgCAIVCA3/AEcZlmdzaqob8S03jaf1rhvI+gD39l771rbb735ZHK6e017FO3oP3nm9nN0+HSdgUocGEAQBAEBCAlAUlyAloQEoDQ8/cxBU61RTANn2ubsbL7n89h38Vp3Nrv8A3o5+J0uhdOu1wo1tcOJ8cftzcXFsOPzROY5zHtLXNOq5rgQQRuIOwqKaaeDO+hONSKlF4p5NFCoXYhCp2fRB8nu+/f8AhYpay+X1nnm6j+av6rxZvC3DnC3P5Luw+xUeRdH4kfMi549kCFAgL0FOXOAtYbSeSqo4mOpVUVjxl+qLGNLAATfE7xbz9uG6/FXSwSwMNJTnLfvUthhKw2wgCAlCmRv+YeYLpi2oqmlsXlMjODpOBdwZ6z2bd62tN9708jldNafVLGjbPGXG+JdHP4dOXXWNDQAAAALADAADYAFKHCttvFlSFAgCAICEBKAoJQFQCAlAEAQGuZ2Zn09c27hqSgWbI0Y8g4fOHr4ELBWt41c89pK6N0vXsXhHXHji/LY/xo45nFmxVUTrSx9G9myNxY7z7jyNiomrQnTes7+x0pb3sf8AG9fGnmvXpR5Btu2rEb6xyZvmY2fMFFTGGSKRzjI6S7NW1iGjeRjgVu291GnDetM5nTGg617ce1pyilglrx5+Y2H9K9J1efuZ+ZZ+Hw2Miv2pdcuPf6FMmlWkII+Dz4gjYz8yO+hsZVblbpPHfx7/AEORKLO9CAyqKkLzc3DePHkL/wB9iujHE1q9dU9SzLtTWWa1sbrADaNYWvtbjt4357sVdKWGpFlKhvm5VF4dv2MBYzcCAIDKyZk2aokEcMTpHHc0bOZOxo5lXQhKbwijXuLqjbw39WSS/O3qOs5oaOoqctlqbSyjpBv6th8/lnmcOWF1J0LRQ1y1s4bSm6KpcY06Huw28b9F+Y8RvZ5LdOaJQBAEAQBAEBRiUBUAgCAlAEAQBAW5oWvaWvaHNcLFrgC0jgQcCqNJrBl0ZSg1KLwa40aJnBowp5SX0zzC7bqm7oyeW9vrHJadSyjLXHUdLZbp69L3a63625P0fjznPcs5n11NfwlO5zR8+PpstxwxaO0BaNS3qQzR1VppmzuNUZ4PY9T9H1NngrASoQBAZlHStc0vc6wBPGx2bwMMSO9XximsWatatKMt7FY/j9CKyqB6LMG8hYnabG24axCSlxIrRo4e9PP89DEBVhsYBBiejkrIVVUm0FO9/MCzfO82aO9XwpTn8KNS5v7a2+bNLm4+xazfcg6Kzg6rm5+Di9jnn2Aedb1Ox45vsOXvd1WcbaPXLyXq+o6LkvJcFMwRwRNjbwaMSeLjtceZxW/CEYLCKOUuLmrcT39WTb5/LZ1GWrjASgIQEoAgCAICEBKAIAgCAIAgCAIAgCA8rKeblHUXMtLG4na7V1X+m2zvWsc6MJ/Ejct9IXVv8qo0tmOrseo1ys0X0D8WOlj5NeHD+ME+ta8rKm8sUS9LdPew+Ley6Vh4NeB5M+iRt+hWkcnRX9YePYsTsFxS7jehutl/1UuyX2ZZ/RLJ11tvuj+dU4A+UZP3ZD6T7fsVx6Iz86u7of5l6qrD/u7i2W63k0v932PTpdFVG2xfNM/kC1oP8JPrWRWMFm2adTdVdS+CMV2vz8j38nZmZOhxZSMJ23kvIb8Rrk28yzxt6cckRdfTF7W1TqPDm1eGB7rQALAWHLcsxGY4lSAhASgCAIAgIQEFyAAICpAEAQBAEBDuSANQEoAgCAIAgIKAkIAgCAIAgCApsb7cEBUgCAIAgCApcUAaEBUgCA+dskZzZYqJRG3KL29F0j3vc1sccbGlz5Hu1cGgBAellfKOWIizwGVJaoOJYBHG9smsAXf+J7NZzSASHtuDY7MLgYlXlfOGN8jHS1ZLHFhLY3FpIeWAtdqYtLgbHegDMrZxFr3CSrszyrxkHaQSAW9KxFjbHFARUZYzhYIy6Ws6bXSACNxdZj3McCNS4I1b24Oad4QFNblvOCLX8JLVt1L6xLLtAFgTrhurYXGN7YoDzvHjKvX5e9vuQDx4yr1+Xvb7kA8eMq9fl72+5APHjKvX5e9vuQDx4yr1+Xvb7kA8eMq9fl72+5APHjKvX5e9vuQDx4yr1+Xvb7kA8eMq9fl72+5APHjKvX5e9vuQDx4yr1+Xvb7kA8eMq9fl72+5AVNz2ysTYV0xPAWJ9iAq8ccsdcqOGwcbfR44ICvxtyzcj4VU3GBGriL7LjVwQFXjVlvrNV6B/LzHegLBz1yt16bbq26N78LW2oCoZ45Y2fDKi/YN235qAlud+WTsq6g9gvvt9HigDs8csDbWVA8w42+jxwQFL89MrC162cX2XsL9l2oCjx4yr1+Xvb7kB5eScoOgkLg0Oa+N8EjCS0PilaWSM1hi02OBGwgHHYgPYyxnc+VzTHD4OzBERJJ8J1mBrm6hD2BmpZ7rgtO7HBAUyZ7VzgNaRrpA7WEpiiMg6LmkA6tsQ5wJtchxBwJQCkz1rmGMa7HMY5jhGYYgyzCCxlmtFmizbAbNUWtZAYzc6qwWtK0AMjiAEMOo1sLnvhDWamq3Vc8kEC9w36IsAqc6ayRkjHytIlb4OS0UQL23uNZwZckEuIN8NZ1tqA8ZAEAQBAEAQBAEAQBAEAQFUchaQ5pIIxBGBHnQGS7Kc5bqmZ5bgbax3G4x5HFAWxWygucJXAutrEOIvbZe2225AXDlOffM89rifagMcTOvrax1tbwl7461761+N8UBk/4rU4f5iTDEdN2B5YoB/i1Re/h5OPlHv5ICj/EZ7W8M+3DWNsDcesXQFueqkfbXkc62zWJNr7dqAtID/9k="/>
          <p:cNvSpPr>
            <a:spLocks noChangeAspect="1" noChangeArrowheads="1"/>
          </p:cNvSpPr>
          <p:nvPr/>
        </p:nvSpPr>
        <p:spPr bwMode="auto">
          <a:xfrm>
            <a:off x="224719" y="-208668"/>
            <a:ext cx="440267" cy="4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076" tIns="66038" rIns="132076" bIns="6603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43360" y="344488"/>
            <a:ext cx="12364640" cy="595031"/>
          </a:xfrm>
          <a:prstGeom prst="rect">
            <a:avLst/>
          </a:prstGeom>
        </p:spPr>
        <p:txBody>
          <a:bodyPr wrap="square" lIns="132076" tIns="66038" rIns="132076" bIns="66038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бюджетными расходами</a:t>
            </a:r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9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9664" y="6753200"/>
          <a:ext cx="6264696" cy="31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531992" y="1064568"/>
          <a:ext cx="66760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820024" y="5457056"/>
          <a:ext cx="5832000" cy="410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/>
                <a:gridCol w="1728000"/>
                <a:gridCol w="1728000"/>
              </a:tblGrid>
              <a:tr h="7560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 индикаторов оценки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Первая группа ГРБС, имеющие подведомственные учреждения)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(баллы)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Вторая группа ГРБС, не имеющие подведомственные учреждения)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(баллы)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 бюджетного планирования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18,70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 исполнения бюджета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18,49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22,01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Использование инструментов повышения эффективности расходов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14,55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Состояние, ведение учета и отчетности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14,05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18,65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 и аудит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12,46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15,87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Прозрачность бюджетного процесса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14,82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Итоговая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оценка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93,07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93,27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84120" y="4953000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Среднее значения оценки качества финансового менеджмента ГРБС за 2018 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555328" y="2720752"/>
          <a:ext cx="525658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87376" y="1640632"/>
            <a:ext cx="4896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Мероприятия, направленные на повышение  эффективности бюджетных расходов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04" y="4088904"/>
            <a:ext cx="15599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148" y="376061"/>
            <a:ext cx="11231386" cy="846138"/>
          </a:xfrm>
          <a:prstGeom prst="rect">
            <a:avLst/>
          </a:prstGeom>
        </p:spPr>
        <p:txBody>
          <a:bodyPr lIns="132076" tIns="66038" rIns="132076" bIns="6603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graphicFrame>
        <p:nvGraphicFramePr>
          <p:cNvPr id="94212" name="Диаграмма 16"/>
          <p:cNvGraphicFramePr>
            <a:graphicFrameLocks/>
          </p:cNvGraphicFramePr>
          <p:nvPr/>
        </p:nvGraphicFramePr>
        <p:xfrm>
          <a:off x="7466013" y="1863725"/>
          <a:ext cx="5570537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3867150" imgH="2990850" progId="Excel.Sheet.8">
                  <p:embed/>
                </p:oleObj>
              </mc:Choice>
              <mc:Fallback>
                <p:oleObj name="Worksheet" r:id="rId4" imgW="3867150" imgH="2990850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1863725"/>
                        <a:ext cx="5570537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Картинки по запросу долги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07656" y="7905328"/>
            <a:ext cx="2496277" cy="149776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6707189" y="6512278"/>
            <a:ext cx="6241697" cy="667280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оптимизации муниципального долга и сокращения расходов на его обслуживание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6708011" y="7345266"/>
          <a:ext cx="6136682" cy="239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-740816" y="1568624"/>
          <a:ext cx="9073007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7416" y="1640632"/>
            <a:ext cx="6241697" cy="872030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долга, млн.руб.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3480" y="2288704"/>
            <a:ext cx="920757" cy="348809"/>
          </a:xfrm>
          <a:prstGeom prst="rect">
            <a:avLst/>
          </a:prstGeom>
          <a:noFill/>
        </p:spPr>
        <p:txBody>
          <a:bodyPr wrap="none"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1432,3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5768" y="4880992"/>
            <a:ext cx="802135" cy="348809"/>
          </a:xfrm>
          <a:prstGeom prst="rect">
            <a:avLst/>
          </a:prstGeom>
          <a:noFill/>
        </p:spPr>
        <p:txBody>
          <a:bodyPr wrap="none"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400,6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9624" y="3800872"/>
            <a:ext cx="802135" cy="348809"/>
          </a:xfrm>
          <a:prstGeom prst="rect">
            <a:avLst/>
          </a:prstGeom>
          <a:noFill/>
        </p:spPr>
        <p:txBody>
          <a:bodyPr wrap="none"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794,3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360" y="3224808"/>
            <a:ext cx="802135" cy="348809"/>
          </a:xfrm>
          <a:prstGeom prst="rect">
            <a:avLst/>
          </a:prstGeom>
          <a:noFill/>
        </p:spPr>
        <p:txBody>
          <a:bodyPr wrap="none"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950,0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5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287785"/>
              </p:ext>
            </p:extLst>
          </p:nvPr>
        </p:nvGraphicFramePr>
        <p:xfrm>
          <a:off x="5702300" y="1568450"/>
          <a:ext cx="7505700" cy="775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5" imgW="5686425" imgH="6105525" progId="Excel.Sheet.8">
                  <p:embed/>
                </p:oleObj>
              </mc:Choice>
              <mc:Fallback>
                <p:oleObj name="Worksheet" r:id="rId5" imgW="5686425" imgH="6105525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1568450"/>
                        <a:ext cx="7505700" cy="77597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0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8" y="1424608"/>
            <a:ext cx="3594882" cy="16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640" y="48155"/>
            <a:ext cx="11233680" cy="1210584"/>
          </a:xfrm>
          <a:prstGeom prst="rect">
            <a:avLst/>
          </a:prstGeom>
        </p:spPr>
        <p:txBody>
          <a:bodyPr lIns="132076" tIns="66038" rIns="132076" bIns="66038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структура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города</a:t>
            </a:r>
          </a:p>
        </p:txBody>
      </p:sp>
      <p:pic>
        <p:nvPicPr>
          <p:cNvPr id="43012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6691137"/>
            <a:ext cx="5397853" cy="30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62303" y="3080792"/>
            <a:ext cx="5306131" cy="405749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33000"/>
                </a:schemeClr>
              </a:gs>
              <a:gs pos="50000">
                <a:schemeClr val="lt1">
                  <a:shade val="67500"/>
                  <a:satMod val="115000"/>
                  <a:alpha val="21000"/>
                </a:schemeClr>
              </a:gs>
              <a:gs pos="100000">
                <a:schemeClr val="lt1">
                  <a:shade val="100000"/>
                  <a:satMod val="115000"/>
                  <a:alpha val="26000"/>
                </a:schemeClr>
              </a:gs>
            </a:gsLst>
            <a:lin ang="5400000" scaled="1"/>
            <a:tileRect/>
          </a:gradFill>
          <a:ln w="15875" cap="rnd" cmpd="dbl">
            <a:solidFill>
              <a:schemeClr val="accent1">
                <a:lumMod val="75000"/>
                <a:alpha val="94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indent="522801" algn="just" defTabSz="1336811"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tabLst>
                <a:tab pos="3753617" algn="l"/>
                <a:tab pos="3884317" algn="l"/>
              </a:tabLst>
              <a:defRPr/>
            </a:pP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Основной составляющей бюджета городского округа «Город Хабаровск» являются муниципальные программы.</a:t>
            </a:r>
          </a:p>
          <a:p>
            <a:pPr indent="522801" algn="just" defTabSz="1336811"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tabLst>
                <a:tab pos="3753617" algn="l"/>
                <a:tab pos="3884317" algn="l"/>
              </a:tabLst>
              <a:defRPr/>
            </a:pP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Муниципальная программа – утвержденный постановлением администрации города Хабаровска документ, определяющий цели, задачи деятельности органов местного самоуправления, мероприятия, направленные на достижение целей и решение задач, индикаторы эффективности деятельности и объем выделенных на муниципальную программу средств.</a:t>
            </a:r>
          </a:p>
          <a:p>
            <a:pPr indent="522801" algn="just" defTabSz="1336811" eaLnBrk="1" fontAlgn="auto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tabLst>
                <a:tab pos="3753617" algn="l"/>
                <a:tab pos="3884317" algn="l"/>
              </a:tabLst>
              <a:defRPr/>
            </a:pP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В отчетном году в городе осуществлялась реализация </a:t>
            </a:r>
            <a:r>
              <a:rPr lang="ru-RU" sz="1700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26 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муниципальных программ.</a:t>
            </a:r>
          </a:p>
        </p:txBody>
      </p:sp>
      <p:pic>
        <p:nvPicPr>
          <p:cNvPr id="43014" name="Picture 2" descr="Картинки по запросу структу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541" y="75672"/>
            <a:ext cx="1421694" cy="14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3307" y="1831012"/>
            <a:ext cx="6240693" cy="384842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51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 extrusionH="76200">
            <a:bevelT w="127000" h="127000"/>
            <a:bevelB w="127000" h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04000" y="5679440"/>
            <a:ext cx="6240693" cy="3848428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  <a:alpha val="49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 extrusionH="76200">
            <a:bevelT w="127000" h="127000"/>
            <a:bevelB w="127000" h="1270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04000" y="1832653"/>
            <a:ext cx="6240693" cy="3848428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  <a:alpha val="52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 extrusionH="76200">
            <a:bevelT w="127000" h="127000"/>
            <a:bevelB w="127000" h="127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307" y="5679440"/>
            <a:ext cx="6240693" cy="3848428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 extrusionH="76200">
            <a:bevelT w="127000" h="127000"/>
            <a:bevelB w="127000" h="1270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2076" tIns="66038" rIns="132076" bIns="6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507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80620"/>
              </p:ext>
            </p:extLst>
          </p:nvPr>
        </p:nvGraphicFramePr>
        <p:xfrm>
          <a:off x="1549400" y="2209800"/>
          <a:ext cx="10239375" cy="694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Worksheet" r:id="rId5" imgW="7096122" imgH="4819770" progId="Excel.Sheet.8">
                  <p:embed/>
                </p:oleObj>
              </mc:Choice>
              <mc:Fallback>
                <p:oleObj name="Worksheet" r:id="rId5" imgW="7096122" imgH="4819770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209800"/>
                        <a:ext cx="10239375" cy="694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6888339" y="2279298"/>
            <a:ext cx="5615694" cy="630591"/>
            <a:chOff x="4742393" y="1569135"/>
            <a:chExt cx="3888432" cy="43729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742393" y="1573823"/>
              <a:ext cx="5453" cy="432602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 extrusionH="63500">
              <a:bevelT w="63500" h="63500"/>
              <a:bevelB w="63500" h="63500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742393" y="1569135"/>
              <a:ext cx="3888432" cy="1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 extrusionH="63500">
              <a:bevelT w="63500" h="63500"/>
              <a:bevelB w="63500" h="63500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Группа 23"/>
          <p:cNvGrpSpPr/>
          <p:nvPr/>
        </p:nvGrpSpPr>
        <p:grpSpPr>
          <a:xfrm>
            <a:off x="754923" y="2295316"/>
            <a:ext cx="5616624" cy="631641"/>
            <a:chOff x="4742393" y="1569135"/>
            <a:chExt cx="3888432" cy="437290"/>
          </a:xfrm>
          <a:scene3d>
            <a:camera prst="orthographicFront">
              <a:rot lat="0" lon="11400000" rev="0"/>
            </a:camera>
            <a:lightRig rig="threePt" dir="t"/>
          </a:scene3d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742393" y="1573823"/>
              <a:ext cx="5453" cy="432602"/>
            </a:xfrm>
            <a:prstGeom prst="line">
              <a:avLst/>
            </a:prstGeom>
            <a:ln w="76200">
              <a:solidFill>
                <a:srgbClr val="00B0F0"/>
              </a:solidFill>
            </a:ln>
            <a:sp3d extrusionH="63500">
              <a:bevelT w="63500" h="63500"/>
              <a:bevelB w="63500" h="63500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742393" y="1569135"/>
              <a:ext cx="3888432" cy="1"/>
            </a:xfrm>
            <a:prstGeom prst="line">
              <a:avLst/>
            </a:prstGeom>
            <a:ln w="76200">
              <a:solidFill>
                <a:srgbClr val="00B0F0"/>
              </a:solidFill>
            </a:ln>
            <a:sp3d extrusionH="63500">
              <a:bevelT w="63500" h="63500"/>
              <a:bevelB w="63500" h="63500"/>
            </a:sp3d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Группа 30"/>
          <p:cNvGrpSpPr>
            <a:grpSpLocks/>
          </p:cNvGrpSpPr>
          <p:nvPr/>
        </p:nvGrpSpPr>
        <p:grpSpPr bwMode="auto">
          <a:xfrm>
            <a:off x="9401364" y="5959478"/>
            <a:ext cx="3187347" cy="623713"/>
            <a:chOff x="6447581" y="4080672"/>
            <a:chExt cx="2206870" cy="432049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6447581" y="4080672"/>
              <a:ext cx="2206870" cy="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 extrusionH="63500">
              <a:bevelT w="63500" h="63500"/>
              <a:bevelB w="63500" h="63500"/>
            </a:sp3d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8654451" y="4080673"/>
              <a:ext cx="0" cy="432048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 extrusionH="63500">
              <a:bevelT w="63500" h="63500"/>
              <a:bevelB w="63500" h="63500"/>
            </a:sp3d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" name="Группа 31"/>
          <p:cNvGrpSpPr/>
          <p:nvPr/>
        </p:nvGrpSpPr>
        <p:grpSpPr>
          <a:xfrm>
            <a:off x="753954" y="5993116"/>
            <a:ext cx="3187701" cy="624069"/>
            <a:chOff x="6450332" y="4149080"/>
            <a:chExt cx="2206870" cy="432048"/>
          </a:xfrm>
          <a:scene3d>
            <a:camera prst="orthographicFront">
              <a:rot lat="0" lon="11400000" rev="0"/>
            </a:camera>
            <a:lightRig rig="threePt" dir="t"/>
          </a:scene3d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450332" y="4149080"/>
              <a:ext cx="220687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  <a:sp3d extrusionH="63500">
              <a:bevelT w="63500" h="63500"/>
              <a:bevelB w="63500" h="63500"/>
            </a:sp3d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657202" y="4149080"/>
              <a:ext cx="0" cy="432048"/>
            </a:xfrm>
            <a:prstGeom prst="line">
              <a:avLst/>
            </a:prstGeom>
            <a:ln w="76200">
              <a:solidFill>
                <a:srgbClr val="92D050"/>
              </a:solidFill>
            </a:ln>
            <a:sp3d extrusionH="63500">
              <a:bevelT w="63500" h="63500"/>
              <a:bevelB w="63500" h="63500"/>
            </a:sp3d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101139" y="2354969"/>
            <a:ext cx="3744559" cy="410365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экономики города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1475" y="2348089"/>
            <a:ext cx="3742267" cy="687364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Повышение эффективности муниципального управления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01139" y="8456790"/>
            <a:ext cx="3744559" cy="687364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городского хозяйства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312" y="8625408"/>
            <a:ext cx="3742267" cy="687364"/>
          </a:xfrm>
          <a:prstGeom prst="rect">
            <a:avLst/>
          </a:prstGeom>
          <a:noFill/>
        </p:spPr>
        <p:txBody>
          <a:bodyPr lIns="132076" tIns="66038" rIns="132076" bIns="6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социальной сферы города</a:t>
            </a:r>
          </a:p>
        </p:txBody>
      </p:sp>
      <p:graphicFrame>
        <p:nvGraphicFramePr>
          <p:cNvPr id="45079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0120"/>
              </p:ext>
            </p:extLst>
          </p:nvPr>
        </p:nvGraphicFramePr>
        <p:xfrm>
          <a:off x="-228600" y="2900363"/>
          <a:ext cx="4692650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Worksheet" r:id="rId8" imgW="3257533" imgH="1971810" progId="Excel.Sheet.8">
                  <p:embed/>
                </p:oleObj>
              </mc:Choice>
              <mc:Fallback>
                <p:oleObj name="Worksheet" r:id="rId8" imgW="3257533" imgH="1971810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00363"/>
                        <a:ext cx="4692650" cy="284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Заголовок 6"/>
          <p:cNvSpPr txBox="1">
            <a:spLocks/>
          </p:cNvSpPr>
          <p:nvPr/>
        </p:nvSpPr>
        <p:spPr>
          <a:xfrm>
            <a:off x="1403350" y="75672"/>
            <a:ext cx="11648722" cy="1159288"/>
          </a:xfrm>
          <a:prstGeom prst="rect">
            <a:avLst/>
          </a:prstGeom>
        </p:spPr>
        <p:txBody>
          <a:bodyPr lIns="132076" tIns="66038" rIns="132076" bIns="66038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4044"/>
              </a:lnSpc>
              <a:spcAft>
                <a:spcPts val="0"/>
              </a:spcAft>
              <a:defRPr/>
            </a:pP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в 2018 году (по направлениям), 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29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81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860895"/>
              </p:ext>
            </p:extLst>
          </p:nvPr>
        </p:nvGraphicFramePr>
        <p:xfrm>
          <a:off x="8618537" y="6017500"/>
          <a:ext cx="4684712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11" imgW="3248078" imgH="1933470" progId="Excel.Sheet.8">
                  <p:embed/>
                </p:oleObj>
              </mc:Choice>
              <mc:Fallback>
                <p:oleObj name="Worksheet" r:id="rId11" imgW="3248078" imgH="1933470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537" y="6017500"/>
                        <a:ext cx="4684712" cy="278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058617"/>
              </p:ext>
            </p:extLst>
          </p:nvPr>
        </p:nvGraphicFramePr>
        <p:xfrm>
          <a:off x="-109538" y="5959475"/>
          <a:ext cx="4699001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Worksheet" r:id="rId14" imgW="3257533" imgH="1971810" progId="Excel.Sheet.8">
                  <p:embed/>
                </p:oleObj>
              </mc:Choice>
              <mc:Fallback>
                <p:oleObj name="Worksheet" r:id="rId14" imgW="3257533" imgH="1971810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9538" y="5959475"/>
                        <a:ext cx="4699001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3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24099"/>
              </p:ext>
            </p:extLst>
          </p:nvPr>
        </p:nvGraphicFramePr>
        <p:xfrm>
          <a:off x="8691563" y="3073992"/>
          <a:ext cx="4927599" cy="213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Worksheet" r:id="rId17" imgW="3390979" imgH="1695330" progId="Excel.Sheet.8">
                  <p:embed/>
                </p:oleObj>
              </mc:Choice>
              <mc:Fallback>
                <p:oleObj name="Worksheet" r:id="rId17" imgW="3390979" imgH="1695330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63" y="3073992"/>
                        <a:ext cx="4927599" cy="2130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98700"/>
            <a:ext cx="13208000" cy="10504701"/>
            <a:chOff x="0" y="15903"/>
            <a:chExt cx="12192000" cy="912809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903"/>
              <a:ext cx="12192000" cy="9128097"/>
            </a:xfrm>
            <a:prstGeom prst="rect">
              <a:avLst/>
            </a:prstGeom>
          </p:spPr>
        </p:pic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80207" y="32084"/>
              <a:ext cx="12031580" cy="1062790"/>
            </a:xfrm>
            <a:prstGeom prst="round2SameRect">
              <a:avLst>
                <a:gd name="adj1" fmla="val 43976"/>
                <a:gd name="adj2" fmla="val 49999"/>
              </a:avLst>
            </a:prstGeom>
            <a:solidFill>
              <a:schemeClr val="lt1">
                <a:alpha val="67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20226" tIns="110114" rIns="220226" bIns="1101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5200" dirty="0"/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10800000">
              <a:off x="80207" y="1111055"/>
              <a:ext cx="12031579" cy="7936692"/>
            </a:xfrm>
            <a:prstGeom prst="round2SameRect">
              <a:avLst>
                <a:gd name="adj1" fmla="val 6394"/>
                <a:gd name="adj2" fmla="val 5596"/>
              </a:avLst>
            </a:prstGeom>
            <a:solidFill>
              <a:schemeClr val="lt1">
                <a:alpha val="67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20226" tIns="110114" rIns="220226" bIns="1101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5200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2" y="27935"/>
              <a:ext cx="1159740" cy="1046510"/>
            </a:xfrm>
            <a:prstGeom prst="rect">
              <a:avLst/>
            </a:prstGeom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270869" y="-591617"/>
            <a:ext cx="11724273" cy="1316085"/>
          </a:xfrm>
          <a:prstGeom prst="rect">
            <a:avLst/>
          </a:prstGeom>
        </p:spPr>
        <p:txBody>
          <a:bodyPr lIns="99057" tIns="49528" rIns="99057" bIns="49528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42"/>
              </a:lnSpc>
              <a:spcBef>
                <a:spcPts val="0"/>
              </a:spcBef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УЧАСТИЕ В КОНКУРСАХ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cy;&amp;ocy;&amp;ncy;&amp;kcy;&amp;ucy;&amp;rcy;&amp;scy; &amp;pcy;&amp;rcy;&amp;ocy;&amp;iecy;&amp;kcy;&amp;tcy;&amp;ocy;&amp;vcy; 2018 &amp;bcy;&amp;yucy;&amp;dcy;&amp;zhcy;&amp;iecy;&amp;tcy; &amp;dcy;&amp;lcy;&amp;yacy; &amp;gcy;&amp;rcy;&amp;acy;&amp;zhcy;&amp;dcy;&amp;acy;&amp;ncy; &amp;fcy;&amp;ocy;&amp;tcy;&amp;ocy;"/>
          <p:cNvSpPr>
            <a:spLocks noChangeAspect="1" noChangeArrowheads="1"/>
          </p:cNvSpPr>
          <p:nvPr/>
        </p:nvSpPr>
        <p:spPr bwMode="auto">
          <a:xfrm>
            <a:off x="168539" y="-2674277"/>
            <a:ext cx="10628313" cy="5582445"/>
          </a:xfrm>
          <a:prstGeom prst="rect">
            <a:avLst/>
          </a:prstGeom>
          <a:noFill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4221">
            <a:off x="6894258" y="5146253"/>
            <a:ext cx="6522062" cy="49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304" y="776536"/>
            <a:ext cx="6090296" cy="43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411312" y="5169024"/>
            <a:ext cx="3816424" cy="3888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7" tIns="49528" rIns="99057" bIns="49528" rtlCol="0" anchor="ctr"/>
          <a:lstStyle/>
          <a:p>
            <a:pPr algn="ctr"/>
            <a:r>
              <a:rPr lang="ru-RU" sz="19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Диплом Х Международного смотра-конкурса городских практик городов СНГ и ЕАЭС «Город, где хочется жить» - 2017 победителя в номинации «За разработку и реализацию новых методов оплаты труда работников бюджетной сферы</a:t>
            </a:r>
          </a:p>
          <a:p>
            <a:pPr algn="ctr"/>
            <a:endParaRPr lang="ru-RU" sz="1900" dirty="0">
              <a:latin typeface="Bookman Old Styl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23681" y="6465168"/>
            <a:ext cx="5760640" cy="30731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>
              <a:lnSpc>
                <a:spcPts val="2167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Хабаровск – победитель краевого конкурса проектов по представлению бюджета для граждан в номинации  «Лучший проект местного бюджета для граждан», </a:t>
            </a:r>
          </a:p>
          <a:p>
            <a:pPr algn="ctr">
              <a:lnSpc>
                <a:spcPts val="2167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участник финального тура общероссийского конкурса </a:t>
            </a:r>
          </a:p>
        </p:txBody>
      </p:sp>
      <p:pic>
        <p:nvPicPr>
          <p:cNvPr id="17" name="Picture 10" descr="https://minfin.khabkrai.ru/portal/Content/Skin27/images/Minfin_Habarov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4240" y="8265368"/>
            <a:ext cx="1368152" cy="1368258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9844360" y="920552"/>
            <a:ext cx="3096344" cy="4320480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77" tIns="34288" rIns="68577" bIns="34288" rtlCol="0" anchor="ctr"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Город Хабаровск награжден почетной грамотой  за активное участие во Всероссийском конкурсе «Лучшее муниципальное образование России в сфере управления общественными финансами»  и в реформировании общественных финансов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74400">
            <a:off x="6173486" y="904591"/>
            <a:ext cx="3562222" cy="520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02704709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30360</TotalTime>
  <Words>760</Words>
  <Application>Microsoft Office PowerPoint</Application>
  <PresentationFormat>Произвольный</PresentationFormat>
  <Paragraphs>158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babenkooa</dc:creator>
  <cp:lastModifiedBy>Плюснин Сергей Александрович</cp:lastModifiedBy>
  <cp:revision>2506</cp:revision>
  <cp:lastPrinted>2018-09-28T04:40:36Z</cp:lastPrinted>
  <dcterms:created xsi:type="dcterms:W3CDTF">2016-03-23T02:24:41Z</dcterms:created>
  <dcterms:modified xsi:type="dcterms:W3CDTF">2019-10-28T14:07:05Z</dcterms:modified>
</cp:coreProperties>
</file>