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68" r:id="rId3"/>
    <p:sldId id="270" r:id="rId4"/>
    <p:sldId id="271" r:id="rId5"/>
    <p:sldId id="272" r:id="rId6"/>
    <p:sldId id="273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3300"/>
    <a:srgbClr val="FFCC99"/>
    <a:srgbClr val="EE4F00"/>
    <a:srgbClr val="FF8243"/>
    <a:srgbClr val="FF6600"/>
    <a:srgbClr val="FF7F3F"/>
    <a:srgbClr val="FFDCB9"/>
    <a:srgbClr val="FF9966"/>
    <a:srgbClr val="FFCC66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909" autoAdjust="0"/>
  </p:normalViewPr>
  <p:slideViewPr>
    <p:cSldViewPr>
      <p:cViewPr>
        <p:scale>
          <a:sx n="100" d="100"/>
          <a:sy n="100" d="100"/>
        </p:scale>
        <p:origin x="-1980" y="-882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89CDA-AB5D-4F92-957A-983F57D310B1}" type="datetimeFigureOut">
              <a:rPr lang="ru-RU" smtClean="0"/>
              <a:pPr/>
              <a:t>28.06.2019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C57D4-5808-4296-B3C4-BDEF3285A7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5199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777875" y="4629150"/>
            <a:ext cx="7543800" cy="202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00300"/>
            <a:ext cx="7543800" cy="1143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43300"/>
            <a:ext cx="6858000" cy="742950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29D8B-4487-4372-B655-AE3CE2C5C05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159922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14350"/>
            <a:ext cx="7239000" cy="291465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E05EE-5B83-48B3-8EB7-C39AAA88DA5D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42001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514354"/>
            <a:ext cx="1828800" cy="405764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14351"/>
            <a:ext cx="5715000" cy="3657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7AEA9-0712-49E1-BBE1-A2B28915351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3012273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777875" y="4629150"/>
            <a:ext cx="7543800" cy="202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00300"/>
            <a:ext cx="7543800" cy="1143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43300"/>
            <a:ext cx="6858000" cy="742950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E29D8B-4487-4372-B655-AE3CE2C5C05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2298133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473F5-7E7D-433C-8E34-625F274F312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2071758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777875" y="4629150"/>
            <a:ext cx="7543800" cy="202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57450"/>
            <a:ext cx="7543800" cy="1257300"/>
          </a:xfrm>
        </p:spPr>
        <p:txBody>
          <a:bodyPr/>
          <a:lstStyle>
            <a:lvl1pPr algn="l">
              <a:defRPr sz="405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714750"/>
            <a:ext cx="6858000" cy="68580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4310CC-D11A-49BD-8390-A3063EB4D4B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562985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457201"/>
            <a:ext cx="3657600" cy="282549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1"/>
            <a:ext cx="3657600" cy="282549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38BF-3DFE-443C-930E-6EC632894AF9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92292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937023"/>
            <a:ext cx="3657600" cy="1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937023"/>
            <a:ext cx="3657600" cy="1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457201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996948"/>
            <a:ext cx="3657600" cy="2286000"/>
          </a:xfrm>
        </p:spPr>
        <p:txBody>
          <a:bodyPr anchor="t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457201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996948"/>
            <a:ext cx="3657600" cy="2286000"/>
          </a:xfrm>
        </p:spPr>
        <p:txBody>
          <a:bodyPr anchor="t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40EF3E-3E90-4C7E-9F13-A1FC7C90FCA4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419953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2965-F35A-42A0-B878-B32FBDD8DDBD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29268120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94F6-C096-479E-B729-DB8F7991574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1757637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2153444" y="1886347"/>
            <a:ext cx="28575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4848" cy="1200150"/>
          </a:xfrm>
        </p:spPr>
        <p:txBody>
          <a:bodyPr>
            <a:normAutofit/>
          </a:bodyPr>
          <a:lstStyle>
            <a:lvl1pPr algn="l">
              <a:defRPr sz="405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342900"/>
            <a:ext cx="4594934" cy="30860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4" y="342900"/>
            <a:ext cx="2673657" cy="30861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C917F7-615D-46FC-A40A-C36BA4C1AD5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20782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473F5-7E7D-433C-8E34-625F274F312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2194228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3429000"/>
            <a:ext cx="6784848" cy="1200150"/>
          </a:xfrm>
        </p:spPr>
        <p:txBody>
          <a:bodyPr>
            <a:normAutofit/>
          </a:bodyPr>
          <a:lstStyle>
            <a:lvl1pPr algn="l">
              <a:defRPr sz="405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342900"/>
            <a:ext cx="7543800" cy="21717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2628909"/>
            <a:ext cx="7391400" cy="60364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051BA-B17F-4685-85DF-F3F64BB49C1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3189893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14350"/>
            <a:ext cx="7239000" cy="291465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E05EE-5B83-48B3-8EB7-C39AAA88DA5D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2168052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514354"/>
            <a:ext cx="1828800" cy="405764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514351"/>
            <a:ext cx="5715000" cy="3657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7AEA9-0712-49E1-BBE1-A2B289153517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262416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777875" y="4629150"/>
            <a:ext cx="7543800" cy="202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57450"/>
            <a:ext cx="7543800" cy="1257300"/>
          </a:xfrm>
        </p:spPr>
        <p:txBody>
          <a:bodyPr/>
          <a:lstStyle>
            <a:lvl1pPr algn="l">
              <a:defRPr sz="405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714750"/>
            <a:ext cx="6858000" cy="685800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4310CC-D11A-49BD-8390-A3063EB4D4B0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5835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457201"/>
            <a:ext cx="3657600" cy="282549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57201"/>
            <a:ext cx="3657600" cy="282549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38BF-3DFE-443C-930E-6EC632894AF9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330334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937023"/>
            <a:ext cx="3657600" cy="1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937023"/>
            <a:ext cx="3657600" cy="1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457201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996948"/>
            <a:ext cx="3657600" cy="2286000"/>
          </a:xfrm>
        </p:spPr>
        <p:txBody>
          <a:bodyPr anchor="t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457201"/>
            <a:ext cx="3657600" cy="47982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996948"/>
            <a:ext cx="3657600" cy="2286000"/>
          </a:xfrm>
        </p:spPr>
        <p:txBody>
          <a:bodyPr anchor="t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40EF3E-3E90-4C7E-9F13-A1FC7C90FCA4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408090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2965-F35A-42A0-B878-B32FBDD8DDBD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401293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94F6-C096-479E-B729-DB8F7991574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421329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2153444" y="1886347"/>
            <a:ext cx="28575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29000"/>
            <a:ext cx="6784848" cy="1200150"/>
          </a:xfrm>
        </p:spPr>
        <p:txBody>
          <a:bodyPr>
            <a:normAutofit/>
          </a:bodyPr>
          <a:lstStyle>
            <a:lvl1pPr algn="l">
              <a:defRPr sz="405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342900"/>
            <a:ext cx="4594934" cy="30860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4" y="342900"/>
            <a:ext cx="2673657" cy="30861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C917F7-615D-46FC-A40A-C36BA4C1AD5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143202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3429000"/>
            <a:ext cx="6784848" cy="1200150"/>
          </a:xfrm>
        </p:spPr>
        <p:txBody>
          <a:bodyPr>
            <a:normAutofit/>
          </a:bodyPr>
          <a:lstStyle>
            <a:lvl1pPr algn="l">
              <a:defRPr sz="405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342900"/>
            <a:ext cx="7543800" cy="21717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2628909"/>
            <a:ext cx="7391400" cy="603647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051BA-B17F-4685-85DF-F3F64BB49C1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="" xmlns:p14="http://schemas.microsoft.com/office/powerpoint/2010/main" val="133204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429000"/>
            <a:ext cx="678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514350"/>
            <a:ext cx="75438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465653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4656535"/>
            <a:ext cx="48736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4266010"/>
            <a:ext cx="7620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800" smtClean="0">
                <a:solidFill>
                  <a:srgbClr val="262626"/>
                </a:solidFill>
                <a:latin typeface="Impact" panose="020B080603090205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375DE7-F0C5-4FE2-87AE-B25FA8ACA2DD}" type="slidenum">
              <a:rPr lang="es-ES" alt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ru-RU"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875" y="4629150"/>
            <a:ext cx="7543800" cy="202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581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5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4788" indent="-2047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294" indent="-2047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272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429000"/>
            <a:ext cx="678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514350"/>
            <a:ext cx="75438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465653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4656535"/>
            <a:ext cx="48736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4266010"/>
            <a:ext cx="7620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800" smtClean="0">
                <a:solidFill>
                  <a:srgbClr val="262626"/>
                </a:solidFill>
                <a:latin typeface="Impact" panose="020B080603090205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375DE7-F0C5-4FE2-87AE-B25FA8ACA2DD}" type="slidenum">
              <a:rPr lang="es-ES" alt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ru-RU"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285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875" y="4629150"/>
            <a:ext cx="7543800" cy="202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808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5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5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4788" indent="-2047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294" indent="-2047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272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316" y="86916"/>
            <a:ext cx="5657850" cy="2862263"/>
          </a:xfrm>
        </p:spPr>
        <p:txBody>
          <a:bodyPr rtlCol="0"/>
          <a:lstStyle/>
          <a:p>
            <a:pPr algn="ctr" eaLnBrk="1" hangingPunct="1">
              <a:defRPr/>
            </a:pPr>
            <a:r>
              <a:rPr lang="ru-RU" sz="2850" b="1" kern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Практика муниципального образования в сфере </a:t>
            </a:r>
            <a:r>
              <a:rPr lang="ru-RU" sz="2850" b="1" kern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«Управление муниципальными финансами»</a:t>
            </a:r>
            <a:r>
              <a:rPr lang="ru-RU" sz="2850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50" kern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4290650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Орск 2019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8691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683568" y="195486"/>
            <a:ext cx="7488831" cy="719484"/>
          </a:xfrm>
        </p:spPr>
        <p:txBody>
          <a:bodyPr/>
          <a:lstStyle/>
          <a:p>
            <a:pPr indent="0" algn="ctr" eaLnBrk="1" hangingPunct="1">
              <a:buNone/>
            </a:pPr>
            <a:r>
              <a:rPr lang="ru-RU" altLang="ru-RU" sz="2400" b="1" smtClean="0"/>
              <a:t>Управление доходами</a:t>
            </a:r>
            <a:endParaRPr lang="ru-RU" altLang="ru-RU" sz="24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 bwMode="auto">
          <a:xfrm>
            <a:off x="313214" y="1176060"/>
            <a:ext cx="2664296" cy="341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местного законодательства о налогах с продолжением курса на создание благоприятных условий для развития предпринимательства и стимулирование инвестиционной привлекательности города Орска;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Реализации положений Налогового кодекса Российской Федерации по переходу на определение налоговой базы по налогу на имущество физ. лиц исходя из кадастровой стоимости объекта;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системы администрирования доходов бюджета;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Оптимизации налоговых льгот;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Планирование доходной части городского бюджета и исполнение плановых назначений.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1043608" y="828706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Практика: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4"/>
          <p:cNvSpPr/>
          <p:nvPr/>
        </p:nvSpPr>
        <p:spPr>
          <a:xfrm>
            <a:off x="4139952" y="831540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6804248" y="853941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141694" y="1304765"/>
            <a:ext cx="2796693" cy="3197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Ежегодно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проводится оценка эффективности налоговых льгот по местным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налогам;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Функционируют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Общественный Совет по инвестиционному климату и развитию МСП и Клуб предпринимателей при администрации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города;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Получен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 к программному обеспечению системы «Анализ имущественных налогов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Создана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межведомственная комиссия по стабилизации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экономики;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Заключено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соглашение по информационному взаимодействию с налоговой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службой;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Ежемесячно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проводится мониторинг поступления налоговых и неналоговых доходов, в том числе НДФЛ по крупным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налогоплательщикам.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6102772" y="1254745"/>
            <a:ext cx="2736304" cy="161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среднего темпа роста налоговых и неналоговых доходов за последние 3 отчетных финансовых года на уровне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104,1 %;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Средний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 роста неналоговых доходов за последние 3 года составил 104,1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Высокое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качество бюджетного планирования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доходов.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621571" y="849305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" name="Стрелка вправо 11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570193" y="840358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" name="Стрелка вправо 14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320333" y="1196121"/>
            <a:ext cx="2664296" cy="336505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73783" y="1223412"/>
            <a:ext cx="2920412" cy="335717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83350" y="1167065"/>
            <a:ext cx="2786108" cy="3415124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021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683568" y="195486"/>
            <a:ext cx="7488831" cy="719484"/>
          </a:xfrm>
        </p:spPr>
        <p:txBody>
          <a:bodyPr/>
          <a:lstStyle/>
          <a:p>
            <a:pPr indent="0" algn="ctr" eaLnBrk="1" hangingPunct="1">
              <a:buNone/>
            </a:pPr>
            <a:r>
              <a:rPr lang="ru-RU" altLang="ru-RU" sz="2400" b="1" dirty="0" smtClean="0"/>
              <a:t>Управление расходами</a:t>
            </a:r>
            <a:endParaRPr lang="ru-RU" altLang="ru-RU" sz="24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 bwMode="auto">
          <a:xfrm>
            <a:off x="404776" y="1253279"/>
            <a:ext cx="2664296" cy="290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Интеграция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механизмов проектного управления в  бюджетный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Проведение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балансовых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комиссий;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Контроль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состоянием кредиторской задолженности, своевременность оплаты обязательств муниципальных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учреждений;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Финансирование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субсидий на выполнение муниципального задания под фактическую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потребность;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Повышение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финансовой и бюджетной грамотности населения, вовлечение жителей города в бюджетный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Реализация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проектов развития общественной инфраструктуры, основанных на местных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инициативах.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1043608" y="828706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Практика: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4"/>
          <p:cNvSpPr/>
          <p:nvPr/>
        </p:nvSpPr>
        <p:spPr>
          <a:xfrm>
            <a:off x="4139952" y="831540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6804248" y="853941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227185" y="1283136"/>
            <a:ext cx="2778351" cy="343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Утверждение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плана мероприятий по консолидации бюджетных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Установление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ограничений по численности муниципальных служащих и расходам на оплату труда работников органов местного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самоуправления;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Высвобождение лимитов бюджетных обязательств и бюджетных ассигнований по результатам определения поставщиков товаров, работ,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услуг;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Размещение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средствах массовой информации в доступной форме информации о бюджете города и его исполнении, отчетов о результатах деятельности структурных подразделений администрации города, сведений о муниципальных учреждениях, ходе реализации приоритетных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проектов.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6122285" y="1850986"/>
            <a:ext cx="266429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98,4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расходов бюджета произведены в рамках 14 муниципальных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Участие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государственных и федеральных программах, получение в 2018 году субсидий из вышестоящих бюджетов в объеме 206 913,9 тыс.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Бюджетный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 от реализации мероприятий по оптимизации бюджетных расходов за 2018 год составил 15 042,3 тыс.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Отсутствие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просроченной кредиторской задолженности бюджета и муниципальных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учреждений;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Реализация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трёх проектов развития общественной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инфраструктуры;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место по итогам мониторинга открытости бюджетных данных в Оренбургской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736823" y="844532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" name="Стрелка вправо 11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545915" y="874460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" name="Стрелка вправо 14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352688" y="1253280"/>
            <a:ext cx="2716878" cy="328488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86808" y="1275514"/>
            <a:ext cx="2818728" cy="3297945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22779" y="1253279"/>
            <a:ext cx="2697693" cy="3300011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85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683568" y="195486"/>
            <a:ext cx="7488831" cy="719484"/>
          </a:xfrm>
        </p:spPr>
        <p:txBody>
          <a:bodyPr/>
          <a:lstStyle/>
          <a:p>
            <a:pPr indent="0" algn="ctr" eaLnBrk="1" hangingPunct="1">
              <a:buNone/>
            </a:pPr>
            <a:r>
              <a:rPr lang="ru-RU" altLang="ru-RU" sz="2400" b="1" dirty="0" smtClean="0"/>
              <a:t>Управление муниципальным долгом</a:t>
            </a:r>
            <a:endParaRPr lang="ru-RU" altLang="ru-RU" sz="24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 bwMode="auto">
          <a:xfrm>
            <a:off x="405270" y="1228520"/>
            <a:ext cx="2582554" cy="308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Постоянный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 процентных ставок кредитных организаций и ключевой ставки, использование револьверных (возобновляемых) кредитных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линий;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Использование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бюджетного кредита, предоставляемого Управлением Федерального казначейства на пополнение остатков средств на счетах бюджетов субъектов РФ (местных бюджетов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Ежегодная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основных направлений долговой политики муниципального образования  город Орск на очередной финансовый год и на плановый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Создание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прозрачной системы управления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долгом.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1002164" y="818531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Практика: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4"/>
          <p:cNvSpPr/>
          <p:nvPr/>
        </p:nvSpPr>
        <p:spPr>
          <a:xfrm>
            <a:off x="4139952" y="831540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6804248" y="853941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163171" y="1255939"/>
            <a:ext cx="2937828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Постоянный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за объемом муниципального долга и соблюдением ограничений, установленных бюджетным законодательством, по уровню расходов на обслуживание долговых обязательств в процессе составления и исполнения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бюджета;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Осуществление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мониторинга процентных ставок по коммерческим кредитам с целью привлечения более «дешевых» кредитных ресурсов и ключевой ставки Центрального Банка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Взаимодействие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Минфином Оренбургской области и  УФК по Оренбургской области в целях участия в проекте по предоставлению бюджетных кредитов на пополнение остатков средств на счетах бюджетов субъектов РФ (местных бюджетов) с процентной ставкой 0,1 %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годовых.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6164385" y="1108992"/>
            <a:ext cx="2736304" cy="286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Отсутствие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просроченных долговых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обязательств;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Экономия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 на обслуживание муниципального долга в 2018 году в результате привлечения бюджетного кредита, предоставляемого УФК на пополнение остатков средств на счетах бюджетов,  составила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11,2 млн.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Фактическое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бюджета за 2018 год с профицитом в объеме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3,6 млн. рублей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Сохранение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объема муниципального долга на 01.01.2019 г. на уровне по состоянию на 01.01.2018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549591" y="862764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" name="Стрелка вправо 11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545915" y="874460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" name="Стрелка вправо 14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332568" y="1249465"/>
            <a:ext cx="2716878" cy="328488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55173" y="1244243"/>
            <a:ext cx="2928995" cy="328488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81062" y="1199705"/>
            <a:ext cx="2692754" cy="3329417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844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683568" y="195486"/>
            <a:ext cx="7488831" cy="719484"/>
          </a:xfrm>
        </p:spPr>
        <p:txBody>
          <a:bodyPr/>
          <a:lstStyle/>
          <a:p>
            <a:pPr indent="0" algn="ctr" eaLnBrk="1" hangingPunct="1">
              <a:buNone/>
            </a:pPr>
            <a:r>
              <a:rPr lang="ru-RU" altLang="ru-RU" sz="2400" b="1" dirty="0" smtClean="0"/>
              <a:t>Управление отчетностью</a:t>
            </a:r>
            <a:endParaRPr lang="ru-RU" altLang="ru-RU" sz="24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 bwMode="auto">
          <a:xfrm>
            <a:off x="390213" y="1155369"/>
            <a:ext cx="2592288" cy="2090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Централизация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функций бюджетного и бухгалтерского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учета;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Постоянный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мониторинг изменений, касающихся ведения бюджетного и бухгалтерского учета и составления отчетности и ежегодное проведение внутреннего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аудита;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Консультирование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муниципальных учреждений по вопросам составления учетной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политики.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1043608" y="828706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Практика: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4"/>
          <p:cNvSpPr/>
          <p:nvPr/>
        </p:nvSpPr>
        <p:spPr>
          <a:xfrm>
            <a:off x="4139952" y="831540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4"/>
          <p:cNvSpPr/>
          <p:nvPr/>
        </p:nvSpPr>
        <p:spPr>
          <a:xfrm>
            <a:off x="6804248" y="853941"/>
            <a:ext cx="1470507" cy="3385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53340" numCol="1" spcCol="1270" anchor="t" anchorCtr="0">
            <a:noAutofit/>
          </a:bodyPr>
          <a:lstStyle/>
          <a:p>
            <a:pPr lvl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Результаты:</a:t>
            </a:r>
            <a:endParaRPr lang="ru-RU" sz="16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251100" y="1409787"/>
            <a:ext cx="2737101" cy="28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Принято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администрации города Орска от 26 декабря 2016 года № 7668-п «О  централизации бюджетного учета и отчетности в отношении муниципальных учреждений, подведомственных управлению образования администрации города Орска, отделу культуры администрации города Орска, комитету по физической культуре, спорту и туризму администрации города Орска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Проведение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семинаров – совещаний с главными распорядителями бюджетных средств и муниципальными учреждениями по вопросам практического применения новых стандартов ведения бухгалтерского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учета. 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6237773" y="1573425"/>
            <a:ext cx="2510691" cy="162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04788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45294" indent="-2047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51272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23444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426464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64592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85166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Централизация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бухгалтерского учета, экономический эффект от которого в 2018 году составил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порядка 1 млн. рублей;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4889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Ведение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бюджетного учета главными распорядителями (получателями) бюджетных средств и бухгалтерского учета муниципальными учреждениями соответствует требованиям и стандартам, установленным Министерством финансов Российской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Федерации.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549591" y="862764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" name="Стрелка вправо 11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545915" y="874460"/>
            <a:ext cx="937159" cy="365756"/>
            <a:chOff x="2138521" y="-182878"/>
            <a:chExt cx="937159" cy="365756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" name="Стрелка вправо 14"/>
            <p:cNvSpPr/>
            <p:nvPr/>
          </p:nvSpPr>
          <p:spPr>
            <a:xfrm>
              <a:off x="2138521" y="-182878"/>
              <a:ext cx="937159" cy="36575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трелка вправо 4"/>
            <p:cNvSpPr/>
            <p:nvPr/>
          </p:nvSpPr>
          <p:spPr>
            <a:xfrm>
              <a:off x="2138521" y="-109727"/>
              <a:ext cx="827432" cy="21945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00" kern="1200"/>
            </a:p>
          </p:txBody>
        </p:sp>
      </p:grpSp>
      <p:sp>
        <p:nvSpPr>
          <p:cNvPr id="18" name="Скругленный прямоугольник 17"/>
          <p:cNvSpPr/>
          <p:nvPr/>
        </p:nvSpPr>
        <p:spPr>
          <a:xfrm>
            <a:off x="332568" y="1249465"/>
            <a:ext cx="2716878" cy="328488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08114" y="1240216"/>
            <a:ext cx="2804046" cy="328488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175395" y="1240216"/>
            <a:ext cx="2649644" cy="3284880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16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3371</TotalTime>
  <Words>799</Words>
  <Application>Microsoft Office PowerPoint</Application>
  <PresentationFormat>Экран (16:9)</PresentationFormat>
  <Paragraphs>66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NewsPrint</vt:lpstr>
      <vt:lpstr>1_NewsPrint</vt:lpstr>
      <vt:lpstr>Практика муниципального образования в сфере «Управление муниципальными финансами» </vt:lpstr>
      <vt:lpstr>Слайд 2</vt:lpstr>
      <vt:lpstr>Слайд 3</vt:lpstr>
      <vt:lpstr>Слайд 4</vt:lpstr>
      <vt:lpstr>Слайд 5</vt:lpstr>
    </vt:vector>
  </TitlesOfParts>
  <Company>Finu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а.круглов</dc:creator>
  <cp:lastModifiedBy>е.новикова</cp:lastModifiedBy>
  <cp:revision>341</cp:revision>
  <dcterms:created xsi:type="dcterms:W3CDTF">2017-05-02T09:57:17Z</dcterms:created>
  <dcterms:modified xsi:type="dcterms:W3CDTF">2019-06-28T09:41:38Z</dcterms:modified>
</cp:coreProperties>
</file>