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60" r:id="rId4"/>
    <p:sldId id="279" r:id="rId5"/>
    <p:sldId id="261" r:id="rId6"/>
    <p:sldId id="277" r:id="rId7"/>
    <p:sldId id="275" r:id="rId8"/>
    <p:sldId id="276" r:id="rId9"/>
    <p:sldId id="267" r:id="rId10"/>
    <p:sldId id="263" r:id="rId11"/>
    <p:sldId id="278" r:id="rId12"/>
    <p:sldId id="264" r:id="rId13"/>
    <p:sldId id="265" r:id="rId14"/>
    <p:sldId id="269" r:id="rId15"/>
    <p:sldId id="272" r:id="rId16"/>
    <p:sldId id="274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66CC"/>
    <a:srgbClr val="481F67"/>
    <a:srgbClr val="BA880A"/>
    <a:srgbClr val="F8D784"/>
    <a:srgbClr val="D0CA50"/>
    <a:srgbClr val="CB940B"/>
    <a:srgbClr val="F2B212"/>
    <a:srgbClr val="F6C958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74637905729773"/>
          <c:y val="0.10828400753825708"/>
          <c:w val="0.8832937944672431"/>
          <c:h val="0.666972224936486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городского округа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75000"/>
                  </a:schemeClr>
                </a:gs>
                <a:gs pos="90000">
                  <a:srgbClr val="F8D784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</a:gradFill>
          </c:spPr>
          <c:invertIfNegative val="0"/>
          <c:dLbls>
            <c:dLbl>
              <c:idx val="0"/>
              <c:layout>
                <c:manualLayout>
                  <c:x val="1.4108302190470158E-3"/>
                  <c:y val="4.6689612835041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АО «Волжский трубный завод»</c:v>
                </c:pt>
                <c:pt idx="1">
                  <c:v>АО «Волжский Оргсинтез»</c:v>
                </c:pt>
                <c:pt idx="2">
                  <c:v>ООО «Трубопроводные покрытия и технологии»</c:v>
                </c:pt>
                <c:pt idx="3">
                  <c:v>филиал ПАО «ФГК -РусГидро» - «Волжская ГЭС»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8.3000000000000007</c:v>
                </c:pt>
                <c:pt idx="2">
                  <c:v>2.4</c:v>
                </c:pt>
                <c:pt idx="3">
                  <c:v>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консолидированный бюджет области</c:v>
                </c:pt>
              </c:strCache>
            </c:strRef>
          </c:tx>
          <c:spPr>
            <a:gradFill>
              <a:gsLst>
                <a:gs pos="0">
                  <a:srgbClr val="800000"/>
                </a:gs>
                <a:gs pos="82000">
                  <a:srgbClr val="BA880A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</a:gradFill>
          </c:spPr>
          <c:invertIfNegative val="0"/>
          <c:dLbls>
            <c:dLbl>
              <c:idx val="2"/>
              <c:layout>
                <c:manualLayout>
                  <c:x val="1.5416474728090813E-3"/>
                  <c:y val="3.9165740246548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4865520607642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АО «Волжский трубный завод»</c:v>
                </c:pt>
                <c:pt idx="1">
                  <c:v>АО «Волжский Оргсинтез»</c:v>
                </c:pt>
                <c:pt idx="2">
                  <c:v>ООО «Трубопроводные покрытия и технологии»</c:v>
                </c:pt>
                <c:pt idx="3">
                  <c:v>филиал ПАО «ФГК -РусГидро» - «Волжская ГЭС»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</c:v>
                </c:pt>
                <c:pt idx="1">
                  <c:v>4</c:v>
                </c:pt>
                <c:pt idx="2">
                  <c:v>5.7</c:v>
                </c:pt>
                <c:pt idx="3">
                  <c:v>10.8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80256"/>
        <c:axId val="43281792"/>
      </c:barChart>
      <c:catAx>
        <c:axId val="43280256"/>
        <c:scaling>
          <c:orientation val="minMax"/>
        </c:scaling>
        <c:delete val="0"/>
        <c:axPos val="b"/>
        <c:majorTickMark val="out"/>
        <c:minorTickMark val="none"/>
        <c:tickLblPos val="nextTo"/>
        <c:crossAx val="43281792"/>
        <c:crosses val="autoZero"/>
        <c:auto val="1"/>
        <c:lblAlgn val="ctr"/>
        <c:lblOffset val="100"/>
        <c:noMultiLvlLbl val="0"/>
      </c:catAx>
      <c:valAx>
        <c:axId val="432817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3280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4054402052185698"/>
          <c:y val="0.11271457826007321"/>
          <c:w val="0.36775638414345224"/>
          <c:h val="0.259754530820452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13049484696811"/>
          <c:y val="6.7216338945591911E-2"/>
          <c:w val="0.48665118093851861"/>
          <c:h val="0.7650247011545965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Краткосрочные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200</c:v>
                </c:pt>
                <c:pt idx="1">
                  <c:v>200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Среднесрочные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780</c:v>
                </c:pt>
                <c:pt idx="1">
                  <c:v>840</c:v>
                </c:pt>
                <c:pt idx="2">
                  <c:v>1100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Долгосрочные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270</c:v>
                </c:pt>
                <c:pt idx="1">
                  <c:v>180</c:v>
                </c:pt>
                <c:pt idx="2">
                  <c:v>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8695168"/>
        <c:axId val="48696704"/>
        <c:axId val="0"/>
      </c:bar3DChart>
      <c:catAx>
        <c:axId val="4869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8696704"/>
        <c:crosses val="autoZero"/>
        <c:auto val="1"/>
        <c:lblAlgn val="ctr"/>
        <c:lblOffset val="100"/>
        <c:noMultiLvlLbl val="0"/>
      </c:catAx>
      <c:valAx>
        <c:axId val="486967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8695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178167578548673"/>
          <c:y val="0.45663650487352475"/>
          <c:w val="0.33483218758996136"/>
          <c:h val="0.2969422079385998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12305788624032"/>
          <c:y val="1.6534677150567501E-2"/>
          <c:w val="0.77935310012539005"/>
          <c:h val="0.714781242944332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3"/>
              <c:layout>
                <c:manualLayout>
                  <c:x val="8.5072246874530286E-2"/>
                  <c:y val="3.1291326053377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227,5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137.6</c:v>
                </c:pt>
                <c:pt idx="1">
                  <c:v>101.2</c:v>
                </c:pt>
                <c:pt idx="2" formatCode="0.0">
                  <c:v>84.4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356160"/>
        <c:axId val="49357952"/>
      </c:barChart>
      <c:catAx>
        <c:axId val="49356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9357952"/>
        <c:crosses val="autoZero"/>
        <c:auto val="1"/>
        <c:lblAlgn val="ctr"/>
        <c:lblOffset val="100"/>
        <c:noMultiLvlLbl val="0"/>
      </c:catAx>
      <c:valAx>
        <c:axId val="49357952"/>
        <c:scaling>
          <c:orientation val="minMax"/>
          <c:max val="25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935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"/>
      <c:rotY val="10"/>
      <c:depthPercent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523093091972585E-2"/>
          <c:y val="4.6197911948638475E-2"/>
          <c:w val="0.73214503055210556"/>
          <c:h val="0.8910042657095547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Кредитные договоры и муниципальные ценные бумаги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m/d/yyyy</c:formatCode>
                <c:ptCount val="6"/>
                <c:pt idx="0">
                  <c:v>43466</c:v>
                </c:pt>
                <c:pt idx="1">
                  <c:v>43101</c:v>
                </c:pt>
                <c:pt idx="2">
                  <c:v>42736</c:v>
                </c:pt>
                <c:pt idx="3">
                  <c:v>42370</c:v>
                </c:pt>
                <c:pt idx="4">
                  <c:v>42005</c:v>
                </c:pt>
                <c:pt idx="5">
                  <c:v>41640</c:v>
                </c:pt>
              </c:numCache>
            </c:num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1220</c:v>
                </c:pt>
                <c:pt idx="1">
                  <c:v>1220</c:v>
                </c:pt>
                <c:pt idx="2">
                  <c:v>1250</c:v>
                </c:pt>
                <c:pt idx="3">
                  <c:v>1450</c:v>
                </c:pt>
                <c:pt idx="4">
                  <c:v>1472</c:v>
                </c:pt>
                <c:pt idx="5">
                  <c:v>1383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Использование временно свободных средств учреждений, в том числе целевых средств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2.8206727326677435E-3"/>
                  <c:y val="2.5923142147609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0516818316693581E-3"/>
                  <c:y val="9.500553867084408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m/d/yyyy</c:formatCode>
                <c:ptCount val="6"/>
                <c:pt idx="0">
                  <c:v>43466</c:v>
                </c:pt>
                <c:pt idx="1">
                  <c:v>43101</c:v>
                </c:pt>
                <c:pt idx="2">
                  <c:v>42736</c:v>
                </c:pt>
                <c:pt idx="3">
                  <c:v>42370</c:v>
                </c:pt>
                <c:pt idx="4">
                  <c:v>42005</c:v>
                </c:pt>
                <c:pt idx="5">
                  <c:v>41640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70</c:v>
                </c:pt>
                <c:pt idx="1">
                  <c:v>50</c:v>
                </c:pt>
                <c:pt idx="2">
                  <c:v>0</c:v>
                </c:pt>
                <c:pt idx="3" formatCode="#,##0.0">
                  <c:v>46</c:v>
                </c:pt>
                <c:pt idx="4">
                  <c:v>82.8</c:v>
                </c:pt>
                <c:pt idx="5" formatCode="#,##0.0">
                  <c:v>286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Кредиторская задолженность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437736425679049E-2"/>
                  <c:y val="-7.7728621874676111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15,9</a:t>
                    </a:r>
                    <a:endParaRPr lang="en-US" dirty="0">
                      <a:solidFill>
                        <a:srgbClr val="7030A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258409158346792E-2"/>
                  <c:y val="2.040228407650693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437736425679049E-2"/>
                  <c:y val="2.59149812339791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0516818316693581E-3"/>
                  <c:y val="2.59170214623867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2310090990016151E-3"/>
                  <c:y val="-9.500553867084408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m/d/yyyy</c:formatCode>
                <c:ptCount val="6"/>
                <c:pt idx="0">
                  <c:v>43466</c:v>
                </c:pt>
                <c:pt idx="1">
                  <c:v>43101</c:v>
                </c:pt>
                <c:pt idx="2">
                  <c:v>42736</c:v>
                </c:pt>
                <c:pt idx="3">
                  <c:v>42370</c:v>
                </c:pt>
                <c:pt idx="4">
                  <c:v>42005</c:v>
                </c:pt>
                <c:pt idx="5">
                  <c:v>41640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15.9</c:v>
                </c:pt>
                <c:pt idx="1">
                  <c:v>73.900000000000006</c:v>
                </c:pt>
                <c:pt idx="2">
                  <c:v>13.6</c:v>
                </c:pt>
                <c:pt idx="3">
                  <c:v>200.7</c:v>
                </c:pt>
                <c:pt idx="4">
                  <c:v>309.39999999999998</c:v>
                </c:pt>
                <c:pt idx="5">
                  <c:v>480.9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455488"/>
        <c:axId val="49457024"/>
        <c:axId val="0"/>
      </c:bar3DChart>
      <c:catAx>
        <c:axId val="49455488"/>
        <c:scaling>
          <c:orientation val="maxMin"/>
        </c:scaling>
        <c:delete val="0"/>
        <c:axPos val="l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9457024"/>
        <c:crosses val="autoZero"/>
        <c:auto val="0"/>
        <c:lblAlgn val="ctr"/>
        <c:lblOffset val="100"/>
        <c:noMultiLvlLbl val="1"/>
      </c:catAx>
      <c:valAx>
        <c:axId val="49457024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49455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98155413292979"/>
          <c:y val="6.6937037735248534E-2"/>
          <c:w val="0.22555642766906714"/>
          <c:h val="0.74952666700942505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B7914-9F7C-4A62-8E48-36793D8FBF4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F29316-6FF1-46CE-A5F5-7914B2CE259E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Описание муниципальной практики по управлению бюджетными доходами</a:t>
          </a:r>
          <a:endParaRPr lang="ru-RU" sz="1600" b="1" dirty="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A4BECE-1A4F-4365-9E92-A30C750BDFEB}" type="parTrans" cxnId="{44DC6947-7AC4-4270-9CB2-7139BA7C2B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0F446E-4397-403D-BA80-5E0F68BFBD55}" type="sibTrans" cxnId="{44DC6947-7AC4-4270-9CB2-7139BA7C2B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A001A0-6595-4648-80CE-21C7EB9563A2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прогнозирования  доходов</a:t>
          </a:r>
          <a:endParaRPr lang="ru-RU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7788A1-EAB5-437D-B368-B9891A1ED1D1}" type="parTrans" cxnId="{4F10360B-84BB-4BB5-B469-6AB50D93122B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73BDBF-3F9D-4F74-8B58-936C087DFCD4}" type="sibTrans" cxnId="{4F10360B-84BB-4BB5-B469-6AB50D93122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A3329A-130F-4C14-80E7-496BC19836A7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мобилизация доходных источников, увеличение доходного потенциала</a:t>
          </a:r>
          <a:endParaRPr lang="ru-RU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545C7B-6AAA-402D-AA6D-9F50BD033CDD}" type="parTrans" cxnId="{7504A85F-5B20-48AF-A388-B08D2A7CEC85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FC0E19-BB25-47A1-8C0C-744D5DBAF7BA}" type="sibTrans" cxnId="{7504A85F-5B20-48AF-A388-B08D2A7CEC8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289C1-D197-4D7C-B87E-9DAD7A7EE420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 эффективности налоговых льгот, предоставляемых по местным налогам, отмена неэффективных льгот</a:t>
          </a:r>
          <a:endParaRPr lang="ru-RU" sz="14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48F307-A3C6-4A92-8790-7EDA1A499CC6}" type="parTrans" cxnId="{91368CE2-12D8-48BC-B56C-12742B05CAE2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062BF5-6DD3-4A23-8923-55C31396A5BD}" type="sibTrans" cxnId="{91368CE2-12D8-48BC-B56C-12742B05CAE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568E1-F898-4F4A-84A5-29933A0161FE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управления муниципальным имуществом</a:t>
          </a:r>
          <a:endParaRPr lang="ru-RU" sz="14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733973-6844-4DEE-9F9F-7F5F74355C3A}" type="parTrans" cxnId="{F19FAD82-77D9-4236-B15D-4914F0973F5E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85A5CA-BBF2-4550-867C-D14749B3B640}" type="sibTrans" cxnId="{F19FAD82-77D9-4236-B15D-4914F0973F5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03B6C0-F393-41B0-8428-2781E99B95CA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объемов дебиторской задолженности и принятие мер для предотвращения образования новой задолженности</a:t>
          </a:r>
          <a:endParaRPr lang="ru-RU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F5CB37-10F3-46F3-9DC5-B518223C97C2}" type="parTrans" cxnId="{16BD0B44-CBB1-45F7-A87B-019987D7107E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D6DD43-3458-42C0-BCA1-1429A708A2C3}" type="sibTrans" cxnId="{16BD0B44-CBB1-45F7-A87B-019987D7107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312DB-30A6-496B-BE6D-06775CA9923D}" type="pres">
      <dgm:prSet presAssocID="{AC7B7914-9F7C-4A62-8E48-36793D8FBF4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1DE257-FFB4-490F-8AF5-BFAD8AE46E04}" type="pres">
      <dgm:prSet presAssocID="{23F29316-6FF1-46CE-A5F5-7914B2CE259E}" presName="root1" presStyleCnt="0"/>
      <dgm:spPr/>
    </dgm:pt>
    <dgm:pt modelId="{CAEA7CD5-C0E4-425D-B4D8-58ABC4EE0D73}" type="pres">
      <dgm:prSet presAssocID="{23F29316-6FF1-46CE-A5F5-7914B2CE259E}" presName="LevelOneTextNode" presStyleLbl="node0" presStyleIdx="0" presStyleCnt="1" custScaleY="1141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266BD5-975C-4D8E-B76B-DFBADDB442D1}" type="pres">
      <dgm:prSet presAssocID="{23F29316-6FF1-46CE-A5F5-7914B2CE259E}" presName="level2hierChild" presStyleCnt="0"/>
      <dgm:spPr/>
    </dgm:pt>
    <dgm:pt modelId="{E101971F-14C3-4E60-9ABE-E6A4252A6A83}" type="pres">
      <dgm:prSet presAssocID="{D17788A1-EAB5-437D-B368-B9891A1ED1D1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90F29D28-B405-48C1-9F83-D8D6617AD48C}" type="pres">
      <dgm:prSet presAssocID="{D17788A1-EAB5-437D-B368-B9891A1ED1D1}" presName="connTx" presStyleLbl="parChTrans1D2" presStyleIdx="0" presStyleCnt="5"/>
      <dgm:spPr/>
      <dgm:t>
        <a:bodyPr/>
        <a:lstStyle/>
        <a:p>
          <a:endParaRPr lang="ru-RU"/>
        </a:p>
      </dgm:t>
    </dgm:pt>
    <dgm:pt modelId="{2621CB3B-6A78-4484-8A98-2A73D2FD141F}" type="pres">
      <dgm:prSet presAssocID="{2DA001A0-6595-4648-80CE-21C7EB9563A2}" presName="root2" presStyleCnt="0"/>
      <dgm:spPr/>
    </dgm:pt>
    <dgm:pt modelId="{F979B1D5-8D12-483C-A077-F8A745E4773E}" type="pres">
      <dgm:prSet presAssocID="{2DA001A0-6595-4648-80CE-21C7EB9563A2}" presName="LevelTwoTextNode" presStyleLbl="node2" presStyleIdx="0" presStyleCnt="5" custScaleX="1583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16F9DB-E6CC-484A-9F80-7E702440E14B}" type="pres">
      <dgm:prSet presAssocID="{2DA001A0-6595-4648-80CE-21C7EB9563A2}" presName="level3hierChild" presStyleCnt="0"/>
      <dgm:spPr/>
    </dgm:pt>
    <dgm:pt modelId="{CF1D8C0E-E169-4F6F-9828-04ED411B623D}" type="pres">
      <dgm:prSet presAssocID="{1D545C7B-6AAA-402D-AA6D-9F50BD033CDD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A04AC1F7-CE9E-4B48-87EA-4C1C7C0951B4}" type="pres">
      <dgm:prSet presAssocID="{1D545C7B-6AAA-402D-AA6D-9F50BD033CDD}" presName="connTx" presStyleLbl="parChTrans1D2" presStyleIdx="1" presStyleCnt="5"/>
      <dgm:spPr/>
      <dgm:t>
        <a:bodyPr/>
        <a:lstStyle/>
        <a:p>
          <a:endParaRPr lang="ru-RU"/>
        </a:p>
      </dgm:t>
    </dgm:pt>
    <dgm:pt modelId="{75249721-653E-4E10-8D9C-1781A7502858}" type="pres">
      <dgm:prSet presAssocID="{03A3329A-130F-4C14-80E7-496BC19836A7}" presName="root2" presStyleCnt="0"/>
      <dgm:spPr/>
    </dgm:pt>
    <dgm:pt modelId="{3E1B884B-2FD8-40B7-ABD9-1932D7E28F84}" type="pres">
      <dgm:prSet presAssocID="{03A3329A-130F-4C14-80E7-496BC19836A7}" presName="LevelTwoTextNode" presStyleLbl="node2" presStyleIdx="1" presStyleCnt="5" custScaleX="1815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CF1CE6-1ABE-4882-BA02-83B67294FD0B}" type="pres">
      <dgm:prSet presAssocID="{03A3329A-130F-4C14-80E7-496BC19836A7}" presName="level3hierChild" presStyleCnt="0"/>
      <dgm:spPr/>
    </dgm:pt>
    <dgm:pt modelId="{4DA9F965-A370-4D15-AC75-67628749AD93}" type="pres">
      <dgm:prSet presAssocID="{6148F307-A3C6-4A92-8790-7EDA1A499CC6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F49167FC-F869-433D-9641-7388472857D2}" type="pres">
      <dgm:prSet presAssocID="{6148F307-A3C6-4A92-8790-7EDA1A499CC6}" presName="connTx" presStyleLbl="parChTrans1D2" presStyleIdx="2" presStyleCnt="5"/>
      <dgm:spPr/>
      <dgm:t>
        <a:bodyPr/>
        <a:lstStyle/>
        <a:p>
          <a:endParaRPr lang="ru-RU"/>
        </a:p>
      </dgm:t>
    </dgm:pt>
    <dgm:pt modelId="{73A1169F-6A8F-4058-8C66-64371FFA76A8}" type="pres">
      <dgm:prSet presAssocID="{500289C1-D197-4D7C-B87E-9DAD7A7EE420}" presName="root2" presStyleCnt="0"/>
      <dgm:spPr/>
    </dgm:pt>
    <dgm:pt modelId="{4D20B4CE-2959-4005-9565-B1AA7EE07977}" type="pres">
      <dgm:prSet presAssocID="{500289C1-D197-4D7C-B87E-9DAD7A7EE420}" presName="LevelTwoTextNode" presStyleLbl="node2" presStyleIdx="2" presStyleCnt="5" custScaleX="210230" custLinFactNeighborX="-1856" custLinFactNeighborY="-55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3DC425-AAD6-47B5-8E40-2C3BE5E05ACF}" type="pres">
      <dgm:prSet presAssocID="{500289C1-D197-4D7C-B87E-9DAD7A7EE420}" presName="level3hierChild" presStyleCnt="0"/>
      <dgm:spPr/>
    </dgm:pt>
    <dgm:pt modelId="{2596E4D9-EAAE-463F-A4CF-13C35019CE2E}" type="pres">
      <dgm:prSet presAssocID="{CB733973-6844-4DEE-9F9F-7F5F74355C3A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CE5C33F7-2D95-4C03-9C6F-2AFDC037A3C7}" type="pres">
      <dgm:prSet presAssocID="{CB733973-6844-4DEE-9F9F-7F5F74355C3A}" presName="connTx" presStyleLbl="parChTrans1D2" presStyleIdx="3" presStyleCnt="5"/>
      <dgm:spPr/>
      <dgm:t>
        <a:bodyPr/>
        <a:lstStyle/>
        <a:p>
          <a:endParaRPr lang="ru-RU"/>
        </a:p>
      </dgm:t>
    </dgm:pt>
    <dgm:pt modelId="{0D455E77-5CF9-4273-B813-10C1E757622B}" type="pres">
      <dgm:prSet presAssocID="{CBF568E1-F898-4F4A-84A5-29933A0161FE}" presName="root2" presStyleCnt="0"/>
      <dgm:spPr/>
    </dgm:pt>
    <dgm:pt modelId="{8606D1BE-522A-4CCE-B238-BE87CB472C7D}" type="pres">
      <dgm:prSet presAssocID="{CBF568E1-F898-4F4A-84A5-29933A0161FE}" presName="LevelTwoTextNode" presStyleLbl="node2" presStyleIdx="3" presStyleCnt="5" custScaleX="2088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9F469-FB5D-4785-BBAC-700A46A0F723}" type="pres">
      <dgm:prSet presAssocID="{CBF568E1-F898-4F4A-84A5-29933A0161FE}" presName="level3hierChild" presStyleCnt="0"/>
      <dgm:spPr/>
    </dgm:pt>
    <dgm:pt modelId="{B96E2DCB-3357-4873-8845-AA4F561F2320}" type="pres">
      <dgm:prSet presAssocID="{D8F5CB37-10F3-46F3-9DC5-B518223C97C2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CD4FC255-B08C-4F87-AF94-A03A9C27E3BA}" type="pres">
      <dgm:prSet presAssocID="{D8F5CB37-10F3-46F3-9DC5-B518223C97C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2FB32A00-E3B3-4A5F-906A-A11370D8DECA}" type="pres">
      <dgm:prSet presAssocID="{4503B6C0-F393-41B0-8428-2781E99B95CA}" presName="root2" presStyleCnt="0"/>
      <dgm:spPr/>
    </dgm:pt>
    <dgm:pt modelId="{1EE0CAB6-57B5-412A-8DC8-784A801616F8}" type="pres">
      <dgm:prSet presAssocID="{4503B6C0-F393-41B0-8428-2781E99B95CA}" presName="LevelTwoTextNode" presStyleLbl="node2" presStyleIdx="4" presStyleCnt="5" custScaleX="2607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3C8DF0-530E-40BB-B9B3-F5550A41BB23}" type="pres">
      <dgm:prSet presAssocID="{4503B6C0-F393-41B0-8428-2781E99B95CA}" presName="level3hierChild" presStyleCnt="0"/>
      <dgm:spPr/>
    </dgm:pt>
  </dgm:ptLst>
  <dgm:cxnLst>
    <dgm:cxn modelId="{D36DA625-4C6A-4C36-B5AE-81644B9A3841}" type="presOf" srcId="{CBF568E1-F898-4F4A-84A5-29933A0161FE}" destId="{8606D1BE-522A-4CCE-B238-BE87CB472C7D}" srcOrd="0" destOrd="0" presId="urn:microsoft.com/office/officeart/2008/layout/HorizontalMultiLevelHierarchy"/>
    <dgm:cxn modelId="{4F10360B-84BB-4BB5-B469-6AB50D93122B}" srcId="{23F29316-6FF1-46CE-A5F5-7914B2CE259E}" destId="{2DA001A0-6595-4648-80CE-21C7EB9563A2}" srcOrd="0" destOrd="0" parTransId="{D17788A1-EAB5-437D-B368-B9891A1ED1D1}" sibTransId="{CD73BDBF-3F9D-4F74-8B58-936C087DFCD4}"/>
    <dgm:cxn modelId="{A7A148A1-BCA5-4B32-9281-A7D3FDE45BEE}" type="presOf" srcId="{D17788A1-EAB5-437D-B368-B9891A1ED1D1}" destId="{90F29D28-B405-48C1-9F83-D8D6617AD48C}" srcOrd="1" destOrd="0" presId="urn:microsoft.com/office/officeart/2008/layout/HorizontalMultiLevelHierarchy"/>
    <dgm:cxn modelId="{5AAE9A44-566D-4F6A-8105-270398629600}" type="presOf" srcId="{CB733973-6844-4DEE-9F9F-7F5F74355C3A}" destId="{CE5C33F7-2D95-4C03-9C6F-2AFDC037A3C7}" srcOrd="1" destOrd="0" presId="urn:microsoft.com/office/officeart/2008/layout/HorizontalMultiLevelHierarchy"/>
    <dgm:cxn modelId="{F19FAD82-77D9-4236-B15D-4914F0973F5E}" srcId="{23F29316-6FF1-46CE-A5F5-7914B2CE259E}" destId="{CBF568E1-F898-4F4A-84A5-29933A0161FE}" srcOrd="3" destOrd="0" parTransId="{CB733973-6844-4DEE-9F9F-7F5F74355C3A}" sibTransId="{FD85A5CA-BBF2-4550-867C-D14749B3B640}"/>
    <dgm:cxn modelId="{06FA5EC7-46EF-425F-941D-73D00859195D}" type="presOf" srcId="{6148F307-A3C6-4A92-8790-7EDA1A499CC6}" destId="{4DA9F965-A370-4D15-AC75-67628749AD93}" srcOrd="0" destOrd="0" presId="urn:microsoft.com/office/officeart/2008/layout/HorizontalMultiLevelHierarchy"/>
    <dgm:cxn modelId="{832E42EA-9339-4C6D-8461-103D72896E3C}" type="presOf" srcId="{1D545C7B-6AAA-402D-AA6D-9F50BD033CDD}" destId="{CF1D8C0E-E169-4F6F-9828-04ED411B623D}" srcOrd="0" destOrd="0" presId="urn:microsoft.com/office/officeart/2008/layout/HorizontalMultiLevelHierarchy"/>
    <dgm:cxn modelId="{EC37D9BF-76CD-433A-AEF7-70D2638E8A25}" type="presOf" srcId="{23F29316-6FF1-46CE-A5F5-7914B2CE259E}" destId="{CAEA7CD5-C0E4-425D-B4D8-58ABC4EE0D73}" srcOrd="0" destOrd="0" presId="urn:microsoft.com/office/officeart/2008/layout/HorizontalMultiLevelHierarchy"/>
    <dgm:cxn modelId="{4E8A3B8B-3718-493E-AC2E-F661A5AE94E9}" type="presOf" srcId="{03A3329A-130F-4C14-80E7-496BC19836A7}" destId="{3E1B884B-2FD8-40B7-ABD9-1932D7E28F84}" srcOrd="0" destOrd="0" presId="urn:microsoft.com/office/officeart/2008/layout/HorizontalMultiLevelHierarchy"/>
    <dgm:cxn modelId="{14BB05D8-A157-4C14-ACFE-2D9E3B30884C}" type="presOf" srcId="{D8F5CB37-10F3-46F3-9DC5-B518223C97C2}" destId="{CD4FC255-B08C-4F87-AF94-A03A9C27E3BA}" srcOrd="1" destOrd="0" presId="urn:microsoft.com/office/officeart/2008/layout/HorizontalMultiLevelHierarchy"/>
    <dgm:cxn modelId="{82DF5514-FCB6-4AC0-ABC6-326CD2DE48E4}" type="presOf" srcId="{4503B6C0-F393-41B0-8428-2781E99B95CA}" destId="{1EE0CAB6-57B5-412A-8DC8-784A801616F8}" srcOrd="0" destOrd="0" presId="urn:microsoft.com/office/officeart/2008/layout/HorizontalMultiLevelHierarchy"/>
    <dgm:cxn modelId="{86AF632B-E51E-4BAC-BEDD-C97CA1EA3F89}" type="presOf" srcId="{AC7B7914-9F7C-4A62-8E48-36793D8FBF4D}" destId="{417312DB-30A6-496B-BE6D-06775CA9923D}" srcOrd="0" destOrd="0" presId="urn:microsoft.com/office/officeart/2008/layout/HorizontalMultiLevelHierarchy"/>
    <dgm:cxn modelId="{44DC6947-7AC4-4270-9CB2-7139BA7C2BE6}" srcId="{AC7B7914-9F7C-4A62-8E48-36793D8FBF4D}" destId="{23F29316-6FF1-46CE-A5F5-7914B2CE259E}" srcOrd="0" destOrd="0" parTransId="{55A4BECE-1A4F-4365-9E92-A30C750BDFEB}" sibTransId="{2D0F446E-4397-403D-BA80-5E0F68BFBD55}"/>
    <dgm:cxn modelId="{921CA4BF-8108-4F1A-8FD4-E7B6DED5A7C0}" type="presOf" srcId="{D17788A1-EAB5-437D-B368-B9891A1ED1D1}" destId="{E101971F-14C3-4E60-9ABE-E6A4252A6A83}" srcOrd="0" destOrd="0" presId="urn:microsoft.com/office/officeart/2008/layout/HorizontalMultiLevelHierarchy"/>
    <dgm:cxn modelId="{F1940443-3968-4FEB-B12F-4A2F2320A4A8}" type="presOf" srcId="{2DA001A0-6595-4648-80CE-21C7EB9563A2}" destId="{F979B1D5-8D12-483C-A077-F8A745E4773E}" srcOrd="0" destOrd="0" presId="urn:microsoft.com/office/officeart/2008/layout/HorizontalMultiLevelHierarchy"/>
    <dgm:cxn modelId="{F79D3EB4-348E-4B23-8021-EEAD23FE2718}" type="presOf" srcId="{1D545C7B-6AAA-402D-AA6D-9F50BD033CDD}" destId="{A04AC1F7-CE9E-4B48-87EA-4C1C7C0951B4}" srcOrd="1" destOrd="0" presId="urn:microsoft.com/office/officeart/2008/layout/HorizontalMultiLevelHierarchy"/>
    <dgm:cxn modelId="{0DBEAA8A-1CA7-446F-90F2-43D609BB614F}" type="presOf" srcId="{500289C1-D197-4D7C-B87E-9DAD7A7EE420}" destId="{4D20B4CE-2959-4005-9565-B1AA7EE07977}" srcOrd="0" destOrd="0" presId="urn:microsoft.com/office/officeart/2008/layout/HorizontalMultiLevelHierarchy"/>
    <dgm:cxn modelId="{67D5A407-7072-43AE-9BFF-4E151A6655FD}" type="presOf" srcId="{D8F5CB37-10F3-46F3-9DC5-B518223C97C2}" destId="{B96E2DCB-3357-4873-8845-AA4F561F2320}" srcOrd="0" destOrd="0" presId="urn:microsoft.com/office/officeart/2008/layout/HorizontalMultiLevelHierarchy"/>
    <dgm:cxn modelId="{16BD0B44-CBB1-45F7-A87B-019987D7107E}" srcId="{23F29316-6FF1-46CE-A5F5-7914B2CE259E}" destId="{4503B6C0-F393-41B0-8428-2781E99B95CA}" srcOrd="4" destOrd="0" parTransId="{D8F5CB37-10F3-46F3-9DC5-B518223C97C2}" sibTransId="{FAD6DD43-3458-42C0-BCA1-1429A708A2C3}"/>
    <dgm:cxn modelId="{3A0A3CFD-447D-4AAA-916D-CD0BD0501974}" type="presOf" srcId="{CB733973-6844-4DEE-9F9F-7F5F74355C3A}" destId="{2596E4D9-EAAE-463F-A4CF-13C35019CE2E}" srcOrd="0" destOrd="0" presId="urn:microsoft.com/office/officeart/2008/layout/HorizontalMultiLevelHierarchy"/>
    <dgm:cxn modelId="{91368CE2-12D8-48BC-B56C-12742B05CAE2}" srcId="{23F29316-6FF1-46CE-A5F5-7914B2CE259E}" destId="{500289C1-D197-4D7C-B87E-9DAD7A7EE420}" srcOrd="2" destOrd="0" parTransId="{6148F307-A3C6-4A92-8790-7EDA1A499CC6}" sibTransId="{66062BF5-6DD3-4A23-8923-55C31396A5BD}"/>
    <dgm:cxn modelId="{7504A85F-5B20-48AF-A388-B08D2A7CEC85}" srcId="{23F29316-6FF1-46CE-A5F5-7914B2CE259E}" destId="{03A3329A-130F-4C14-80E7-496BC19836A7}" srcOrd="1" destOrd="0" parTransId="{1D545C7B-6AAA-402D-AA6D-9F50BD033CDD}" sibTransId="{18FC0E19-BB25-47A1-8C0C-744D5DBAF7BA}"/>
    <dgm:cxn modelId="{E69812BB-1D78-4E36-8F93-C698F0AE31F3}" type="presOf" srcId="{6148F307-A3C6-4A92-8790-7EDA1A499CC6}" destId="{F49167FC-F869-433D-9641-7388472857D2}" srcOrd="1" destOrd="0" presId="urn:microsoft.com/office/officeart/2008/layout/HorizontalMultiLevelHierarchy"/>
    <dgm:cxn modelId="{CAC2BC14-0AF9-4092-BFE4-F00A5692C7B1}" type="presParOf" srcId="{417312DB-30A6-496B-BE6D-06775CA9923D}" destId="{511DE257-FFB4-490F-8AF5-BFAD8AE46E04}" srcOrd="0" destOrd="0" presId="urn:microsoft.com/office/officeart/2008/layout/HorizontalMultiLevelHierarchy"/>
    <dgm:cxn modelId="{0B92B86D-0F9E-4A3B-A46D-658FE502EB66}" type="presParOf" srcId="{511DE257-FFB4-490F-8AF5-BFAD8AE46E04}" destId="{CAEA7CD5-C0E4-425D-B4D8-58ABC4EE0D73}" srcOrd="0" destOrd="0" presId="urn:microsoft.com/office/officeart/2008/layout/HorizontalMultiLevelHierarchy"/>
    <dgm:cxn modelId="{E1CE3949-0FF3-4838-B1DE-7028E9A81152}" type="presParOf" srcId="{511DE257-FFB4-490F-8AF5-BFAD8AE46E04}" destId="{A2266BD5-975C-4D8E-B76B-DFBADDB442D1}" srcOrd="1" destOrd="0" presId="urn:microsoft.com/office/officeart/2008/layout/HorizontalMultiLevelHierarchy"/>
    <dgm:cxn modelId="{7B65FBDB-3DF2-467D-BE9E-57F877A8E7DF}" type="presParOf" srcId="{A2266BD5-975C-4D8E-B76B-DFBADDB442D1}" destId="{E101971F-14C3-4E60-9ABE-E6A4252A6A83}" srcOrd="0" destOrd="0" presId="urn:microsoft.com/office/officeart/2008/layout/HorizontalMultiLevelHierarchy"/>
    <dgm:cxn modelId="{6B56BEBF-AB0F-4690-A999-6AC51DA4839F}" type="presParOf" srcId="{E101971F-14C3-4E60-9ABE-E6A4252A6A83}" destId="{90F29D28-B405-48C1-9F83-D8D6617AD48C}" srcOrd="0" destOrd="0" presId="urn:microsoft.com/office/officeart/2008/layout/HorizontalMultiLevelHierarchy"/>
    <dgm:cxn modelId="{369CD978-7426-4ABB-8B34-56D2E3602CB1}" type="presParOf" srcId="{A2266BD5-975C-4D8E-B76B-DFBADDB442D1}" destId="{2621CB3B-6A78-4484-8A98-2A73D2FD141F}" srcOrd="1" destOrd="0" presId="urn:microsoft.com/office/officeart/2008/layout/HorizontalMultiLevelHierarchy"/>
    <dgm:cxn modelId="{1916AE26-BE17-4F28-972A-4470C3CE6F60}" type="presParOf" srcId="{2621CB3B-6A78-4484-8A98-2A73D2FD141F}" destId="{F979B1D5-8D12-483C-A077-F8A745E4773E}" srcOrd="0" destOrd="0" presId="urn:microsoft.com/office/officeart/2008/layout/HorizontalMultiLevelHierarchy"/>
    <dgm:cxn modelId="{B8FD22F4-E477-4779-A63F-006565E858A1}" type="presParOf" srcId="{2621CB3B-6A78-4484-8A98-2A73D2FD141F}" destId="{0C16F9DB-E6CC-484A-9F80-7E702440E14B}" srcOrd="1" destOrd="0" presId="urn:microsoft.com/office/officeart/2008/layout/HorizontalMultiLevelHierarchy"/>
    <dgm:cxn modelId="{1A867323-6ABE-43DF-9ECF-BA9EA14D36D3}" type="presParOf" srcId="{A2266BD5-975C-4D8E-B76B-DFBADDB442D1}" destId="{CF1D8C0E-E169-4F6F-9828-04ED411B623D}" srcOrd="2" destOrd="0" presId="urn:microsoft.com/office/officeart/2008/layout/HorizontalMultiLevelHierarchy"/>
    <dgm:cxn modelId="{29EBDFC1-FF7B-4703-B12E-D2E8F9A26EA3}" type="presParOf" srcId="{CF1D8C0E-E169-4F6F-9828-04ED411B623D}" destId="{A04AC1F7-CE9E-4B48-87EA-4C1C7C0951B4}" srcOrd="0" destOrd="0" presId="urn:microsoft.com/office/officeart/2008/layout/HorizontalMultiLevelHierarchy"/>
    <dgm:cxn modelId="{36A0D117-DA38-488E-A3F4-538E7E81FEB1}" type="presParOf" srcId="{A2266BD5-975C-4D8E-B76B-DFBADDB442D1}" destId="{75249721-653E-4E10-8D9C-1781A7502858}" srcOrd="3" destOrd="0" presId="urn:microsoft.com/office/officeart/2008/layout/HorizontalMultiLevelHierarchy"/>
    <dgm:cxn modelId="{628BBB4F-48F1-4A5D-8633-3FFA4E538099}" type="presParOf" srcId="{75249721-653E-4E10-8D9C-1781A7502858}" destId="{3E1B884B-2FD8-40B7-ABD9-1932D7E28F84}" srcOrd="0" destOrd="0" presId="urn:microsoft.com/office/officeart/2008/layout/HorizontalMultiLevelHierarchy"/>
    <dgm:cxn modelId="{9B31110B-88B1-4183-B378-D14056C0132F}" type="presParOf" srcId="{75249721-653E-4E10-8D9C-1781A7502858}" destId="{1DCF1CE6-1ABE-4882-BA02-83B67294FD0B}" srcOrd="1" destOrd="0" presId="urn:microsoft.com/office/officeart/2008/layout/HorizontalMultiLevelHierarchy"/>
    <dgm:cxn modelId="{986943E9-A6FF-4658-BEBF-264B9A5008C5}" type="presParOf" srcId="{A2266BD5-975C-4D8E-B76B-DFBADDB442D1}" destId="{4DA9F965-A370-4D15-AC75-67628749AD93}" srcOrd="4" destOrd="0" presId="urn:microsoft.com/office/officeart/2008/layout/HorizontalMultiLevelHierarchy"/>
    <dgm:cxn modelId="{A49810BF-DFE7-4F13-AAC0-7DC9E042D8D0}" type="presParOf" srcId="{4DA9F965-A370-4D15-AC75-67628749AD93}" destId="{F49167FC-F869-433D-9641-7388472857D2}" srcOrd="0" destOrd="0" presId="urn:microsoft.com/office/officeart/2008/layout/HorizontalMultiLevelHierarchy"/>
    <dgm:cxn modelId="{CCD82BA1-06FF-4E48-8B49-4B5430128F72}" type="presParOf" srcId="{A2266BD5-975C-4D8E-B76B-DFBADDB442D1}" destId="{73A1169F-6A8F-4058-8C66-64371FFA76A8}" srcOrd="5" destOrd="0" presId="urn:microsoft.com/office/officeart/2008/layout/HorizontalMultiLevelHierarchy"/>
    <dgm:cxn modelId="{6874B32D-E3E0-41A4-A4EF-E3E54E1431E2}" type="presParOf" srcId="{73A1169F-6A8F-4058-8C66-64371FFA76A8}" destId="{4D20B4CE-2959-4005-9565-B1AA7EE07977}" srcOrd="0" destOrd="0" presId="urn:microsoft.com/office/officeart/2008/layout/HorizontalMultiLevelHierarchy"/>
    <dgm:cxn modelId="{91D373B8-FCF7-4874-8CA7-9F8253E30315}" type="presParOf" srcId="{73A1169F-6A8F-4058-8C66-64371FFA76A8}" destId="{1C3DC425-AAD6-47B5-8E40-2C3BE5E05ACF}" srcOrd="1" destOrd="0" presId="urn:microsoft.com/office/officeart/2008/layout/HorizontalMultiLevelHierarchy"/>
    <dgm:cxn modelId="{12E3CF32-AC77-4670-86BC-3097607768F1}" type="presParOf" srcId="{A2266BD5-975C-4D8E-B76B-DFBADDB442D1}" destId="{2596E4D9-EAAE-463F-A4CF-13C35019CE2E}" srcOrd="6" destOrd="0" presId="urn:microsoft.com/office/officeart/2008/layout/HorizontalMultiLevelHierarchy"/>
    <dgm:cxn modelId="{736C6EA6-AEC3-4CDF-A2B0-102AA91A61BB}" type="presParOf" srcId="{2596E4D9-EAAE-463F-A4CF-13C35019CE2E}" destId="{CE5C33F7-2D95-4C03-9C6F-2AFDC037A3C7}" srcOrd="0" destOrd="0" presId="urn:microsoft.com/office/officeart/2008/layout/HorizontalMultiLevelHierarchy"/>
    <dgm:cxn modelId="{F7BC6F59-4CE2-4A65-8A10-0A517F14E106}" type="presParOf" srcId="{A2266BD5-975C-4D8E-B76B-DFBADDB442D1}" destId="{0D455E77-5CF9-4273-B813-10C1E757622B}" srcOrd="7" destOrd="0" presId="urn:microsoft.com/office/officeart/2008/layout/HorizontalMultiLevelHierarchy"/>
    <dgm:cxn modelId="{ADCF8534-BD85-4E03-A01B-16D0B0519DA6}" type="presParOf" srcId="{0D455E77-5CF9-4273-B813-10C1E757622B}" destId="{8606D1BE-522A-4CCE-B238-BE87CB472C7D}" srcOrd="0" destOrd="0" presId="urn:microsoft.com/office/officeart/2008/layout/HorizontalMultiLevelHierarchy"/>
    <dgm:cxn modelId="{9C1D2DF0-CEA5-470D-A1F2-66AAEF946689}" type="presParOf" srcId="{0D455E77-5CF9-4273-B813-10C1E757622B}" destId="{9F59F469-FB5D-4785-BBAC-700A46A0F723}" srcOrd="1" destOrd="0" presId="urn:microsoft.com/office/officeart/2008/layout/HorizontalMultiLevelHierarchy"/>
    <dgm:cxn modelId="{6D217501-FA33-4926-83ED-187C210906DB}" type="presParOf" srcId="{A2266BD5-975C-4D8E-B76B-DFBADDB442D1}" destId="{B96E2DCB-3357-4873-8845-AA4F561F2320}" srcOrd="8" destOrd="0" presId="urn:microsoft.com/office/officeart/2008/layout/HorizontalMultiLevelHierarchy"/>
    <dgm:cxn modelId="{E203A37E-A749-4DC1-B6B5-B6BDD4DB3526}" type="presParOf" srcId="{B96E2DCB-3357-4873-8845-AA4F561F2320}" destId="{CD4FC255-B08C-4F87-AF94-A03A9C27E3BA}" srcOrd="0" destOrd="0" presId="urn:microsoft.com/office/officeart/2008/layout/HorizontalMultiLevelHierarchy"/>
    <dgm:cxn modelId="{070BC1A4-CD48-48CF-BE3E-E8F236E24AFC}" type="presParOf" srcId="{A2266BD5-975C-4D8E-B76B-DFBADDB442D1}" destId="{2FB32A00-E3B3-4A5F-906A-A11370D8DECA}" srcOrd="9" destOrd="0" presId="urn:microsoft.com/office/officeart/2008/layout/HorizontalMultiLevelHierarchy"/>
    <dgm:cxn modelId="{D9B3AF24-041A-4421-BD33-7E7759925674}" type="presParOf" srcId="{2FB32A00-E3B3-4A5F-906A-A11370D8DECA}" destId="{1EE0CAB6-57B5-412A-8DC8-784A801616F8}" srcOrd="0" destOrd="0" presId="urn:microsoft.com/office/officeart/2008/layout/HorizontalMultiLevelHierarchy"/>
    <dgm:cxn modelId="{EBD163D6-26C5-437F-BB76-5369B807483B}" type="presParOf" srcId="{2FB32A00-E3B3-4A5F-906A-A11370D8DECA}" destId="{A43C8DF0-530E-40BB-B9B3-F5550A41BB2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DE97D8-FF76-4989-9202-BCC947E40F5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878B0C-E39B-4CBB-AABE-AB0EC5B3A5EE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Утверждены методики прогнозирования доходов     в соответствии с Постановлением Правительства Российской Федерации от 23.06.2016 № 574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C86468-A229-4CD8-AE83-A7BE49C23D7E}" type="parTrans" cxnId="{8607664C-728D-453D-8189-200C4EE8CCD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91F5E6-AAF9-4022-9921-932B35B2724F}" type="sibTrans" cxnId="{8607664C-728D-453D-8189-200C4EE8CCD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001E5C-5692-4DF8-BD26-FECC3D4C8D5B}">
      <dgm:prSet phldrT="[Текст]" custT="1"/>
      <dgm:spPr>
        <a:gradFill rotWithShape="0">
          <a:gsLst>
            <a:gs pos="0">
              <a:srgbClr val="99FFCC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Утверждено постановление администрации городского округа – город Волжский Волгоградской области от 03.07.2018 № 3333 о мерах по реализации Решения о бюджете на 2018  год и плановый период  (главным администраторам доходов бюджета городского округа – город Волжский Волгоградской области предписывается принять меры по обеспечению поступления налогов, сборов и других обязательных платежей, а также по сокращению задолженности по их уплате и осуществлению мероприятий, препятствующих ее возникновению)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11FAA3-1665-48CB-916A-2B76A7B55FBD}" type="parTrans" cxnId="{35D7507A-8089-4DB8-8722-DF367BD36A7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E4448C-AD31-41FC-8323-10FEBFD194E8}" type="sibTrans" cxnId="{35D7507A-8089-4DB8-8722-DF367BD36A7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6CCA1-F1A3-47A6-9ACE-A6632C438220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реалистичного прогноза по доходам</a:t>
          </a:r>
          <a:endParaRPr lang="ru-RU" sz="16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3FD1C3-7C3E-4577-9356-D14729471B84}" type="parTrans" cxnId="{4280D045-5784-4903-AF62-508425D4D25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CF28C5-118E-4DAA-836A-2663C5A2F9A3}" type="sibTrans" cxnId="{4280D045-5784-4903-AF62-508425D4D25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FD4711-6F80-4F33-B9C2-C7629B97EB75}">
      <dgm:prSet phldrT="[Текст]" custT="1"/>
      <dgm:spPr>
        <a:gradFill rotWithShape="0">
          <a:gsLst>
            <a:gs pos="0">
              <a:srgbClr val="99FFCC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Решение Волжской городской Думы от 15.12.2017№364-ВГД «О бюджете городского округа – город Волжский Волгоградской области на 2018 год и на плановый период 2019 и 2020 годов»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4833E1-5B85-4EB5-B7E5-42A50638BD2B}" type="parTrans" cxnId="{C7F0A2CD-EFB8-4468-B53C-21C0BA783DC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8110F0-3257-4A8E-818A-BDAFAC0B1320}" type="sibTrans" cxnId="{C7F0A2CD-EFB8-4468-B53C-21C0BA783DC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510AD7-5D70-46D3-A4FA-FF6A2DF3E550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Финансовый контроль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A6407F-F636-4307-8260-13C4FD539CC0}" type="parTrans" cxnId="{5A7C0876-F61B-45C9-BC59-5CC2869666F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CDFAFC-6036-4E70-B6A9-989034057E5B}" type="sibTrans" cxnId="{5A7C0876-F61B-45C9-BC59-5CC2869666F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883D57-E1F2-4B7B-A5E2-8925B9160BD2}">
      <dgm:prSet phldrT="[Текст]" custT="1"/>
      <dgm:spPr>
        <a:gradFill rotWithShape="0">
          <a:gsLst>
            <a:gs pos="0">
              <a:srgbClr val="99FFCC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администрации городского округа – город Волжский Волгоградской области от 17.02.2017 № 939 «Об утверждении Порядка осуществления внутреннего финансового контроля и внутреннего финансового аудита»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41424A-0F5A-4F6C-AA9C-B2933C49D424}" type="parTrans" cxnId="{4C405267-D66A-4AFD-8FD8-8F1E7FB8D4D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AA17A6-CEEF-48E3-8058-42BC468E3E6B}" type="sibTrans" cxnId="{4C405267-D66A-4AFD-8FD8-8F1E7FB8D4D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1207A2-870D-4204-8E4F-81D3EA2DB6CC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Уточнение прогноза </a:t>
          </a:r>
          <a:endParaRPr lang="ru-RU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0AF342-DCDC-436D-B4A7-E45ADBC99FDF}" type="parTrans" cxnId="{EEAE48C4-AF99-446A-A37B-7B0438B59CC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4AE0BE-0818-4F2C-82E7-6915010C3F32}" type="sibTrans" cxnId="{EEAE48C4-AF99-446A-A37B-7B0438B59CC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62FD32-E03A-4415-969C-D1FCEB0DD80A}" type="pres">
      <dgm:prSet presAssocID="{0ADE97D8-FF76-4989-9202-BCC947E40F5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6DF08FC-B485-439D-81AA-1973FB0F6955}" type="pres">
      <dgm:prSet presAssocID="{AD878B0C-E39B-4CBB-AABE-AB0EC5B3A5EE}" presName="composite" presStyleCnt="0"/>
      <dgm:spPr/>
    </dgm:pt>
    <dgm:pt modelId="{1A8FFE42-5B20-46B1-BFDE-F9BC4DE4CA27}" type="pres">
      <dgm:prSet presAssocID="{AD878B0C-E39B-4CBB-AABE-AB0EC5B3A5EE}" presName="bentUpArrow1" presStyleLbl="alignImgPlace1" presStyleIdx="0" presStyleCnt="3" custScaleX="121425" custLinFactNeighborX="7024" custLinFactNeighborY="9768"/>
      <dgm:spPr/>
    </dgm:pt>
    <dgm:pt modelId="{B90B9B59-49E4-47C7-83A7-9054209237A9}" type="pres">
      <dgm:prSet presAssocID="{AD878B0C-E39B-4CBB-AABE-AB0EC5B3A5EE}" presName="ParentText" presStyleLbl="node1" presStyleIdx="0" presStyleCnt="4" custScaleX="152155" custScaleY="151119" custLinFactNeighborX="-12127" custLinFactNeighborY="-16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A57DC-665E-4FD1-BD4F-AF4F2B6E0A32}" type="pres">
      <dgm:prSet presAssocID="{AD878B0C-E39B-4CBB-AABE-AB0EC5B3A5EE}" presName="ChildText" presStyleLbl="revTx" presStyleIdx="0" presStyleCnt="3" custScaleX="443110" custScaleY="172411" custLinFactX="100000" custLinFactNeighborX="111798" custLinFactNeighborY="-338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7D995-A6D6-4C3C-A135-3B763450861D}" type="pres">
      <dgm:prSet presAssocID="{C691F5E6-AAF9-4022-9921-932B35B2724F}" presName="sibTrans" presStyleCnt="0"/>
      <dgm:spPr/>
    </dgm:pt>
    <dgm:pt modelId="{F5B30123-D48B-43E0-9470-F657AED092FB}" type="pres">
      <dgm:prSet presAssocID="{EAA6CCA1-F1A3-47A6-9ACE-A6632C438220}" presName="composite" presStyleCnt="0"/>
      <dgm:spPr/>
    </dgm:pt>
    <dgm:pt modelId="{30D8114B-E286-45F6-B99D-EDAAF78CF48D}" type="pres">
      <dgm:prSet presAssocID="{EAA6CCA1-F1A3-47A6-9ACE-A6632C438220}" presName="bentUpArrow1" presStyleLbl="alignImgPlace1" presStyleIdx="1" presStyleCnt="3" custScaleX="146309" custScaleY="88360" custLinFactNeighborX="-28912" custLinFactNeighborY="5757"/>
      <dgm:spPr/>
    </dgm:pt>
    <dgm:pt modelId="{35632D9A-F073-43B9-BA4F-DB2CDFBB6DBC}" type="pres">
      <dgm:prSet presAssocID="{EAA6CCA1-F1A3-47A6-9ACE-A6632C438220}" presName="ParentText" presStyleLbl="node1" presStyleIdx="1" presStyleCnt="4" custScaleX="107529" custLinFactNeighborX="-44260" custLinFactNeighborY="162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3E2F0-F6FC-4558-9585-B2DCDE9D0240}" type="pres">
      <dgm:prSet presAssocID="{EAA6CCA1-F1A3-47A6-9ACE-A6632C438220}" presName="ChildText" presStyleLbl="revTx" presStyleIdx="1" presStyleCnt="3" custScaleX="395206" custLinFactX="3379" custLinFactNeighborX="100000" custLinFactNeighborY="44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C2397-BDFA-4E59-8493-44CB7726031A}" type="pres">
      <dgm:prSet presAssocID="{1CCF28C5-118E-4DAA-836A-2663C5A2F9A3}" presName="sibTrans" presStyleCnt="0"/>
      <dgm:spPr/>
    </dgm:pt>
    <dgm:pt modelId="{8D6F3EB8-148D-4816-BB8F-7CE6E095012B}" type="pres">
      <dgm:prSet presAssocID="{26510AD7-5D70-46D3-A4FA-FF6A2DF3E550}" presName="composite" presStyleCnt="0"/>
      <dgm:spPr/>
    </dgm:pt>
    <dgm:pt modelId="{5C9954EF-2A21-4BF2-B473-BE48BD3EF8D1}" type="pres">
      <dgm:prSet presAssocID="{26510AD7-5D70-46D3-A4FA-FF6A2DF3E550}" presName="bentUpArrow1" presStyleLbl="alignImgPlace1" presStyleIdx="2" presStyleCnt="3" custScaleX="155518" custLinFactNeighborX="-64134" custLinFactNeighborY="2199"/>
      <dgm:spPr/>
    </dgm:pt>
    <dgm:pt modelId="{A29DC399-A8B3-4762-A629-016127DE62F4}" type="pres">
      <dgm:prSet presAssocID="{26510AD7-5D70-46D3-A4FA-FF6A2DF3E550}" presName="ParentText" presStyleLbl="node1" presStyleIdx="2" presStyleCnt="4" custLinFactNeighborX="-86601" custLinFactNeighborY="289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DF59F-6CA7-41F3-9F78-1F621F32F0A8}" type="pres">
      <dgm:prSet presAssocID="{26510AD7-5D70-46D3-A4FA-FF6A2DF3E550}" presName="ChildText" presStyleLbl="revTx" presStyleIdx="2" presStyleCnt="3" custScaleX="309265" custScaleY="124840" custLinFactNeighborX="-3819" custLinFactNeighborY="-88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7C10E-297D-4084-8DFD-D4807D98E9CB}" type="pres">
      <dgm:prSet presAssocID="{A4CDFAFC-6036-4E70-B6A9-989034057E5B}" presName="sibTrans" presStyleCnt="0"/>
      <dgm:spPr/>
    </dgm:pt>
    <dgm:pt modelId="{F7787030-8B89-47AB-83E9-454D45FB5C9A}" type="pres">
      <dgm:prSet presAssocID="{F51207A2-870D-4204-8E4F-81D3EA2DB6CC}" presName="composite" presStyleCnt="0"/>
      <dgm:spPr/>
    </dgm:pt>
    <dgm:pt modelId="{BA3BC27F-05DE-4BC8-98D4-76AB2539F57D}" type="pres">
      <dgm:prSet presAssocID="{F51207A2-870D-4204-8E4F-81D3EA2DB6CC}" presName="ParentText" presStyleLbl="node1" presStyleIdx="3" presStyleCnt="4" custLinFactNeighborX="-93448" custLinFactNeighborY="-36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6F3EDC-A4E5-406A-BC40-5F44BE34F481}" type="presOf" srcId="{F51207A2-870D-4204-8E4F-81D3EA2DB6CC}" destId="{BA3BC27F-05DE-4BC8-98D4-76AB2539F57D}" srcOrd="0" destOrd="0" presId="urn:microsoft.com/office/officeart/2005/8/layout/StepDownProcess"/>
    <dgm:cxn modelId="{EEAE48C4-AF99-446A-A37B-7B0438B59CCD}" srcId="{0ADE97D8-FF76-4989-9202-BCC947E40F57}" destId="{F51207A2-870D-4204-8E4F-81D3EA2DB6CC}" srcOrd="3" destOrd="0" parTransId="{120AF342-DCDC-436D-B4A7-E45ADBC99FDF}" sibTransId="{C14AE0BE-0818-4F2C-82E7-6915010C3F32}"/>
    <dgm:cxn modelId="{5A7C0876-F61B-45C9-BC59-5CC2869666FE}" srcId="{0ADE97D8-FF76-4989-9202-BCC947E40F57}" destId="{26510AD7-5D70-46D3-A4FA-FF6A2DF3E550}" srcOrd="2" destOrd="0" parTransId="{62A6407F-F636-4307-8260-13C4FD539CC0}" sibTransId="{A4CDFAFC-6036-4E70-B6A9-989034057E5B}"/>
    <dgm:cxn modelId="{35D7507A-8089-4DB8-8722-DF367BD36A7A}" srcId="{AD878B0C-E39B-4CBB-AABE-AB0EC5B3A5EE}" destId="{3E001E5C-5692-4DF8-BD26-FECC3D4C8D5B}" srcOrd="0" destOrd="0" parTransId="{B211FAA3-1665-48CB-916A-2B76A7B55FBD}" sibTransId="{8BE4448C-AD31-41FC-8323-10FEBFD194E8}"/>
    <dgm:cxn modelId="{85EC0812-5E38-48BE-B822-8D62E603EB41}" type="presOf" srcId="{AD878B0C-E39B-4CBB-AABE-AB0EC5B3A5EE}" destId="{B90B9B59-49E4-47C7-83A7-9054209237A9}" srcOrd="0" destOrd="0" presId="urn:microsoft.com/office/officeart/2005/8/layout/StepDownProcess"/>
    <dgm:cxn modelId="{955FF23D-BCB2-4F4C-869E-78A3421D26B3}" type="presOf" srcId="{3E001E5C-5692-4DF8-BD26-FECC3D4C8D5B}" destId="{AA8A57DC-665E-4FD1-BD4F-AF4F2B6E0A32}" srcOrd="0" destOrd="0" presId="urn:microsoft.com/office/officeart/2005/8/layout/StepDownProcess"/>
    <dgm:cxn modelId="{4C405267-D66A-4AFD-8FD8-8F1E7FB8D4D3}" srcId="{26510AD7-5D70-46D3-A4FA-FF6A2DF3E550}" destId="{86883D57-E1F2-4B7B-A5E2-8925B9160BD2}" srcOrd="0" destOrd="0" parTransId="{DA41424A-0F5A-4F6C-AA9C-B2933C49D424}" sibTransId="{49AA17A6-CEEF-48E3-8058-42BC468E3E6B}"/>
    <dgm:cxn modelId="{4E5FF61B-4F25-48EB-91F9-1DB155574510}" type="presOf" srcId="{2CFD4711-6F80-4F33-B9C2-C7629B97EB75}" destId="{0EE3E2F0-F6FC-4558-9585-B2DCDE9D0240}" srcOrd="0" destOrd="0" presId="urn:microsoft.com/office/officeart/2005/8/layout/StepDownProcess"/>
    <dgm:cxn modelId="{C7F0A2CD-EFB8-4468-B53C-21C0BA783DC2}" srcId="{EAA6CCA1-F1A3-47A6-9ACE-A6632C438220}" destId="{2CFD4711-6F80-4F33-B9C2-C7629B97EB75}" srcOrd="0" destOrd="0" parTransId="{754833E1-5B85-4EB5-B7E5-42A50638BD2B}" sibTransId="{FB8110F0-3257-4A8E-818A-BDAFAC0B1320}"/>
    <dgm:cxn modelId="{1A523B40-35DC-484A-9551-2ECF8331D7AF}" type="presOf" srcId="{0ADE97D8-FF76-4989-9202-BCC947E40F57}" destId="{3162FD32-E03A-4415-969C-D1FCEB0DD80A}" srcOrd="0" destOrd="0" presId="urn:microsoft.com/office/officeart/2005/8/layout/StepDownProcess"/>
    <dgm:cxn modelId="{4280D045-5784-4903-AF62-508425D4D250}" srcId="{0ADE97D8-FF76-4989-9202-BCC947E40F57}" destId="{EAA6CCA1-F1A3-47A6-9ACE-A6632C438220}" srcOrd="1" destOrd="0" parTransId="{793FD1C3-7C3E-4577-9356-D14729471B84}" sibTransId="{1CCF28C5-118E-4DAA-836A-2663C5A2F9A3}"/>
    <dgm:cxn modelId="{8607664C-728D-453D-8189-200C4EE8CCDE}" srcId="{0ADE97D8-FF76-4989-9202-BCC947E40F57}" destId="{AD878B0C-E39B-4CBB-AABE-AB0EC5B3A5EE}" srcOrd="0" destOrd="0" parTransId="{51C86468-A229-4CD8-AE83-A7BE49C23D7E}" sibTransId="{C691F5E6-AAF9-4022-9921-932B35B2724F}"/>
    <dgm:cxn modelId="{D815D67E-D79B-4DCD-B2A2-19DC1A453DF0}" type="presOf" srcId="{26510AD7-5D70-46D3-A4FA-FF6A2DF3E550}" destId="{A29DC399-A8B3-4762-A629-016127DE62F4}" srcOrd="0" destOrd="0" presId="urn:microsoft.com/office/officeart/2005/8/layout/StepDownProcess"/>
    <dgm:cxn modelId="{B7BA5CA7-ACE2-44DF-9C97-582E35438AC7}" type="presOf" srcId="{86883D57-E1F2-4B7B-A5E2-8925B9160BD2}" destId="{D54DF59F-6CA7-41F3-9F78-1F621F32F0A8}" srcOrd="0" destOrd="0" presId="urn:microsoft.com/office/officeart/2005/8/layout/StepDownProcess"/>
    <dgm:cxn modelId="{AFFD308A-4D65-480C-AF03-0CE98DDCCF1E}" type="presOf" srcId="{EAA6CCA1-F1A3-47A6-9ACE-A6632C438220}" destId="{35632D9A-F073-43B9-BA4F-DB2CDFBB6DBC}" srcOrd="0" destOrd="0" presId="urn:microsoft.com/office/officeart/2005/8/layout/StepDownProcess"/>
    <dgm:cxn modelId="{92E26889-7F1F-4AB9-9E8D-8B81CB683794}" type="presParOf" srcId="{3162FD32-E03A-4415-969C-D1FCEB0DD80A}" destId="{26DF08FC-B485-439D-81AA-1973FB0F6955}" srcOrd="0" destOrd="0" presId="urn:microsoft.com/office/officeart/2005/8/layout/StepDownProcess"/>
    <dgm:cxn modelId="{1B749274-732A-447F-8E6A-43ED474401EC}" type="presParOf" srcId="{26DF08FC-B485-439D-81AA-1973FB0F6955}" destId="{1A8FFE42-5B20-46B1-BFDE-F9BC4DE4CA27}" srcOrd="0" destOrd="0" presId="urn:microsoft.com/office/officeart/2005/8/layout/StepDownProcess"/>
    <dgm:cxn modelId="{41F7FD37-5BD3-4C1F-8457-CE5D2586BB74}" type="presParOf" srcId="{26DF08FC-B485-439D-81AA-1973FB0F6955}" destId="{B90B9B59-49E4-47C7-83A7-9054209237A9}" srcOrd="1" destOrd="0" presId="urn:microsoft.com/office/officeart/2005/8/layout/StepDownProcess"/>
    <dgm:cxn modelId="{79C5C1F6-9398-4740-A443-3BEB25239664}" type="presParOf" srcId="{26DF08FC-B485-439D-81AA-1973FB0F6955}" destId="{AA8A57DC-665E-4FD1-BD4F-AF4F2B6E0A32}" srcOrd="2" destOrd="0" presId="urn:microsoft.com/office/officeart/2005/8/layout/StepDownProcess"/>
    <dgm:cxn modelId="{47F9E121-28AF-4ADD-B28F-7C84F8CC15DF}" type="presParOf" srcId="{3162FD32-E03A-4415-969C-D1FCEB0DD80A}" destId="{2667D995-A6D6-4C3C-A135-3B763450861D}" srcOrd="1" destOrd="0" presId="urn:microsoft.com/office/officeart/2005/8/layout/StepDownProcess"/>
    <dgm:cxn modelId="{65BA582E-3FE8-4D24-9180-4450A4C013D8}" type="presParOf" srcId="{3162FD32-E03A-4415-969C-D1FCEB0DD80A}" destId="{F5B30123-D48B-43E0-9470-F657AED092FB}" srcOrd="2" destOrd="0" presId="urn:microsoft.com/office/officeart/2005/8/layout/StepDownProcess"/>
    <dgm:cxn modelId="{46649F34-D7C5-4983-AB56-B6DACEC0A059}" type="presParOf" srcId="{F5B30123-D48B-43E0-9470-F657AED092FB}" destId="{30D8114B-E286-45F6-B99D-EDAAF78CF48D}" srcOrd="0" destOrd="0" presId="urn:microsoft.com/office/officeart/2005/8/layout/StepDownProcess"/>
    <dgm:cxn modelId="{E7B0B6CA-5FB2-460A-B878-A407BAD6F88A}" type="presParOf" srcId="{F5B30123-D48B-43E0-9470-F657AED092FB}" destId="{35632D9A-F073-43B9-BA4F-DB2CDFBB6DBC}" srcOrd="1" destOrd="0" presId="urn:microsoft.com/office/officeart/2005/8/layout/StepDownProcess"/>
    <dgm:cxn modelId="{B20C9773-5660-4D0F-B442-7B7E9A83E3F3}" type="presParOf" srcId="{F5B30123-D48B-43E0-9470-F657AED092FB}" destId="{0EE3E2F0-F6FC-4558-9585-B2DCDE9D0240}" srcOrd="2" destOrd="0" presId="urn:microsoft.com/office/officeart/2005/8/layout/StepDownProcess"/>
    <dgm:cxn modelId="{3EB1AF5E-2D00-4920-89E1-2855F6AF3D53}" type="presParOf" srcId="{3162FD32-E03A-4415-969C-D1FCEB0DD80A}" destId="{97EC2397-BDFA-4E59-8493-44CB7726031A}" srcOrd="3" destOrd="0" presId="urn:microsoft.com/office/officeart/2005/8/layout/StepDownProcess"/>
    <dgm:cxn modelId="{65B600AB-7CED-49A9-AFD8-F7BD38140D08}" type="presParOf" srcId="{3162FD32-E03A-4415-969C-D1FCEB0DD80A}" destId="{8D6F3EB8-148D-4816-BB8F-7CE6E095012B}" srcOrd="4" destOrd="0" presId="urn:microsoft.com/office/officeart/2005/8/layout/StepDownProcess"/>
    <dgm:cxn modelId="{C451B25A-6DE5-4BC1-AA14-207FB2881364}" type="presParOf" srcId="{8D6F3EB8-148D-4816-BB8F-7CE6E095012B}" destId="{5C9954EF-2A21-4BF2-B473-BE48BD3EF8D1}" srcOrd="0" destOrd="0" presId="urn:microsoft.com/office/officeart/2005/8/layout/StepDownProcess"/>
    <dgm:cxn modelId="{F6EBE955-3466-4808-9B62-6EAB8392AD33}" type="presParOf" srcId="{8D6F3EB8-148D-4816-BB8F-7CE6E095012B}" destId="{A29DC399-A8B3-4762-A629-016127DE62F4}" srcOrd="1" destOrd="0" presId="urn:microsoft.com/office/officeart/2005/8/layout/StepDownProcess"/>
    <dgm:cxn modelId="{6D840DEE-2A16-4977-9C53-095F6C64E56A}" type="presParOf" srcId="{8D6F3EB8-148D-4816-BB8F-7CE6E095012B}" destId="{D54DF59F-6CA7-41F3-9F78-1F621F32F0A8}" srcOrd="2" destOrd="0" presId="urn:microsoft.com/office/officeart/2005/8/layout/StepDownProcess"/>
    <dgm:cxn modelId="{E5841B03-6CE0-4A4A-9918-179A6C73CAD7}" type="presParOf" srcId="{3162FD32-E03A-4415-969C-D1FCEB0DD80A}" destId="{6C77C10E-297D-4084-8DFD-D4807D98E9CB}" srcOrd="5" destOrd="0" presId="urn:microsoft.com/office/officeart/2005/8/layout/StepDownProcess"/>
    <dgm:cxn modelId="{3437EAB5-8C62-4912-94F2-4F327C0794F8}" type="presParOf" srcId="{3162FD32-E03A-4415-969C-D1FCEB0DD80A}" destId="{F7787030-8B89-47AB-83E9-454D45FB5C9A}" srcOrd="6" destOrd="0" presId="urn:microsoft.com/office/officeart/2005/8/layout/StepDownProcess"/>
    <dgm:cxn modelId="{45FF8B75-A4D0-4E40-A0B7-9FBC55FDDCE4}" type="presParOf" srcId="{F7787030-8B89-47AB-83E9-454D45FB5C9A}" destId="{BA3BC27F-05DE-4BC8-98D4-76AB2539F57D}" srcOrd="0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B79A70-CDD9-4DA3-8D59-82A64749B0C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BD1084-354E-4182-B385-D3277961585F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заработной платы и поступлений НДФЛ на 5,5 млн руб., в государственные внебюджетные фонды на 8,8 млн руб. и налогам на совокупный доход на 0,2 млн руб.</a:t>
          </a:r>
          <a:endParaRPr lang="ru-RU" sz="16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725C60-AABB-486A-B205-41299C8EC80E}" type="parTrans" cxnId="{FF2A24DA-D0F5-4DED-943B-5F8D050AA0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2CBB61-9A46-4A81-9328-F7C66BBA6AE9}" type="sibTrans" cxnId="{FF2A24DA-D0F5-4DED-943B-5F8D050AA0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871B26-E984-4DA6-9BF4-76F5226B7AE0}">
      <dgm:prSet phldrT="[Текст]" custT="1"/>
      <dgm:spPr>
        <a:solidFill>
          <a:srgbClr val="FFFFCC">
            <a:alpha val="89804"/>
          </a:srgbClr>
        </a:solidFill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 ФОТ за счет увеличения оплаты труда  1125 работникам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A5D240-923F-4D80-A376-B023C36290AB}" type="parTrans" cxnId="{C80933CC-0B82-4511-8F9F-056D7B762C5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80EB98-F24C-42E9-B2BD-1CE4BEE0BD3C}" type="sibTrans" cxnId="{C80933CC-0B82-4511-8F9F-056D7B762C5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77AF47-8474-4636-BC36-C37F0A5DA929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поступлений земельного налога и налога на имущество физических лиц</a:t>
          </a:r>
          <a:endParaRPr lang="ru-RU" sz="16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00A9E6-D852-4F4E-9473-AA7C95EBAB80}" type="parTrans" cxnId="{BF2F8B62-4DCC-4148-859C-15D0A9CEDBF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EDE00-9189-4820-B70F-E222B52D6227}" type="sibTrans" cxnId="{BF2F8B62-4DCC-4148-859C-15D0A9CEDBF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D64931-1A37-4A69-8E07-004A35EB2240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Поставлены на налоговый учет 547 земельных участков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87A92B-57BC-4F16-806F-F52E9451752E}" type="parTrans" cxnId="{F8645026-FE34-4BDB-9F5F-B78C986317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7D272C-A91D-4B73-B641-64190C670969}" type="sibTrans" cxnId="{F8645026-FE34-4BDB-9F5F-B78C986317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074971-1B2C-4DC6-A298-5DD44B5D6A6E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Поставлены на налоговый учет 51 объекта недвижимого имущества, выявленных в результате работы органов местного самоуправления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2D781B-8F2D-4548-B2B1-CE3329995361}" type="parTrans" cxnId="{D7C217E7-6EE7-4345-ACBB-EAD6A769478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5668F2-3FB9-4227-AB8B-B055A86F64C1}" type="sibTrans" cxnId="{D7C217E7-6EE7-4345-ACBB-EAD6A769478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DB7B72-5AF9-4A8F-9F9D-7CFB13E43D3B}">
      <dgm:prSet phldrT="[Текст]" custT="1"/>
      <dgm:spPr>
        <a:solidFill>
          <a:srgbClr val="FFFFCC">
            <a:alpha val="89804"/>
          </a:srgbClr>
        </a:solidFill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5467 человек оформили трудовые договора с работодателями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DFF34B-C748-49AE-B998-3F456562714E}" type="sibTrans" cxnId="{654273B7-A1CD-491D-89B0-E50AC370BB5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94ACEB-A1C5-4A8A-8AD4-F1AE9444592A}" type="parTrans" cxnId="{654273B7-A1CD-491D-89B0-E50AC370BB5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8B8BD7-4264-4773-A968-FE9FE6EFC527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Поступление дотации на сбалансированность в сумме 182,2 млн руб.</a:t>
          </a:r>
          <a:endParaRPr lang="ru-RU" sz="16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2A0579-ADBD-4C76-9EA2-59A6F9CAFC34}" type="parTrans" cxnId="{BFA38064-6715-4CAE-86FD-894C1720570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1B2732-BDC3-47FA-B9E2-D9836F9A1265}" type="sibTrans" cxnId="{BFA38064-6715-4CAE-86FD-894C1720570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96D917-46D1-422E-8AE9-ABD314752509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pPr algn="l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•Проведены оптимизационные мероприятиями по сокращению доли оплаты труда прочего персонала в общем объеме фонда оплаты труда работников общеобразовательных организаций 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мероприятия по увеличению поступлений от налога на доходы физических лиц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4B82BD-BDF3-44D2-A38E-8EC7B49F0A39}" type="parTrans" cxnId="{9F760A9A-27DB-40D3-BA76-FA6FC4E7182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185BB8-E720-401E-BC64-5C1CFA8C9DE6}" type="sibTrans" cxnId="{9F760A9A-27DB-40D3-BA76-FA6FC4E7182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33931E-6C8D-42D5-BBBE-71BC6BE5F648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управления муниципальным имуществом, поступили доходы в сумме 19,3 млн руб.</a:t>
          </a:r>
          <a:endParaRPr lang="ru-RU" sz="16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7CB486-6C9D-4C1B-87BC-19B838883653}" type="parTrans" cxnId="{1DB6E370-13D3-42C1-8770-C98EDACC3E3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93EB9-5B14-4604-9B10-01442C071E58}" type="sibTrans" cxnId="{1DB6E370-13D3-42C1-8770-C98EDACC3E3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536DAB-A7E1-45A9-B308-C1FD048181EE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pPr algn="l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•в результате повышения ликвидности: продано 20 земельных участков, заключено 32 договора аренды земельных участков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проданы 2 неиспользуемых объекта изъятых из оперативного управления МКП «Тепловые сети» в муниципальную казну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C2B44-5CBA-4504-ACB8-83290832D687}" type="parTrans" cxnId="{8D5867A2-DD28-4FD9-90EA-C6ADF92CE34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4052D7-E7C4-4066-B02C-DD6E8271BEBB}" type="sibTrans" cxnId="{8D5867A2-DD28-4FD9-90EA-C6ADF92CE34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14CAD8-7A64-4735-9E38-63254D7E4110}">
      <dgm:prSet phldrT="[Текст]" custT="1"/>
      <dgm:spPr>
        <a:solidFill>
          <a:srgbClr val="FFFFCC">
            <a:alpha val="89804"/>
          </a:srgbClr>
        </a:solidFill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 ИП представили налоговую отчетность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FF36E0-D080-45CD-964E-A035F90819A6}" type="parTrans" cxnId="{4FF85102-E629-4B7E-A0C2-6F1507B151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1ADFA5-8DA5-4DFC-B808-AF6E67DDB310}" type="sibTrans" cxnId="{4FF85102-E629-4B7E-A0C2-6F1507B151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D86675-A07E-49EC-AC23-374AD748AEEF}" type="pres">
      <dgm:prSet presAssocID="{D9B79A70-CDD9-4DA3-8D59-82A64749B0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C11EBE-423B-4B32-8F15-56D3D3D17FB3}" type="pres">
      <dgm:prSet presAssocID="{E0BD1084-354E-4182-B385-D3277961585F}" presName="linNode" presStyleCnt="0"/>
      <dgm:spPr/>
    </dgm:pt>
    <dgm:pt modelId="{2676BF76-BD80-417B-AA1A-D220512ED079}" type="pres">
      <dgm:prSet presAssocID="{E0BD1084-354E-4182-B385-D3277961585F}" presName="parentText" presStyleLbl="node1" presStyleIdx="0" presStyleCnt="6" custScaleX="153671" custScaleY="1254049" custLinFactY="63756" custLinFactNeighborX="5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F5A78-EFB6-40F6-BCF0-5F2018536650}" type="pres">
      <dgm:prSet presAssocID="{E0BD1084-354E-4182-B385-D3277961585F}" presName="descendantText" presStyleLbl="alignAccFollowNode1" presStyleIdx="0" presStyleCnt="2" custScaleX="82079" custScaleY="1294795" custLinFactY="100000" custLinFactNeighborX="-1477" custLinFactNeighborY="170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DE31C-DEFD-492F-83A4-28D18DCCE382}" type="pres">
      <dgm:prSet presAssocID="{FE2CBB61-9A46-4A81-9328-F7C66BBA6AE9}" presName="sp" presStyleCnt="0"/>
      <dgm:spPr/>
    </dgm:pt>
    <dgm:pt modelId="{C60D453B-693D-4C1C-B66C-6686E2883CEC}" type="pres">
      <dgm:prSet presAssocID="{2E77AF47-8474-4636-BC36-C37F0A5DA929}" presName="linNode" presStyleCnt="0"/>
      <dgm:spPr/>
    </dgm:pt>
    <dgm:pt modelId="{3F7C5072-ACA9-47EA-8E6B-4630CC49A74B}" type="pres">
      <dgm:prSet presAssocID="{2E77AF47-8474-4636-BC36-C37F0A5DA929}" presName="parentText" presStyleLbl="node1" presStyleIdx="1" presStyleCnt="6" custScaleY="769699" custLinFactY="200000" custLinFactNeighborX="1420" custLinFactNeighborY="2655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33BA5-1333-4E2E-8B75-1FE94BA6680D}" type="pres">
      <dgm:prSet presAssocID="{2E77AF47-8474-4636-BC36-C37F0A5DA929}" presName="descendantText" presStyleLbl="alignAccFollowNode1" presStyleIdx="1" presStyleCnt="2" custScaleX="91789" custScaleY="1068572" custLinFactY="200000" custLinFactNeighborX="1001" custLinFactNeighborY="236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EB208-70CE-4902-9702-2147442D13C7}" type="pres">
      <dgm:prSet presAssocID="{A92EDE00-9189-4820-B70F-E222B52D6227}" presName="sp" presStyleCnt="0"/>
      <dgm:spPr/>
    </dgm:pt>
    <dgm:pt modelId="{103E6247-EF0A-4032-9EC5-730009E4C9DD}" type="pres">
      <dgm:prSet presAssocID="{FE8B8BD7-4264-4773-A968-FE9FE6EFC527}" presName="linNode" presStyleCnt="0"/>
      <dgm:spPr/>
    </dgm:pt>
    <dgm:pt modelId="{B3A3B605-D5F9-4A6E-BF30-FBAD93E8AB09}" type="pres">
      <dgm:prSet presAssocID="{FE8B8BD7-4264-4773-A968-FE9FE6EFC527}" presName="parentText" presStyleLbl="node1" presStyleIdx="2" presStyleCnt="6" custScaleY="1004697" custLinFactY="402863" custLinFactNeighborX="91" custLinFactNeighborY="5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5674-8A86-49D6-8A43-BCE0A86E3689}" type="pres">
      <dgm:prSet presAssocID="{6C1B2732-BDC3-47FA-B9E2-D9836F9A1265}" presName="sp" presStyleCnt="0"/>
      <dgm:spPr/>
    </dgm:pt>
    <dgm:pt modelId="{E46C0441-2B25-412C-B00E-04DE9CFC72CF}" type="pres">
      <dgm:prSet presAssocID="{7F96D917-46D1-422E-8AE9-ABD314752509}" presName="linNode" presStyleCnt="0"/>
      <dgm:spPr/>
    </dgm:pt>
    <dgm:pt modelId="{ECBA4AA6-AAB1-4776-ADE3-BF9E5A539C62}" type="pres">
      <dgm:prSet presAssocID="{7F96D917-46D1-422E-8AE9-ABD314752509}" presName="parentText" presStyleLbl="node1" presStyleIdx="3" presStyleCnt="6" custScaleX="160243" custScaleY="1024411" custLinFactX="1094" custLinFactNeighborX="100000" custLinFactNeighborY="693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3E7FE-FD6A-4E9B-BF99-8118C46ACD36}" type="pres">
      <dgm:prSet presAssocID="{23185BB8-E720-401E-BC64-5C1CFA8C9DE6}" presName="sp" presStyleCnt="0"/>
      <dgm:spPr/>
    </dgm:pt>
    <dgm:pt modelId="{CCCF9653-18BD-40C7-9E87-16FEBD86A098}" type="pres">
      <dgm:prSet presAssocID="{7333931E-6C8D-42D5-BBBE-71BC6BE5F648}" presName="linNode" presStyleCnt="0"/>
      <dgm:spPr/>
    </dgm:pt>
    <dgm:pt modelId="{5EE71DBA-669A-4DA8-8338-654EEF593BE6}" type="pres">
      <dgm:prSet presAssocID="{7333931E-6C8D-42D5-BBBE-71BC6BE5F648}" presName="parentText" presStyleLbl="node1" presStyleIdx="4" presStyleCnt="6" custScaleY="1232477" custLinFactY="163227" custLinFactNeighborX="91" custLinFactNeighborY="2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CE835-1642-4981-AA57-A6D35A06581B}" type="pres">
      <dgm:prSet presAssocID="{45693EB9-5B14-4604-9B10-01442C071E58}" presName="sp" presStyleCnt="0"/>
      <dgm:spPr/>
    </dgm:pt>
    <dgm:pt modelId="{5FA4A46B-25F3-45CC-8421-003380EF8D09}" type="pres">
      <dgm:prSet presAssocID="{5D536DAB-A7E1-45A9-B308-C1FD048181EE}" presName="linNode" presStyleCnt="0"/>
      <dgm:spPr/>
    </dgm:pt>
    <dgm:pt modelId="{22485DF1-21A4-4B55-B330-7234FDEB4679}" type="pres">
      <dgm:prSet presAssocID="{5D536DAB-A7E1-45A9-B308-C1FD048181EE}" presName="parentText" presStyleLbl="node1" presStyleIdx="5" presStyleCnt="6" custScaleX="160243" custScaleY="772302" custLinFactX="1059" custLinFactY="-100655" custLinFactNeighborX="100000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A38064-6715-4CAE-86FD-894C17205708}" srcId="{D9B79A70-CDD9-4DA3-8D59-82A64749B0CE}" destId="{FE8B8BD7-4264-4773-A968-FE9FE6EFC527}" srcOrd="2" destOrd="0" parTransId="{FD2A0579-ADBD-4C76-9EA2-59A6F9CAFC34}" sibTransId="{6C1B2732-BDC3-47FA-B9E2-D9836F9A1265}"/>
    <dgm:cxn modelId="{C80933CC-0B82-4511-8F9F-056D7B762C53}" srcId="{E0BD1084-354E-4182-B385-D3277961585F}" destId="{E2871B26-E984-4DA6-9BF4-76F5226B7AE0}" srcOrd="0" destOrd="0" parTransId="{95A5D240-923F-4D80-A376-B023C36290AB}" sibTransId="{6F80EB98-F24C-42E9-B2BD-1CE4BEE0BD3C}"/>
    <dgm:cxn modelId="{6EC26000-53C3-44F4-8634-A3271D1F4E11}" type="presOf" srcId="{2E77AF47-8474-4636-BC36-C37F0A5DA929}" destId="{3F7C5072-ACA9-47EA-8E6B-4630CC49A74B}" srcOrd="0" destOrd="0" presId="urn:microsoft.com/office/officeart/2005/8/layout/vList5"/>
    <dgm:cxn modelId="{9E8335A6-F26C-4A0D-8C7A-9F1276FCCBA1}" type="presOf" srcId="{FE8B8BD7-4264-4773-A968-FE9FE6EFC527}" destId="{B3A3B605-D5F9-4A6E-BF30-FBAD93E8AB09}" srcOrd="0" destOrd="0" presId="urn:microsoft.com/office/officeart/2005/8/layout/vList5"/>
    <dgm:cxn modelId="{654273B7-A1CD-491D-89B0-E50AC370BB5F}" srcId="{E0BD1084-354E-4182-B385-D3277961585F}" destId="{83DB7B72-5AF9-4A8F-9F9D-7CFB13E43D3B}" srcOrd="1" destOrd="0" parTransId="{CA94ACEB-A1C5-4A8A-8AD4-F1AE9444592A}" sibTransId="{BFDFF34B-C748-49AE-B998-3F456562714E}"/>
    <dgm:cxn modelId="{F4D09C1A-FE51-4842-8A40-B53A893F2DA1}" type="presOf" srcId="{A614CAD8-7A64-4735-9E38-63254D7E4110}" destId="{E6DF5A78-EFB6-40F6-BCF0-5F2018536650}" srcOrd="0" destOrd="2" presId="urn:microsoft.com/office/officeart/2005/8/layout/vList5"/>
    <dgm:cxn modelId="{F8645026-FE34-4BDB-9F5F-B78C9863176A}" srcId="{2E77AF47-8474-4636-BC36-C37F0A5DA929}" destId="{1FD64931-1A37-4A69-8E07-004A35EB2240}" srcOrd="0" destOrd="0" parTransId="{E687A92B-57BC-4F16-806F-F52E9451752E}" sibTransId="{A47D272C-A91D-4B73-B641-64190C670969}"/>
    <dgm:cxn modelId="{D7C217E7-6EE7-4345-ACBB-EAD6A7694786}" srcId="{2E77AF47-8474-4636-BC36-C37F0A5DA929}" destId="{1D074971-1B2C-4DC6-A298-5DD44B5D6A6E}" srcOrd="1" destOrd="0" parTransId="{AE2D781B-8F2D-4548-B2B1-CE3329995361}" sibTransId="{4B5668F2-3FB9-4227-AB8B-B055A86F64C1}"/>
    <dgm:cxn modelId="{9F760A9A-27DB-40D3-BA76-FA6FC4E7182E}" srcId="{D9B79A70-CDD9-4DA3-8D59-82A64749B0CE}" destId="{7F96D917-46D1-422E-8AE9-ABD314752509}" srcOrd="3" destOrd="0" parTransId="{6A4B82BD-BDF3-44D2-A38E-8EC7B49F0A39}" sibTransId="{23185BB8-E720-401E-BC64-5C1CFA8C9DE6}"/>
    <dgm:cxn modelId="{30C4E176-4144-42F4-BA23-EBC7936012E0}" type="presOf" srcId="{D9B79A70-CDD9-4DA3-8D59-82A64749B0CE}" destId="{39D86675-A07E-49EC-AC23-374AD748AEEF}" srcOrd="0" destOrd="0" presId="urn:microsoft.com/office/officeart/2005/8/layout/vList5"/>
    <dgm:cxn modelId="{1DB6E370-13D3-42C1-8770-C98EDACC3E3F}" srcId="{D9B79A70-CDD9-4DA3-8D59-82A64749B0CE}" destId="{7333931E-6C8D-42D5-BBBE-71BC6BE5F648}" srcOrd="4" destOrd="0" parTransId="{A27CB486-6C9D-4C1B-87BC-19B838883653}" sibTransId="{45693EB9-5B14-4604-9B10-01442C071E58}"/>
    <dgm:cxn modelId="{CB8AEF9F-6F86-442F-A531-75AAACF9E4D9}" type="presOf" srcId="{83DB7B72-5AF9-4A8F-9F9D-7CFB13E43D3B}" destId="{E6DF5A78-EFB6-40F6-BCF0-5F2018536650}" srcOrd="0" destOrd="1" presId="urn:microsoft.com/office/officeart/2005/8/layout/vList5"/>
    <dgm:cxn modelId="{BF2F8B62-4DCC-4148-859C-15D0A9CEDBF8}" srcId="{D9B79A70-CDD9-4DA3-8D59-82A64749B0CE}" destId="{2E77AF47-8474-4636-BC36-C37F0A5DA929}" srcOrd="1" destOrd="0" parTransId="{9400A9E6-D852-4F4E-9473-AA7C95EBAB80}" sibTransId="{A92EDE00-9189-4820-B70F-E222B52D6227}"/>
    <dgm:cxn modelId="{4FF85102-E629-4B7E-A0C2-6F1507B1516A}" srcId="{E0BD1084-354E-4182-B385-D3277961585F}" destId="{A614CAD8-7A64-4735-9E38-63254D7E4110}" srcOrd="2" destOrd="0" parTransId="{C0FF36E0-D080-45CD-964E-A035F90819A6}" sibTransId="{621ADFA5-8DA5-4DFC-B808-AF6E67DDB310}"/>
    <dgm:cxn modelId="{A60940CF-89F9-4A95-9BCB-70F0FA436A70}" type="presOf" srcId="{E2871B26-E984-4DA6-9BF4-76F5226B7AE0}" destId="{E6DF5A78-EFB6-40F6-BCF0-5F2018536650}" srcOrd="0" destOrd="0" presId="urn:microsoft.com/office/officeart/2005/8/layout/vList5"/>
    <dgm:cxn modelId="{B16EABC0-0077-4457-9F86-28358F519095}" type="presOf" srcId="{1FD64931-1A37-4A69-8E07-004A35EB2240}" destId="{28D33BA5-1333-4E2E-8B75-1FE94BA6680D}" srcOrd="0" destOrd="0" presId="urn:microsoft.com/office/officeart/2005/8/layout/vList5"/>
    <dgm:cxn modelId="{5AC695B0-A1FE-44AE-B37C-CEA129FDFD31}" type="presOf" srcId="{1D074971-1B2C-4DC6-A298-5DD44B5D6A6E}" destId="{28D33BA5-1333-4E2E-8B75-1FE94BA6680D}" srcOrd="0" destOrd="1" presId="urn:microsoft.com/office/officeart/2005/8/layout/vList5"/>
    <dgm:cxn modelId="{FF2A24DA-D0F5-4DED-943B-5F8D050AA0A6}" srcId="{D9B79A70-CDD9-4DA3-8D59-82A64749B0CE}" destId="{E0BD1084-354E-4182-B385-D3277961585F}" srcOrd="0" destOrd="0" parTransId="{5D725C60-AABB-486A-B205-41299C8EC80E}" sibTransId="{FE2CBB61-9A46-4A81-9328-F7C66BBA6AE9}"/>
    <dgm:cxn modelId="{75310288-4426-4507-A32C-BE69A72823E5}" type="presOf" srcId="{7F96D917-46D1-422E-8AE9-ABD314752509}" destId="{ECBA4AA6-AAB1-4776-ADE3-BF9E5A539C62}" srcOrd="0" destOrd="0" presId="urn:microsoft.com/office/officeart/2005/8/layout/vList5"/>
    <dgm:cxn modelId="{CD2978A4-ACCD-41F1-BACB-21C2BAB77E35}" type="presOf" srcId="{7333931E-6C8D-42D5-BBBE-71BC6BE5F648}" destId="{5EE71DBA-669A-4DA8-8338-654EEF593BE6}" srcOrd="0" destOrd="0" presId="urn:microsoft.com/office/officeart/2005/8/layout/vList5"/>
    <dgm:cxn modelId="{56797128-B5B3-4707-B616-1EF8D930D6BC}" type="presOf" srcId="{E0BD1084-354E-4182-B385-D3277961585F}" destId="{2676BF76-BD80-417B-AA1A-D220512ED079}" srcOrd="0" destOrd="0" presId="urn:microsoft.com/office/officeart/2005/8/layout/vList5"/>
    <dgm:cxn modelId="{8D5867A2-DD28-4FD9-90EA-C6ADF92CE346}" srcId="{D9B79A70-CDD9-4DA3-8D59-82A64749B0CE}" destId="{5D536DAB-A7E1-45A9-B308-C1FD048181EE}" srcOrd="5" destOrd="0" parTransId="{645C2B44-5CBA-4504-ACB8-83290832D687}" sibTransId="{E04052D7-E7C4-4066-B02C-DD6E8271BEBB}"/>
    <dgm:cxn modelId="{FB8D46FA-385E-4CA5-AA18-C0D0DB202F05}" type="presOf" srcId="{5D536DAB-A7E1-45A9-B308-C1FD048181EE}" destId="{22485DF1-21A4-4B55-B330-7234FDEB4679}" srcOrd="0" destOrd="0" presId="urn:microsoft.com/office/officeart/2005/8/layout/vList5"/>
    <dgm:cxn modelId="{C9E10C30-EA4E-4543-AC7F-EBF519DAAB77}" type="presParOf" srcId="{39D86675-A07E-49EC-AC23-374AD748AEEF}" destId="{DEC11EBE-423B-4B32-8F15-56D3D3D17FB3}" srcOrd="0" destOrd="0" presId="urn:microsoft.com/office/officeart/2005/8/layout/vList5"/>
    <dgm:cxn modelId="{83F3DA75-6798-4366-873E-9957DD89604A}" type="presParOf" srcId="{DEC11EBE-423B-4B32-8F15-56D3D3D17FB3}" destId="{2676BF76-BD80-417B-AA1A-D220512ED079}" srcOrd="0" destOrd="0" presId="urn:microsoft.com/office/officeart/2005/8/layout/vList5"/>
    <dgm:cxn modelId="{B49FC58E-D012-427F-9DC8-1A5AD3022F99}" type="presParOf" srcId="{DEC11EBE-423B-4B32-8F15-56D3D3D17FB3}" destId="{E6DF5A78-EFB6-40F6-BCF0-5F2018536650}" srcOrd="1" destOrd="0" presId="urn:microsoft.com/office/officeart/2005/8/layout/vList5"/>
    <dgm:cxn modelId="{8E0CB275-1A1B-48C5-A10E-DEAFCD43D112}" type="presParOf" srcId="{39D86675-A07E-49EC-AC23-374AD748AEEF}" destId="{EFCDE31C-DEFD-492F-83A4-28D18DCCE382}" srcOrd="1" destOrd="0" presId="urn:microsoft.com/office/officeart/2005/8/layout/vList5"/>
    <dgm:cxn modelId="{473B7C05-EB98-4D95-90CB-FAAACF6DEF34}" type="presParOf" srcId="{39D86675-A07E-49EC-AC23-374AD748AEEF}" destId="{C60D453B-693D-4C1C-B66C-6686E2883CEC}" srcOrd="2" destOrd="0" presId="urn:microsoft.com/office/officeart/2005/8/layout/vList5"/>
    <dgm:cxn modelId="{2D17CEBB-7397-425D-9B78-A0412B1C1AE1}" type="presParOf" srcId="{C60D453B-693D-4C1C-B66C-6686E2883CEC}" destId="{3F7C5072-ACA9-47EA-8E6B-4630CC49A74B}" srcOrd="0" destOrd="0" presId="urn:microsoft.com/office/officeart/2005/8/layout/vList5"/>
    <dgm:cxn modelId="{74C8BC54-B0D3-418A-A82D-F677600B2748}" type="presParOf" srcId="{C60D453B-693D-4C1C-B66C-6686E2883CEC}" destId="{28D33BA5-1333-4E2E-8B75-1FE94BA6680D}" srcOrd="1" destOrd="0" presId="urn:microsoft.com/office/officeart/2005/8/layout/vList5"/>
    <dgm:cxn modelId="{AEFBE008-5854-4AD6-8905-0763E0E2778C}" type="presParOf" srcId="{39D86675-A07E-49EC-AC23-374AD748AEEF}" destId="{4F5EB208-70CE-4902-9702-2147442D13C7}" srcOrd="3" destOrd="0" presId="urn:microsoft.com/office/officeart/2005/8/layout/vList5"/>
    <dgm:cxn modelId="{86A33730-143A-412D-AF3A-56E41E64986E}" type="presParOf" srcId="{39D86675-A07E-49EC-AC23-374AD748AEEF}" destId="{103E6247-EF0A-4032-9EC5-730009E4C9DD}" srcOrd="4" destOrd="0" presId="urn:microsoft.com/office/officeart/2005/8/layout/vList5"/>
    <dgm:cxn modelId="{CDCC92D4-0BDF-4675-96C2-7252221FBF01}" type="presParOf" srcId="{103E6247-EF0A-4032-9EC5-730009E4C9DD}" destId="{B3A3B605-D5F9-4A6E-BF30-FBAD93E8AB09}" srcOrd="0" destOrd="0" presId="urn:microsoft.com/office/officeart/2005/8/layout/vList5"/>
    <dgm:cxn modelId="{AA77C6BD-C0DC-45C5-8EF6-173574D087B0}" type="presParOf" srcId="{39D86675-A07E-49EC-AC23-374AD748AEEF}" destId="{5F805674-8A86-49D6-8A43-BCE0A86E3689}" srcOrd="5" destOrd="0" presId="urn:microsoft.com/office/officeart/2005/8/layout/vList5"/>
    <dgm:cxn modelId="{7A9139D3-1ADC-42F5-B2C0-A6F15127566A}" type="presParOf" srcId="{39D86675-A07E-49EC-AC23-374AD748AEEF}" destId="{E46C0441-2B25-412C-B00E-04DE9CFC72CF}" srcOrd="6" destOrd="0" presId="urn:microsoft.com/office/officeart/2005/8/layout/vList5"/>
    <dgm:cxn modelId="{CD9F8578-B501-4C72-896A-FBAF2812AFFC}" type="presParOf" srcId="{E46C0441-2B25-412C-B00E-04DE9CFC72CF}" destId="{ECBA4AA6-AAB1-4776-ADE3-BF9E5A539C62}" srcOrd="0" destOrd="0" presId="urn:microsoft.com/office/officeart/2005/8/layout/vList5"/>
    <dgm:cxn modelId="{FD2EADB7-F5C2-41D0-88B4-0F184790DE89}" type="presParOf" srcId="{39D86675-A07E-49EC-AC23-374AD748AEEF}" destId="{B8B3E7FE-FD6A-4E9B-BF99-8118C46ACD36}" srcOrd="7" destOrd="0" presId="urn:microsoft.com/office/officeart/2005/8/layout/vList5"/>
    <dgm:cxn modelId="{CE132CBB-4F21-4EF9-A9C4-D144EF140465}" type="presParOf" srcId="{39D86675-A07E-49EC-AC23-374AD748AEEF}" destId="{CCCF9653-18BD-40C7-9E87-16FEBD86A098}" srcOrd="8" destOrd="0" presId="urn:microsoft.com/office/officeart/2005/8/layout/vList5"/>
    <dgm:cxn modelId="{DB7BB1AF-FE74-4952-92B5-BE0EB6F61954}" type="presParOf" srcId="{CCCF9653-18BD-40C7-9E87-16FEBD86A098}" destId="{5EE71DBA-669A-4DA8-8338-654EEF593BE6}" srcOrd="0" destOrd="0" presId="urn:microsoft.com/office/officeart/2005/8/layout/vList5"/>
    <dgm:cxn modelId="{22D73A6E-22B1-4B82-9692-A4CDF566911E}" type="presParOf" srcId="{39D86675-A07E-49EC-AC23-374AD748AEEF}" destId="{E5FCE835-1642-4981-AA57-A6D35A06581B}" srcOrd="9" destOrd="0" presId="urn:microsoft.com/office/officeart/2005/8/layout/vList5"/>
    <dgm:cxn modelId="{A292746B-4D0A-4D84-A0E3-E22F074934AB}" type="presParOf" srcId="{39D86675-A07E-49EC-AC23-374AD748AEEF}" destId="{5FA4A46B-25F3-45CC-8421-003380EF8D09}" srcOrd="10" destOrd="0" presId="urn:microsoft.com/office/officeart/2005/8/layout/vList5"/>
    <dgm:cxn modelId="{1FCC63D2-90D7-4A3B-BE83-57E0052C78F1}" type="presParOf" srcId="{5FA4A46B-25F3-45CC-8421-003380EF8D09}" destId="{22485DF1-21A4-4B55-B330-7234FDEB467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B79A70-CDD9-4DA3-8D59-82A64749B0C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BD1084-354E-4182-B385-D3277961585F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Претензионно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-исковая деятельность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725C60-AABB-486A-B205-41299C8EC80E}" type="parTrans" cxnId="{FF2A24DA-D0F5-4DED-943B-5F8D050AA0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2CBB61-9A46-4A81-9328-F7C66BBA6AE9}" type="sibTrans" cxnId="{FF2A24DA-D0F5-4DED-943B-5F8D050AA0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871B26-E984-4DA6-9BF4-76F5226B7AE0}">
      <dgm:prSet phldrT="[Текст]" custT="1"/>
      <dgm:spPr>
        <a:solidFill>
          <a:srgbClr val="FFFFCC">
            <a:alpha val="89804"/>
          </a:srgbClr>
        </a:solidFill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Предъявлены 2154 иска с требованием на оплату задолженности по плате наём жилых помещений на сумму 6,3 млн руб.; 869 исков с требованием погасить задолженность  по арендным платежам за землю в общей сумме 81,1 млн руб.;  81 исков с требованием о погашении задолженности по аренде казенного имущества на сумму 12,6 млн руб.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A5D240-923F-4D80-A376-B023C36290AB}" type="parTrans" cxnId="{C80933CC-0B82-4511-8F9F-056D7B762C5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80EB98-F24C-42E9-B2BD-1CE4BEE0BD3C}" type="sibTrans" cxnId="{C80933CC-0B82-4511-8F9F-056D7B762C5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77AF47-8474-4636-BC36-C37F0A5DA929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по взысканию задолженности в досудебном порядке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00A9E6-D852-4F4E-9473-AA7C95EBAB80}" type="parTrans" cxnId="{BF2F8B62-4DCC-4148-859C-15D0A9CEDBF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EDE00-9189-4820-B70F-E222B52D6227}" type="sibTrans" cxnId="{BF2F8B62-4DCC-4148-859C-15D0A9CEDBF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D64931-1A37-4A69-8E07-004A35EB2240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87A92B-57BC-4F16-806F-F52E9451752E}" type="parTrans" cxnId="{F8645026-FE34-4BDB-9F5F-B78C986317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7D272C-A91D-4B73-B641-64190C670969}" type="sibTrans" cxnId="{F8645026-FE34-4BDB-9F5F-B78C986317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074971-1B2C-4DC6-A298-5DD44B5D6A6E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Комитетом по обеспечению жизнедеятельности города проведены 25 рейдов по 382 муниципальным жилым помещениям предоставленным в наём. С нанимателями проводилась разъяснительная работа с гражданами города о необходимости погашения имеющейся задолженности и своевременной уплате начисленных платежей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2D781B-8F2D-4548-B2B1-CE3329995361}" type="parTrans" cxnId="{D7C217E7-6EE7-4345-ACBB-EAD6A769478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5668F2-3FB9-4227-AB8B-B055A86F64C1}" type="sibTrans" cxnId="{D7C217E7-6EE7-4345-ACBB-EAD6A769478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A892D7-2AF7-449B-A5CE-C017B21E8FE7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Погашение задолженности  по доходам 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74,5 млн руб.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825F9D-CAFB-4302-978B-61B5C8C81DEE}" type="parTrans" cxnId="{8F5FB20E-B5CA-4C9E-9F83-E85CD122AB6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2A9A7D-A40C-47CF-852C-2B25CC2480D9}" type="sibTrans" cxnId="{8F5FB20E-B5CA-4C9E-9F83-E85CD122AB6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F0A286-06B5-493E-BD55-C7257F93CA66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налоговым доходам: НДФЛ –25,2 млн руб., земельный налог – 1,2 млн руб., НИФЛ – 2,2 млн руб., налог на совокупный доход 1,1 млн руб.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48C217-04CE-4582-9E02-87A13C894039}" type="parTrans" cxnId="{F0D975DB-9DBD-460C-9FD1-7C78998FBF9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B1EEE7-7A7C-4796-9051-4201B751E9E5}" type="sibTrans" cxnId="{F0D975DB-9DBD-460C-9FD1-7C78998FBF9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E9235-313F-40FE-A207-13C588966504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неналоговым доходам – аренда земли – 6,2 млн руб., от сдачи в аренду муниципального имущества – 7,5 млн руб.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6E1A03-D605-441E-8C21-302417E5D86D}" type="sibTrans" cxnId="{21F185D5-CFA9-4CAA-8CEC-605F23A7EBA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7B38FD-3947-45A1-8553-78704E88D775}" type="parTrans" cxnId="{21F185D5-CFA9-4CAA-8CEC-605F23A7EBA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80CC03-FC84-497B-99DB-A3AEC13DDEC4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государственные внебюджетные фонды  31,1 млн руб.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B14FA7-1A72-4124-ACF0-E8615AB29C99}" type="parTrans" cxnId="{7B2ACAB3-A649-4058-B5D7-F4C8C6C37DD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50E90D-83C2-4442-AFF6-51A677C28EB1}" type="sibTrans" cxnId="{7B2ACAB3-A649-4058-B5D7-F4C8C6C37DD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4FF767-8E62-48C0-B529-30D9EE551239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межведомственной комиссии по обеспечению поступлений налоговых и неналоговых доходов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435F9B-8AC5-4579-B070-C226A3CF6185}" type="parTrans" cxnId="{6E2E7765-B851-468C-AA0F-E7A37F487EB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F53169-C3C6-4B12-A6B5-32ECF2CA9707}" type="sibTrans" cxnId="{6E2E7765-B851-468C-AA0F-E7A37F487EB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2BBF99-EC0E-4D48-8B2C-04C660E213C9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 взаимодействии с ИФНС России по г. Волжскому проводилось информирование налогоплательщиков о начислениях и сроках оплаты налогов, о проведении «дней открытых дверей»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0FD460-252B-4584-8A54-C979223CFB6A}" type="parTrans" cxnId="{95864E70-E358-4C24-9EA9-FA4679A6DC8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24C6C6-22F5-4769-BFC2-4B9B45FF4256}" type="sibTrans" cxnId="{95864E70-E358-4C24-9EA9-FA4679A6DC8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D86675-A07E-49EC-AC23-374AD748AEEF}" type="pres">
      <dgm:prSet presAssocID="{D9B79A70-CDD9-4DA3-8D59-82A64749B0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C11EBE-423B-4B32-8F15-56D3D3D17FB3}" type="pres">
      <dgm:prSet presAssocID="{E0BD1084-354E-4182-B385-D3277961585F}" presName="linNode" presStyleCnt="0"/>
      <dgm:spPr/>
    </dgm:pt>
    <dgm:pt modelId="{2676BF76-BD80-417B-AA1A-D220512ED079}" type="pres">
      <dgm:prSet presAssocID="{E0BD1084-354E-4182-B385-D3277961585F}" presName="parentText" presStyleLbl="node1" presStyleIdx="0" presStyleCnt="3" custScaleX="82020" custScaleY="764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F5A78-EFB6-40F6-BCF0-5F2018536650}" type="pres">
      <dgm:prSet presAssocID="{E0BD1084-354E-4182-B385-D3277961585F}" presName="descendantText" presStyleLbl="alignAccFollowNode1" presStyleIdx="0" presStyleCnt="3" custScaleX="157163" custScaleY="79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DE31C-DEFD-492F-83A4-28D18DCCE382}" type="pres">
      <dgm:prSet presAssocID="{FE2CBB61-9A46-4A81-9328-F7C66BBA6AE9}" presName="sp" presStyleCnt="0"/>
      <dgm:spPr/>
    </dgm:pt>
    <dgm:pt modelId="{C60D453B-693D-4C1C-B66C-6686E2883CEC}" type="pres">
      <dgm:prSet presAssocID="{2E77AF47-8474-4636-BC36-C37F0A5DA929}" presName="linNode" presStyleCnt="0"/>
      <dgm:spPr/>
    </dgm:pt>
    <dgm:pt modelId="{3F7C5072-ACA9-47EA-8E6B-4630CC49A74B}" type="pres">
      <dgm:prSet presAssocID="{2E77AF47-8474-4636-BC36-C37F0A5DA929}" presName="parentText" presStyleLbl="node1" presStyleIdx="1" presStyleCnt="3" custScaleX="55851" custScaleY="740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33BA5-1333-4E2E-8B75-1FE94BA6680D}" type="pres">
      <dgm:prSet presAssocID="{2E77AF47-8474-4636-BC36-C37F0A5DA929}" presName="descendantText" presStyleLbl="alignAccFollowNode1" presStyleIdx="1" presStyleCnt="3" custScaleX="126061" custScaleY="137488" custLinFactNeighborX="13505" custLinFactNeighborY="2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ACB00-FDAD-4D23-9EE2-831B6431A18F}" type="pres">
      <dgm:prSet presAssocID="{A92EDE00-9189-4820-B70F-E222B52D6227}" presName="sp" presStyleCnt="0"/>
      <dgm:spPr/>
    </dgm:pt>
    <dgm:pt modelId="{E7D7C637-9E37-48EF-B817-529CB270ACD9}" type="pres">
      <dgm:prSet presAssocID="{51A892D7-2AF7-449B-A5CE-C017B21E8FE7}" presName="linNode" presStyleCnt="0"/>
      <dgm:spPr/>
    </dgm:pt>
    <dgm:pt modelId="{90E73CB3-FC33-4324-A586-264F5BC209DD}" type="pres">
      <dgm:prSet presAssocID="{51A892D7-2AF7-449B-A5CE-C017B21E8FE7}" presName="parentText" presStyleLbl="node1" presStyleIdx="2" presStyleCnt="3" custScaleX="72955" custScaleY="75848" custLinFactNeighborX="-320" custLinFactNeighborY="30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15D3B-1EF5-407B-963E-0564C51CF59E}" type="pres">
      <dgm:prSet presAssocID="{51A892D7-2AF7-449B-A5CE-C017B21E8FE7}" presName="descendantText" presStyleLbl="alignAccFollowNode1" presStyleIdx="2" presStyleCnt="3" custScaleX="145793" custScaleY="84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0933CC-0B82-4511-8F9F-056D7B762C53}" srcId="{E0BD1084-354E-4182-B385-D3277961585F}" destId="{E2871B26-E984-4DA6-9BF4-76F5226B7AE0}" srcOrd="0" destOrd="0" parTransId="{95A5D240-923F-4D80-A376-B023C36290AB}" sibTransId="{6F80EB98-F24C-42E9-B2BD-1CE4BEE0BD3C}"/>
    <dgm:cxn modelId="{21F185D5-CFA9-4CAA-8CEC-605F23A7EBA1}" srcId="{51A892D7-2AF7-449B-A5CE-C017B21E8FE7}" destId="{AB7E9235-313F-40FE-A207-13C588966504}" srcOrd="2" destOrd="0" parTransId="{3F7B38FD-3947-45A1-8553-78704E88D775}" sibTransId="{3C6E1A03-D605-441E-8C21-302417E5D86D}"/>
    <dgm:cxn modelId="{D5531AB5-D4AC-4D35-8C31-A5025C0842D8}" type="presOf" srcId="{E0BD1084-354E-4182-B385-D3277961585F}" destId="{2676BF76-BD80-417B-AA1A-D220512ED079}" srcOrd="0" destOrd="0" presId="urn:microsoft.com/office/officeart/2005/8/layout/vList5"/>
    <dgm:cxn modelId="{3642C409-FBCE-4767-9467-3B16E852C56D}" type="presOf" srcId="{E2F0A286-06B5-493E-BD55-C7257F93CA66}" destId="{2BE15D3B-1EF5-407B-963E-0564C51CF59E}" srcOrd="0" destOrd="0" presId="urn:microsoft.com/office/officeart/2005/8/layout/vList5"/>
    <dgm:cxn modelId="{F0D975DB-9DBD-460C-9FD1-7C78998FBF94}" srcId="{51A892D7-2AF7-449B-A5CE-C017B21E8FE7}" destId="{E2F0A286-06B5-493E-BD55-C7257F93CA66}" srcOrd="0" destOrd="0" parTransId="{DB48C217-04CE-4582-9E02-87A13C894039}" sibTransId="{01B1EEE7-7A7C-4796-9051-4201B751E9E5}"/>
    <dgm:cxn modelId="{8F5FB20E-B5CA-4C9E-9F83-E85CD122AB69}" srcId="{D9B79A70-CDD9-4DA3-8D59-82A64749B0CE}" destId="{51A892D7-2AF7-449B-A5CE-C017B21E8FE7}" srcOrd="2" destOrd="0" parTransId="{DD825F9D-CAFB-4302-978B-61B5C8C81DEE}" sibTransId="{292A9A7D-A40C-47CF-852C-2B25CC2480D9}"/>
    <dgm:cxn modelId="{CAF1A1D5-2AAF-4BB9-92D2-8B18B80C06C2}" type="presOf" srcId="{DC2BBF99-EC0E-4D48-8B2C-04C660E213C9}" destId="{28D33BA5-1333-4E2E-8B75-1FE94BA6680D}" srcOrd="0" destOrd="2" presId="urn:microsoft.com/office/officeart/2005/8/layout/vList5"/>
    <dgm:cxn modelId="{F8645026-FE34-4BDB-9F5F-B78C9863176A}" srcId="{2E77AF47-8474-4636-BC36-C37F0A5DA929}" destId="{1FD64931-1A37-4A69-8E07-004A35EB2240}" srcOrd="0" destOrd="0" parTransId="{E687A92B-57BC-4F16-806F-F52E9451752E}" sibTransId="{A47D272C-A91D-4B73-B641-64190C670969}"/>
    <dgm:cxn modelId="{D7C217E7-6EE7-4345-ACBB-EAD6A7694786}" srcId="{2E77AF47-8474-4636-BC36-C37F0A5DA929}" destId="{1D074971-1B2C-4DC6-A298-5DD44B5D6A6E}" srcOrd="3" destOrd="0" parTransId="{AE2D781B-8F2D-4548-B2B1-CE3329995361}" sibTransId="{4B5668F2-3FB9-4227-AB8B-B055A86F64C1}"/>
    <dgm:cxn modelId="{1828B5F0-6CEA-4CDB-AD49-2AB9893DC3EC}" type="presOf" srcId="{1FD64931-1A37-4A69-8E07-004A35EB2240}" destId="{28D33BA5-1333-4E2E-8B75-1FE94BA6680D}" srcOrd="0" destOrd="0" presId="urn:microsoft.com/office/officeart/2005/8/layout/vList5"/>
    <dgm:cxn modelId="{9FB1F701-3C14-4CB3-B5A6-C92A0982DC9F}" type="presOf" srcId="{1D074971-1B2C-4DC6-A298-5DD44B5D6A6E}" destId="{28D33BA5-1333-4E2E-8B75-1FE94BA6680D}" srcOrd="0" destOrd="3" presId="urn:microsoft.com/office/officeart/2005/8/layout/vList5"/>
    <dgm:cxn modelId="{BCC49EEF-BC97-4D43-A969-985D34B8D368}" type="presOf" srcId="{AB7E9235-313F-40FE-A207-13C588966504}" destId="{2BE15D3B-1EF5-407B-963E-0564C51CF59E}" srcOrd="0" destOrd="2" presId="urn:microsoft.com/office/officeart/2005/8/layout/vList5"/>
    <dgm:cxn modelId="{298CA521-3837-44C9-B508-DF4939CCB94F}" type="presOf" srcId="{2E77AF47-8474-4636-BC36-C37F0A5DA929}" destId="{3F7C5072-ACA9-47EA-8E6B-4630CC49A74B}" srcOrd="0" destOrd="0" presId="urn:microsoft.com/office/officeart/2005/8/layout/vList5"/>
    <dgm:cxn modelId="{3CAAE394-F380-4C53-8F4F-979F0D8FCD9E}" type="presOf" srcId="{D9B79A70-CDD9-4DA3-8D59-82A64749B0CE}" destId="{39D86675-A07E-49EC-AC23-374AD748AEEF}" srcOrd="0" destOrd="0" presId="urn:microsoft.com/office/officeart/2005/8/layout/vList5"/>
    <dgm:cxn modelId="{1134B40B-827E-4ACE-AE09-2FE09FD9CD81}" type="presOf" srcId="{CC80CC03-FC84-497B-99DB-A3AEC13DDEC4}" destId="{2BE15D3B-1EF5-407B-963E-0564C51CF59E}" srcOrd="0" destOrd="1" presId="urn:microsoft.com/office/officeart/2005/8/layout/vList5"/>
    <dgm:cxn modelId="{2587880B-9599-4B29-BAF3-065279E90CBD}" type="presOf" srcId="{E2871B26-E984-4DA6-9BF4-76F5226B7AE0}" destId="{E6DF5A78-EFB6-40F6-BCF0-5F2018536650}" srcOrd="0" destOrd="0" presId="urn:microsoft.com/office/officeart/2005/8/layout/vList5"/>
    <dgm:cxn modelId="{6E2E7765-B851-468C-AA0F-E7A37F487EB8}" srcId="{2E77AF47-8474-4636-BC36-C37F0A5DA929}" destId="{FC4FF767-8E62-48C0-B529-30D9EE551239}" srcOrd="1" destOrd="0" parTransId="{E5435F9B-8AC5-4579-B070-C226A3CF6185}" sibTransId="{BEF53169-C3C6-4B12-A6B5-32ECF2CA9707}"/>
    <dgm:cxn modelId="{BF2F8B62-4DCC-4148-859C-15D0A9CEDBF8}" srcId="{D9B79A70-CDD9-4DA3-8D59-82A64749B0CE}" destId="{2E77AF47-8474-4636-BC36-C37F0A5DA929}" srcOrd="1" destOrd="0" parTransId="{9400A9E6-D852-4F4E-9473-AA7C95EBAB80}" sibTransId="{A92EDE00-9189-4820-B70F-E222B52D6227}"/>
    <dgm:cxn modelId="{95864E70-E358-4C24-9EA9-FA4679A6DC84}" srcId="{2E77AF47-8474-4636-BC36-C37F0A5DA929}" destId="{DC2BBF99-EC0E-4D48-8B2C-04C660E213C9}" srcOrd="2" destOrd="0" parTransId="{BF0FD460-252B-4584-8A54-C979223CFB6A}" sibTransId="{D524C6C6-22F5-4769-BFC2-4B9B45FF4256}"/>
    <dgm:cxn modelId="{7B2ACAB3-A649-4058-B5D7-F4C8C6C37DD2}" srcId="{51A892D7-2AF7-449B-A5CE-C017B21E8FE7}" destId="{CC80CC03-FC84-497B-99DB-A3AEC13DDEC4}" srcOrd="1" destOrd="0" parTransId="{34B14FA7-1A72-4124-ACF0-E8615AB29C99}" sibTransId="{ED50E90D-83C2-4442-AFF6-51A677C28EB1}"/>
    <dgm:cxn modelId="{41CB13FF-3570-4AAF-8E70-A7A5FC1BD5D5}" type="presOf" srcId="{51A892D7-2AF7-449B-A5CE-C017B21E8FE7}" destId="{90E73CB3-FC33-4324-A586-264F5BC209DD}" srcOrd="0" destOrd="0" presId="urn:microsoft.com/office/officeart/2005/8/layout/vList5"/>
    <dgm:cxn modelId="{7174E77A-F605-4D4C-9E53-B43098436DD8}" type="presOf" srcId="{FC4FF767-8E62-48C0-B529-30D9EE551239}" destId="{28D33BA5-1333-4E2E-8B75-1FE94BA6680D}" srcOrd="0" destOrd="1" presId="urn:microsoft.com/office/officeart/2005/8/layout/vList5"/>
    <dgm:cxn modelId="{FF2A24DA-D0F5-4DED-943B-5F8D050AA0A6}" srcId="{D9B79A70-CDD9-4DA3-8D59-82A64749B0CE}" destId="{E0BD1084-354E-4182-B385-D3277961585F}" srcOrd="0" destOrd="0" parTransId="{5D725C60-AABB-486A-B205-41299C8EC80E}" sibTransId="{FE2CBB61-9A46-4A81-9328-F7C66BBA6AE9}"/>
    <dgm:cxn modelId="{C314D148-1B41-4100-A6EB-842CE93902B0}" type="presParOf" srcId="{39D86675-A07E-49EC-AC23-374AD748AEEF}" destId="{DEC11EBE-423B-4B32-8F15-56D3D3D17FB3}" srcOrd="0" destOrd="0" presId="urn:microsoft.com/office/officeart/2005/8/layout/vList5"/>
    <dgm:cxn modelId="{6237EF2E-6E1B-4C1F-BF4D-E442FEB8E38B}" type="presParOf" srcId="{DEC11EBE-423B-4B32-8F15-56D3D3D17FB3}" destId="{2676BF76-BD80-417B-AA1A-D220512ED079}" srcOrd="0" destOrd="0" presId="urn:microsoft.com/office/officeart/2005/8/layout/vList5"/>
    <dgm:cxn modelId="{FA79AEAB-95A7-45E0-A745-EE5507345261}" type="presParOf" srcId="{DEC11EBE-423B-4B32-8F15-56D3D3D17FB3}" destId="{E6DF5A78-EFB6-40F6-BCF0-5F2018536650}" srcOrd="1" destOrd="0" presId="urn:microsoft.com/office/officeart/2005/8/layout/vList5"/>
    <dgm:cxn modelId="{59A9D708-6F1E-4989-865F-B56F0B432A09}" type="presParOf" srcId="{39D86675-A07E-49EC-AC23-374AD748AEEF}" destId="{EFCDE31C-DEFD-492F-83A4-28D18DCCE382}" srcOrd="1" destOrd="0" presId="urn:microsoft.com/office/officeart/2005/8/layout/vList5"/>
    <dgm:cxn modelId="{A86F9769-70B8-4F2B-9E82-382CAED899DF}" type="presParOf" srcId="{39D86675-A07E-49EC-AC23-374AD748AEEF}" destId="{C60D453B-693D-4C1C-B66C-6686E2883CEC}" srcOrd="2" destOrd="0" presId="urn:microsoft.com/office/officeart/2005/8/layout/vList5"/>
    <dgm:cxn modelId="{1C56831A-0B1B-4098-A7B7-5D735504DA7A}" type="presParOf" srcId="{C60D453B-693D-4C1C-B66C-6686E2883CEC}" destId="{3F7C5072-ACA9-47EA-8E6B-4630CC49A74B}" srcOrd="0" destOrd="0" presId="urn:microsoft.com/office/officeart/2005/8/layout/vList5"/>
    <dgm:cxn modelId="{3299A1AE-D64E-4096-89AE-A0AC0F60BEB1}" type="presParOf" srcId="{C60D453B-693D-4C1C-B66C-6686E2883CEC}" destId="{28D33BA5-1333-4E2E-8B75-1FE94BA6680D}" srcOrd="1" destOrd="0" presId="urn:microsoft.com/office/officeart/2005/8/layout/vList5"/>
    <dgm:cxn modelId="{470E74DF-C868-4CBE-A498-66F68CA7EFAE}" type="presParOf" srcId="{39D86675-A07E-49EC-AC23-374AD748AEEF}" destId="{F3BACB00-FDAD-4D23-9EE2-831B6431A18F}" srcOrd="3" destOrd="0" presId="urn:microsoft.com/office/officeart/2005/8/layout/vList5"/>
    <dgm:cxn modelId="{D3FFB963-64DD-492F-9DC2-08B4AB9EBA25}" type="presParOf" srcId="{39D86675-A07E-49EC-AC23-374AD748AEEF}" destId="{E7D7C637-9E37-48EF-B817-529CB270ACD9}" srcOrd="4" destOrd="0" presId="urn:microsoft.com/office/officeart/2005/8/layout/vList5"/>
    <dgm:cxn modelId="{50F9B7D1-F677-4E7B-8550-124215CF7FC3}" type="presParOf" srcId="{E7D7C637-9E37-48EF-B817-529CB270ACD9}" destId="{90E73CB3-FC33-4324-A586-264F5BC209DD}" srcOrd="0" destOrd="0" presId="urn:microsoft.com/office/officeart/2005/8/layout/vList5"/>
    <dgm:cxn modelId="{FD37ED9D-B4CB-4B50-A68C-FC9CF777AFF6}" type="presParOf" srcId="{E7D7C637-9E37-48EF-B817-529CB270ACD9}" destId="{2BE15D3B-1EF5-407B-963E-0564C51CF59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E2DCB-3357-4873-8845-AA4F561F2320}">
      <dsp:nvSpPr>
        <dsp:cNvPr id="0" name=""/>
        <dsp:cNvSpPr/>
      </dsp:nvSpPr>
      <dsp:spPr>
        <a:xfrm>
          <a:off x="1042988" y="2031999"/>
          <a:ext cx="443281" cy="1689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640" y="0"/>
              </a:lnTo>
              <a:lnTo>
                <a:pt x="221640" y="1689333"/>
              </a:lnTo>
              <a:lnTo>
                <a:pt x="443281" y="1689333"/>
              </a:lnTo>
            </a:path>
          </a:pathLst>
        </a:custGeom>
        <a:noFill/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0966" y="2833003"/>
        <a:ext cx="87326" cy="87326"/>
      </dsp:txXfrm>
    </dsp:sp>
    <dsp:sp modelId="{2596E4D9-EAAE-463F-A4CF-13C35019CE2E}">
      <dsp:nvSpPr>
        <dsp:cNvPr id="0" name=""/>
        <dsp:cNvSpPr/>
      </dsp:nvSpPr>
      <dsp:spPr>
        <a:xfrm>
          <a:off x="1042988" y="2031999"/>
          <a:ext cx="443281" cy="844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640" y="0"/>
              </a:lnTo>
              <a:lnTo>
                <a:pt x="221640" y="844666"/>
              </a:lnTo>
              <a:lnTo>
                <a:pt x="443281" y="844666"/>
              </a:lnTo>
            </a:path>
          </a:pathLst>
        </a:custGeom>
        <a:noFill/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0781" y="2430485"/>
        <a:ext cx="47695" cy="47695"/>
      </dsp:txXfrm>
    </dsp:sp>
    <dsp:sp modelId="{4DA9F965-A370-4D15-AC75-67628749AD93}">
      <dsp:nvSpPr>
        <dsp:cNvPr id="0" name=""/>
        <dsp:cNvSpPr/>
      </dsp:nvSpPr>
      <dsp:spPr>
        <a:xfrm>
          <a:off x="1042988" y="1949114"/>
          <a:ext cx="4021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2885"/>
              </a:moveTo>
              <a:lnTo>
                <a:pt x="201072" y="82885"/>
              </a:lnTo>
              <a:lnTo>
                <a:pt x="201072" y="45720"/>
              </a:lnTo>
              <a:lnTo>
                <a:pt x="402144" y="45720"/>
              </a:lnTo>
            </a:path>
          </a:pathLst>
        </a:custGeom>
        <a:noFill/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3964" y="1984738"/>
        <a:ext cx="20192" cy="20192"/>
      </dsp:txXfrm>
    </dsp:sp>
    <dsp:sp modelId="{CF1D8C0E-E169-4F6F-9828-04ED411B623D}">
      <dsp:nvSpPr>
        <dsp:cNvPr id="0" name=""/>
        <dsp:cNvSpPr/>
      </dsp:nvSpPr>
      <dsp:spPr>
        <a:xfrm>
          <a:off x="1042988" y="1187333"/>
          <a:ext cx="443281" cy="844666"/>
        </a:xfrm>
        <a:custGeom>
          <a:avLst/>
          <a:gdLst/>
          <a:ahLst/>
          <a:cxnLst/>
          <a:rect l="0" t="0" r="0" b="0"/>
          <a:pathLst>
            <a:path>
              <a:moveTo>
                <a:pt x="0" y="844666"/>
              </a:moveTo>
              <a:lnTo>
                <a:pt x="221640" y="844666"/>
              </a:lnTo>
              <a:lnTo>
                <a:pt x="221640" y="0"/>
              </a:lnTo>
              <a:lnTo>
                <a:pt x="443281" y="0"/>
              </a:lnTo>
            </a:path>
          </a:pathLst>
        </a:custGeom>
        <a:noFill/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0781" y="1585818"/>
        <a:ext cx="47695" cy="47695"/>
      </dsp:txXfrm>
    </dsp:sp>
    <dsp:sp modelId="{E101971F-14C3-4E60-9ABE-E6A4252A6A83}">
      <dsp:nvSpPr>
        <dsp:cNvPr id="0" name=""/>
        <dsp:cNvSpPr/>
      </dsp:nvSpPr>
      <dsp:spPr>
        <a:xfrm>
          <a:off x="1042988" y="342666"/>
          <a:ext cx="443281" cy="1689333"/>
        </a:xfrm>
        <a:custGeom>
          <a:avLst/>
          <a:gdLst/>
          <a:ahLst/>
          <a:cxnLst/>
          <a:rect l="0" t="0" r="0" b="0"/>
          <a:pathLst>
            <a:path>
              <a:moveTo>
                <a:pt x="0" y="1689333"/>
              </a:moveTo>
              <a:lnTo>
                <a:pt x="221640" y="1689333"/>
              </a:lnTo>
              <a:lnTo>
                <a:pt x="221640" y="0"/>
              </a:lnTo>
              <a:lnTo>
                <a:pt x="443281" y="0"/>
              </a:lnTo>
            </a:path>
          </a:pathLst>
        </a:custGeom>
        <a:noFill/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0966" y="1143669"/>
        <a:ext cx="87326" cy="87326"/>
      </dsp:txXfrm>
    </dsp:sp>
    <dsp:sp modelId="{CAEA7CD5-C0E4-425D-B4D8-58ABC4EE0D73}">
      <dsp:nvSpPr>
        <dsp:cNvPr id="0" name=""/>
        <dsp:cNvSpPr/>
      </dsp:nvSpPr>
      <dsp:spPr>
        <a:xfrm rot="16200000">
          <a:off x="-1324621" y="1694133"/>
          <a:ext cx="4059486" cy="675733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Описание муниципальной практики по управлению бюджетными доходами</a:t>
          </a:r>
          <a:endParaRPr lang="ru-RU" sz="1600" b="1" kern="1200" dirty="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324621" y="1694133"/>
        <a:ext cx="4059486" cy="675733"/>
      </dsp:txXfrm>
    </dsp:sp>
    <dsp:sp modelId="{F979B1D5-8D12-483C-A077-F8A745E4773E}">
      <dsp:nvSpPr>
        <dsp:cNvPr id="0" name=""/>
        <dsp:cNvSpPr/>
      </dsp:nvSpPr>
      <dsp:spPr>
        <a:xfrm>
          <a:off x="1486269" y="4799"/>
          <a:ext cx="3509833" cy="675733"/>
        </a:xfrm>
        <a:prstGeom prst="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прогнозирования  доходов</a:t>
          </a:r>
          <a:endParaRPr lang="ru-RU" sz="15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6269" y="4799"/>
        <a:ext cx="3509833" cy="675733"/>
      </dsp:txXfrm>
    </dsp:sp>
    <dsp:sp modelId="{3E1B884B-2FD8-40B7-ABD9-1932D7E28F84}">
      <dsp:nvSpPr>
        <dsp:cNvPr id="0" name=""/>
        <dsp:cNvSpPr/>
      </dsp:nvSpPr>
      <dsp:spPr>
        <a:xfrm>
          <a:off x="1486269" y="849466"/>
          <a:ext cx="4024771" cy="675733"/>
        </a:xfrm>
        <a:prstGeom prst="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мобилизация доходных источников, увеличение доходного потенциала</a:t>
          </a:r>
          <a:endParaRPr lang="ru-RU" sz="15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6269" y="849466"/>
        <a:ext cx="4024771" cy="675733"/>
      </dsp:txXfrm>
    </dsp:sp>
    <dsp:sp modelId="{4D20B4CE-2959-4005-9565-B1AA7EE07977}">
      <dsp:nvSpPr>
        <dsp:cNvPr id="0" name=""/>
        <dsp:cNvSpPr/>
      </dsp:nvSpPr>
      <dsp:spPr>
        <a:xfrm>
          <a:off x="1445133" y="1656967"/>
          <a:ext cx="4659550" cy="675733"/>
        </a:xfrm>
        <a:prstGeom prst="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 эффективности налоговых льгот, предоставляемых по местным налогам, отмена неэффективных льгот</a:t>
          </a:r>
          <a:endParaRPr lang="ru-RU" sz="14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5133" y="1656967"/>
        <a:ext cx="4659550" cy="675733"/>
      </dsp:txXfrm>
    </dsp:sp>
    <dsp:sp modelId="{8606D1BE-522A-4CCE-B238-BE87CB472C7D}">
      <dsp:nvSpPr>
        <dsp:cNvPr id="0" name=""/>
        <dsp:cNvSpPr/>
      </dsp:nvSpPr>
      <dsp:spPr>
        <a:xfrm>
          <a:off x="1486269" y="2538800"/>
          <a:ext cx="4629606" cy="675733"/>
        </a:xfrm>
        <a:prstGeom prst="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управления муниципальным имуществом</a:t>
          </a:r>
          <a:endParaRPr lang="ru-RU" sz="14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6269" y="2538800"/>
        <a:ext cx="4629606" cy="675733"/>
      </dsp:txXfrm>
    </dsp:sp>
    <dsp:sp modelId="{1EE0CAB6-57B5-412A-8DC8-784A801616F8}">
      <dsp:nvSpPr>
        <dsp:cNvPr id="0" name=""/>
        <dsp:cNvSpPr/>
      </dsp:nvSpPr>
      <dsp:spPr>
        <a:xfrm>
          <a:off x="1486269" y="3383467"/>
          <a:ext cx="5779322" cy="675733"/>
        </a:xfrm>
        <a:prstGeom prst="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объемов дебиторской задолженности и принятие мер для предотвращения образования новой задолженности</a:t>
          </a:r>
          <a:endParaRPr lang="ru-RU" sz="15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6269" y="3383467"/>
        <a:ext cx="5779322" cy="675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FFE42-5B20-46B1-BFDE-F9BC4DE4CA27}">
      <dsp:nvSpPr>
        <dsp:cNvPr id="0" name=""/>
        <dsp:cNvSpPr/>
      </dsp:nvSpPr>
      <dsp:spPr>
        <a:xfrm rot="5400000">
          <a:off x="707775" y="1259614"/>
          <a:ext cx="891130" cy="12318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B9B59-49E4-47C7-83A7-9054209237A9}">
      <dsp:nvSpPr>
        <dsp:cNvPr id="0" name=""/>
        <dsp:cNvSpPr/>
      </dsp:nvSpPr>
      <dsp:spPr>
        <a:xfrm>
          <a:off x="0" y="7353"/>
          <a:ext cx="2282537" cy="1586823"/>
        </a:xfrm>
        <a:prstGeom prst="roundRect">
          <a:avLst>
            <a:gd name="adj" fmla="val 16670"/>
          </a:avLst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Утверждены методики прогнозирования доходов     в соответствии с Постановлением Правительства Российской Федерации от 23.06.2016 № 574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476" y="84829"/>
        <a:ext cx="2127585" cy="1431871"/>
      </dsp:txXfrm>
    </dsp:sp>
    <dsp:sp modelId="{AA8A57DC-665E-4FD1-BD4F-AF4F2B6E0A32}">
      <dsp:nvSpPr>
        <dsp:cNvPr id="0" name=""/>
        <dsp:cNvSpPr/>
      </dsp:nvSpPr>
      <dsp:spPr>
        <a:xfrm>
          <a:off x="2339634" y="0"/>
          <a:ext cx="4834589" cy="1463245"/>
        </a:xfrm>
        <a:prstGeom prst="rect">
          <a:avLst/>
        </a:prstGeom>
        <a:gradFill rotWithShape="0">
          <a:gsLst>
            <a:gs pos="0">
              <a:srgbClr val="99FFCC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Утверждено постановление администрации городского округа – город Волжский Волгоградской области от 03.07.2018 № 3333 о мерах по реализации Решения о бюджете на 2018  год и плановый период  (главным администраторам доходов бюджета городского округа – город Волжский Волгоградской области предписывается принять меры по обеспечению поступления налогов, сборов и других обязательных платежей, а также по сокращению задолженности по их уплате и осуществлению мероприятий, препятствующих ее возникновению)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9634" y="0"/>
        <a:ext cx="4834589" cy="1463245"/>
      </dsp:txXfrm>
    </dsp:sp>
    <dsp:sp modelId="{30D8114B-E286-45F6-B99D-EDAAF78CF48D}">
      <dsp:nvSpPr>
        <dsp:cNvPr id="0" name=""/>
        <dsp:cNvSpPr/>
      </dsp:nvSpPr>
      <dsp:spPr>
        <a:xfrm rot="5400000">
          <a:off x="2444155" y="2277195"/>
          <a:ext cx="787403" cy="148433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32D9A-F073-43B9-BA4F-DB2CDFBB6DBC}">
      <dsp:nvSpPr>
        <dsp:cNvPr id="0" name=""/>
        <dsp:cNvSpPr/>
      </dsp:nvSpPr>
      <dsp:spPr>
        <a:xfrm>
          <a:off x="1729080" y="1643765"/>
          <a:ext cx="1613084" cy="105004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реалистичного прогноза по доходам</a:t>
          </a:r>
          <a:endParaRPr lang="ru-RU" sz="16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0348" y="1695033"/>
        <a:ext cx="1510548" cy="947512"/>
      </dsp:txXfrm>
    </dsp:sp>
    <dsp:sp modelId="{0EE3E2F0-F6FC-4558-9585-B2DCDE9D0240}">
      <dsp:nvSpPr>
        <dsp:cNvPr id="0" name=""/>
        <dsp:cNvSpPr/>
      </dsp:nvSpPr>
      <dsp:spPr>
        <a:xfrm>
          <a:off x="3467144" y="1610885"/>
          <a:ext cx="4311928" cy="848695"/>
        </a:xfrm>
        <a:prstGeom prst="rect">
          <a:avLst/>
        </a:prstGeom>
        <a:gradFill rotWithShape="0">
          <a:gsLst>
            <a:gs pos="0">
              <a:srgbClr val="99FFCC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Решение Волжской городской Думы от 15.12.2017№364-ВГД «О бюджете городского округа – город Волжский Волгоградской области на 2018 год и на плановый период 2019 и 2020 годов»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7144" y="1610885"/>
        <a:ext cx="4311928" cy="848695"/>
      </dsp:txXfrm>
    </dsp:sp>
    <dsp:sp modelId="{5C9954EF-2A21-4BF2-B473-BE48BD3EF8D1}">
      <dsp:nvSpPr>
        <dsp:cNvPr id="0" name=""/>
        <dsp:cNvSpPr/>
      </dsp:nvSpPr>
      <dsp:spPr>
        <a:xfrm rot="5400000">
          <a:off x="4361879" y="3331725"/>
          <a:ext cx="891130" cy="15777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DC399-A8B3-4762-A629-016127DE62F4}">
      <dsp:nvSpPr>
        <dsp:cNvPr id="0" name=""/>
        <dsp:cNvSpPr/>
      </dsp:nvSpPr>
      <dsp:spPr>
        <a:xfrm>
          <a:off x="3477301" y="2636302"/>
          <a:ext cx="1500139" cy="1050048"/>
        </a:xfrm>
        <a:prstGeom prst="roundRect">
          <a:avLst>
            <a:gd name="adj" fmla="val 16670"/>
          </a:avLst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Финансовый контроль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8569" y="2687570"/>
        <a:ext cx="1397603" cy="947512"/>
      </dsp:txXfrm>
    </dsp:sp>
    <dsp:sp modelId="{D54DF59F-6CA7-41F3-9F78-1F621F32F0A8}">
      <dsp:nvSpPr>
        <dsp:cNvPr id="0" name=""/>
        <dsp:cNvSpPr/>
      </dsp:nvSpPr>
      <dsp:spPr>
        <a:xfrm>
          <a:off x="5093307" y="2525516"/>
          <a:ext cx="3374262" cy="1059511"/>
        </a:xfrm>
        <a:prstGeom prst="rect">
          <a:avLst/>
        </a:prstGeom>
        <a:gradFill rotWithShape="0">
          <a:gsLst>
            <a:gs pos="0">
              <a:srgbClr val="99FFCC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администрации городского округа – город Волжский Волгоградской области от 17.02.2017 № 939 «Об утверждении Порядка осуществления внутреннего финансового контроля и внутреннего финансового аудита»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3307" y="2525516"/>
        <a:ext cx="3374262" cy="1059511"/>
      </dsp:txXfrm>
    </dsp:sp>
    <dsp:sp modelId="{BA3BC27F-05DE-4BC8-98D4-76AB2539F57D}">
      <dsp:nvSpPr>
        <dsp:cNvPr id="0" name=""/>
        <dsp:cNvSpPr/>
      </dsp:nvSpPr>
      <dsp:spPr>
        <a:xfrm>
          <a:off x="5597364" y="3747044"/>
          <a:ext cx="1500139" cy="105004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Уточнение прогноза </a:t>
          </a:r>
          <a:endParaRPr lang="ru-RU" sz="18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8632" y="3798312"/>
        <a:ext cx="1397603" cy="9475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F5A78-EFB6-40F6-BCF0-5F2018536650}">
      <dsp:nvSpPr>
        <dsp:cNvPr id="0" name=""/>
        <dsp:cNvSpPr/>
      </dsp:nvSpPr>
      <dsp:spPr>
        <a:xfrm rot="5400000">
          <a:off x="5767512" y="-1323051"/>
          <a:ext cx="833998" cy="4006827"/>
        </a:xfrm>
        <a:prstGeom prst="round2SameRect">
          <a:avLst/>
        </a:prstGeom>
        <a:solidFill>
          <a:srgbClr val="FFFFCC">
            <a:alpha val="89804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 ФОТ за счет увеличения оплаты труда  1125 работникам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5467 человек оформили трудовые договора с работодателями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 ИП представили налоговую отчетность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181098" y="304075"/>
        <a:ext cx="3966115" cy="752574"/>
      </dsp:txXfrm>
    </dsp:sp>
    <dsp:sp modelId="{2676BF76-BD80-417B-AA1A-D220512ED079}">
      <dsp:nvSpPr>
        <dsp:cNvPr id="0" name=""/>
        <dsp:cNvSpPr/>
      </dsp:nvSpPr>
      <dsp:spPr>
        <a:xfrm>
          <a:off x="4627" y="133137"/>
          <a:ext cx="4219713" cy="1009692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заработной платы и поступлений НДФЛ на 5,5 млн руб., в государственные внебюджетные фонды на 8,8 млн руб. и налогам на совокупный доход на 0,2 млн руб.</a:t>
          </a:r>
          <a:endParaRPr lang="ru-RU" sz="16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16" y="182426"/>
        <a:ext cx="4121135" cy="911114"/>
      </dsp:txXfrm>
    </dsp:sp>
    <dsp:sp modelId="{28D33BA5-1333-4E2E-8B75-1FE94BA6680D}">
      <dsp:nvSpPr>
        <dsp:cNvPr id="0" name=""/>
        <dsp:cNvSpPr/>
      </dsp:nvSpPr>
      <dsp:spPr>
        <a:xfrm rot="5400000">
          <a:off x="5062609" y="-775041"/>
          <a:ext cx="688284" cy="4830238"/>
        </a:xfrm>
        <a:prstGeom prst="round2SameRect">
          <a:avLst/>
        </a:prstGeom>
        <a:solidFill>
          <a:srgbClr val="FFFFCC">
            <a:alpha val="90000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Поставлены на налоговый учет 547 земельных участков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Поставлены на налоговый учет 51 объекта недвижимого имущества, выявленных в результате работы органов местного самоуправления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91633" y="1329534"/>
        <a:ext cx="4796639" cy="621086"/>
      </dsp:txXfrm>
    </dsp:sp>
    <dsp:sp modelId="{3F7C5072-ACA9-47EA-8E6B-4630CC49A74B}">
      <dsp:nvSpPr>
        <dsp:cNvPr id="0" name=""/>
        <dsp:cNvSpPr/>
      </dsp:nvSpPr>
      <dsp:spPr>
        <a:xfrm>
          <a:off x="76667" y="1424114"/>
          <a:ext cx="2960059" cy="619719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поступлений земельного налога и налога на имущество физических лиц</a:t>
          </a:r>
          <a:endParaRPr lang="ru-RU" sz="16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919" y="1454366"/>
        <a:ext cx="2899555" cy="559215"/>
      </dsp:txXfrm>
    </dsp:sp>
    <dsp:sp modelId="{B3A3B605-D5F9-4A6E-BF30-FBAD93E8AB09}">
      <dsp:nvSpPr>
        <dsp:cNvPr id="0" name=""/>
        <dsp:cNvSpPr/>
      </dsp:nvSpPr>
      <dsp:spPr>
        <a:xfrm>
          <a:off x="4636" y="2434254"/>
          <a:ext cx="2960059" cy="808927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Поступление дотации на сбалансированность в сумме 182,2 млн руб.</a:t>
          </a:r>
          <a:endParaRPr lang="ru-RU" sz="16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25" y="2473743"/>
        <a:ext cx="2881081" cy="729949"/>
      </dsp:txXfrm>
    </dsp:sp>
    <dsp:sp modelId="{ECBA4AA6-AAB1-4776-ADE3-BF9E5A539C62}">
      <dsp:nvSpPr>
        <dsp:cNvPr id="0" name=""/>
        <dsp:cNvSpPr/>
      </dsp:nvSpPr>
      <dsp:spPr>
        <a:xfrm>
          <a:off x="2994385" y="2576085"/>
          <a:ext cx="4743288" cy="824800"/>
        </a:xfrm>
        <a:prstGeom prst="roundRect">
          <a:avLst/>
        </a:prstGeom>
        <a:solidFill>
          <a:srgbClr val="FFFFCC">
            <a:alpha val="9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•Проведены оптимизационные мероприятиями по сокращению доли оплаты труда прочего персонала в общем объеме фонда оплаты труда работников общеобразовательных организаций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мероприятия по увеличению поступлений от налога на доходы физических лиц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34648" y="2616348"/>
        <a:ext cx="4662762" cy="744274"/>
      </dsp:txXfrm>
    </dsp:sp>
    <dsp:sp modelId="{5EE71DBA-669A-4DA8-8338-654EEF593BE6}">
      <dsp:nvSpPr>
        <dsp:cNvPr id="0" name=""/>
        <dsp:cNvSpPr/>
      </dsp:nvSpPr>
      <dsp:spPr>
        <a:xfrm>
          <a:off x="4636" y="3641547"/>
          <a:ext cx="2960059" cy="992323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управления муниципальным имуществом, поступили доходы в сумме 19,3 млн руб.</a:t>
          </a:r>
          <a:endParaRPr lang="ru-RU" sz="16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077" y="3689988"/>
        <a:ext cx="2863177" cy="895441"/>
      </dsp:txXfrm>
    </dsp:sp>
    <dsp:sp modelId="{22485DF1-21A4-4B55-B330-7234FDEB4679}">
      <dsp:nvSpPr>
        <dsp:cNvPr id="0" name=""/>
        <dsp:cNvSpPr/>
      </dsp:nvSpPr>
      <dsp:spPr>
        <a:xfrm>
          <a:off x="2993349" y="4103375"/>
          <a:ext cx="4743288" cy="621815"/>
        </a:xfrm>
        <a:prstGeom prst="roundRect">
          <a:avLst/>
        </a:prstGeom>
        <a:solidFill>
          <a:srgbClr val="FFFFCC">
            <a:alpha val="9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•в результате повышения ликвидности: продано 20 земельных участков, заключено 32 договора аренды земельных участков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проданы 2 неиспользуемых объекта изъятых из оперативного управления МКП «Тепловые сети» в муниципальную казну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3704" y="4133730"/>
        <a:ext cx="4682578" cy="5611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F5A78-EFB6-40F6-BCF0-5F2018536650}">
      <dsp:nvSpPr>
        <dsp:cNvPr id="0" name=""/>
        <dsp:cNvSpPr/>
      </dsp:nvSpPr>
      <dsp:spPr>
        <a:xfrm rot="5400000">
          <a:off x="4519799" y="-2544081"/>
          <a:ext cx="1058562" cy="6362493"/>
        </a:xfrm>
        <a:prstGeom prst="round2SameRect">
          <a:avLst/>
        </a:prstGeom>
        <a:solidFill>
          <a:srgbClr val="FFFFCC">
            <a:alpha val="89804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Предъявлены 2154 иска с требованием на оплату задолженности по плате наём жилых помещений на сумму 6,3 млн руб.; 869 исков с требованием погасить задолженность  по арендным платежам за землю в общей сумме 81,1 млн руб.;  81 исков с требованием о погашении задолженности по аренде казенного имущества на сумму 12,6 млн руб.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867834" y="159559"/>
        <a:ext cx="6310818" cy="955212"/>
      </dsp:txXfrm>
    </dsp:sp>
    <dsp:sp modelId="{2676BF76-BD80-417B-AA1A-D220512ED079}">
      <dsp:nvSpPr>
        <dsp:cNvPr id="0" name=""/>
        <dsp:cNvSpPr/>
      </dsp:nvSpPr>
      <dsp:spPr>
        <a:xfrm>
          <a:off x="81" y="641"/>
          <a:ext cx="1867752" cy="1273047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Претензионно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-исковая деятельность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226" y="62786"/>
        <a:ext cx="1743462" cy="1148757"/>
      </dsp:txXfrm>
    </dsp:sp>
    <dsp:sp modelId="{28D33BA5-1333-4E2E-8B75-1FE94BA6680D}">
      <dsp:nvSpPr>
        <dsp:cNvPr id="0" name=""/>
        <dsp:cNvSpPr/>
      </dsp:nvSpPr>
      <dsp:spPr>
        <a:xfrm rot="5400000">
          <a:off x="4020168" y="-982939"/>
          <a:ext cx="1832162" cy="6588351"/>
        </a:xfrm>
        <a:prstGeom prst="round2SameRect">
          <a:avLst/>
        </a:prstGeom>
        <a:solidFill>
          <a:srgbClr val="FFFFCC">
            <a:alpha val="90000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межведомственной комиссии по обеспечению поступлений налоговых и неналоговых доходов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 взаимодействии с ИФНС России по г. Волжскому проводилось информирование налогоплательщиков о начислениях и сроках оплаты налогов, о проведении «дней открытых дверей»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Комитетом по обеспечению жизнедеятельности города проведены 25 рейдов по 382 муниципальным жилым помещениям предоставленным в наём. С нанимателями проводилась разъяснительная работа с гражданами города о необходимости погашения имеющейся задолженности и своевременной уплате начисленных платежей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642074" y="1484594"/>
        <a:ext cx="6498912" cy="1653284"/>
      </dsp:txXfrm>
    </dsp:sp>
    <dsp:sp modelId="{3F7C5072-ACA9-47EA-8E6B-4630CC49A74B}">
      <dsp:nvSpPr>
        <dsp:cNvPr id="0" name=""/>
        <dsp:cNvSpPr/>
      </dsp:nvSpPr>
      <dsp:spPr>
        <a:xfrm>
          <a:off x="81" y="1656198"/>
          <a:ext cx="1641910" cy="1233719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по взысканию задолженности в досудебном порядке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306" y="1716423"/>
        <a:ext cx="1521460" cy="1113269"/>
      </dsp:txXfrm>
    </dsp:sp>
    <dsp:sp modelId="{2BE15D3B-1EF5-407B-963E-0564C51CF59E}">
      <dsp:nvSpPr>
        <dsp:cNvPr id="0" name=""/>
        <dsp:cNvSpPr/>
      </dsp:nvSpPr>
      <dsp:spPr>
        <a:xfrm rot="5400000">
          <a:off x="4456681" y="694308"/>
          <a:ext cx="1120435" cy="6419670"/>
        </a:xfrm>
        <a:prstGeom prst="round2SameRect">
          <a:avLst/>
        </a:prstGeom>
        <a:solidFill>
          <a:srgbClr val="FFFFCC">
            <a:alpha val="90000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налоговым доходам: НДФЛ –25,2 млн руб., земельный налог – 1,2 млн руб., НИФЛ – 2,2 млн руб., налог на совокупный доход 1,1 млн руб.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государственные внебюджетные фонды  31,1 млн руб.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неналоговым доходам – аренда земли – 6,2 млн руб., от сдачи в аренду муниципального имущества – 7,5 млн руб.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807064" y="3398621"/>
        <a:ext cx="6364975" cy="1011045"/>
      </dsp:txXfrm>
    </dsp:sp>
    <dsp:sp modelId="{90E73CB3-FC33-4324-A586-264F5BC209DD}">
      <dsp:nvSpPr>
        <dsp:cNvPr id="0" name=""/>
        <dsp:cNvSpPr/>
      </dsp:nvSpPr>
      <dsp:spPr>
        <a:xfrm>
          <a:off x="0" y="3273067"/>
          <a:ext cx="1806981" cy="1263436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Погашение задолженности  по доходам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74,5 млн руб.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676" y="3334743"/>
        <a:ext cx="1683629" cy="1140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0.0988</cdr:x>
      <cdr:y>0</cdr:y>
    </cdr:from>
    <cdr:to>
      <cdr:x>1</cdr:x>
      <cdr:y>0.1282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831533" y="-1268760"/>
          <a:ext cx="7584788" cy="327401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ПРЕДПРИЯТИЯ ГОРОДА – КРУПНЫЕ НАЛОГОПЛАТЕЛЬЩИКИ</a:t>
          </a:r>
          <a:endParaRPr lang="ru-RU" sz="18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0.01749</cdr:x>
      <cdr:y>0.02703</cdr:y>
    </cdr:from>
    <cdr:to>
      <cdr:x>0.06986</cdr:x>
      <cdr:y>0.10811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119" y="72008"/>
          <a:ext cx="4314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%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0.29281</cdr:x>
      <cdr:y>0</cdr:y>
    </cdr:from>
    <cdr:to>
      <cdr:x>0.94107</cdr:x>
      <cdr:y>0.14303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31127" y="-826344"/>
          <a:ext cx="316835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муниципального долга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0.1826</cdr:x>
      <cdr:y>0.08739</cdr:y>
    </cdr:from>
    <cdr:to>
      <cdr:x>0.34894</cdr:x>
      <cdr:y>0.23042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92439" y="252937"/>
          <a:ext cx="812988" cy="413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1 250,0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0.4892</cdr:x>
      <cdr:y>0.08739</cdr:y>
    </cdr:from>
    <cdr:to>
      <cdr:x>0.65863</cdr:x>
      <cdr:y>0.23042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90992" y="252937"/>
          <a:ext cx="828091" cy="413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1 220,0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0.57972</cdr:x>
      <cdr:y>0.28502</cdr:y>
    </cdr:from>
    <cdr:to>
      <cdr:x>0.9194</cdr:x>
      <cdr:y>0.49649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33407" y="824964"/>
          <a:ext cx="1660149" cy="612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Долговые обязательства</a:t>
          </a:r>
          <a:endParaRPr lang="ru-RU" sz="1400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0.55926</cdr:x>
      <cdr:y>0.8271</cdr:y>
    </cdr:from>
    <cdr:to>
      <cdr:x>0.68449</cdr:x>
      <cdr:y>0.91418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33371" y="2393939"/>
          <a:ext cx="612068" cy="252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cs typeface="Times New Roman" panose="02020603050405020304" pitchFamily="18" charset="0"/>
            </a:rPr>
            <a:t>год</a:t>
          </a:r>
          <a:endParaRPr lang="ru-RU" sz="1100" dirty="0"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0.34187</cdr:x>
      <cdr:y>0.08739</cdr:y>
    </cdr:from>
    <cdr:to>
      <cdr:x>0.5113</cdr:x>
      <cdr:y>0.23042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670912" y="252937"/>
          <a:ext cx="828091" cy="413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1 220,0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0.26111</cdr:x>
      <cdr:y>0.69519</cdr:y>
    </cdr:from>
    <cdr:to>
      <cdr:x>0.45662</cdr:x>
      <cdr:y>0.73479</cdr:y>
    </cdr:to>
    <cdr:cxnSp macro="">
      <cdr:nvCxnSpPr>
        <cdr:cNvPr id="3" name="Прямая соединительная линия 2"/>
        <cdr:cNvCxnSpPr>
          <a:stCxn xmlns:a="http://schemas.openxmlformats.org/drawingml/2006/main" id="7" idx="2"/>
          <a:endCxn xmlns:a="http://schemas.openxmlformats.org/drawingml/2006/main" id="6" idx="2"/>
        </cdr:cNvCxnSpPr>
      </cdr:nvCxnSpPr>
      <cdr:spPr>
        <a:xfrm xmlns:a="http://schemas.openxmlformats.org/drawingml/2006/main">
          <a:off x="1308268" y="1949749"/>
          <a:ext cx="979560" cy="111063"/>
        </a:xfrm>
        <a:prstGeom xmlns:a="http://schemas.openxmlformats.org/drawingml/2006/main" prst="line">
          <a:avLst/>
        </a:prstGeom>
        <a:ln xmlns:a="http://schemas.openxmlformats.org/drawingml/2006/main" w="22225" cmpd="sng">
          <a:solidFill>
            <a:schemeClr val="tx1">
              <a:lumMod val="95000"/>
              <a:lumOff val="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0.45662</cdr:x>
      <cdr:y>0.73479</cdr:y>
    </cdr:from>
    <cdr:to>
      <cdr:x>0.66204</cdr:x>
      <cdr:y>0.74458</cdr:y>
    </cdr:to>
    <cdr:cxnSp macro="">
      <cdr:nvCxnSpPr>
        <cdr:cNvPr id="5" name="Прямая соединительная линия 4"/>
        <cdr:cNvCxnSpPr>
          <a:stCxn xmlns:a="http://schemas.openxmlformats.org/drawingml/2006/main" id="6" idx="2"/>
          <a:endCxn xmlns:a="http://schemas.openxmlformats.org/drawingml/2006/main" id="4" idx="2"/>
        </cdr:cNvCxnSpPr>
      </cdr:nvCxnSpPr>
      <cdr:spPr>
        <a:xfrm xmlns:a="http://schemas.openxmlformats.org/drawingml/2006/main">
          <a:off x="2287828" y="2060812"/>
          <a:ext cx="1029263" cy="27457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0.62891</cdr:x>
      <cdr:y>0.66185</cdr:y>
    </cdr:from>
    <cdr:to>
      <cdr:x>0.69517</cdr:x>
      <cdr:y>0.74458</cdr:y>
    </cdr:to>
    <cdr:sp macro="" textlink="">
      <cdr:nvSpPr>
        <cdr:cNvPr id="4" name="TextBox 16"/>
        <cdr:cNvSpPr txBox="1"/>
      </cdr:nvSpPr>
      <cdr:spPr>
        <a:xfrm xmlns:a="http://schemas.openxmlformats.org/drawingml/2006/main">
          <a:off x="3416967" y="2954836"/>
          <a:ext cx="36004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000099"/>
              </a:solidFill>
              <a:latin typeface="Times New Roman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000099"/>
              </a:solidFill>
              <a:latin typeface="Times New Roman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000099"/>
              </a:solidFill>
              <a:latin typeface="Times New Roman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000099"/>
              </a:solidFill>
              <a:latin typeface="Times New Roman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000099"/>
              </a:solidFill>
              <a:latin typeface="Times New Roman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4400" kern="1200">
              <a:solidFill>
                <a:srgbClr val="000099"/>
              </a:solidFill>
              <a:latin typeface="Times New Roman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4400" kern="1200">
              <a:solidFill>
                <a:srgbClr val="000099"/>
              </a:solidFill>
              <a:latin typeface="Times New Roman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4400" kern="1200">
              <a:solidFill>
                <a:srgbClr val="000099"/>
              </a:solidFill>
              <a:latin typeface="Times New Roman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4400" kern="1200">
              <a:solidFill>
                <a:srgbClr val="000099"/>
              </a:solidFill>
              <a:latin typeface="Times New Roman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FF0000"/>
              </a:solidFill>
            </a:rPr>
            <a:t>●</a:t>
          </a:r>
          <a:endParaRPr lang="ru-RU" sz="1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0.42348</cdr:x>
      <cdr:y>0.65206</cdr:y>
    </cdr:from>
    <cdr:to>
      <cdr:x>0.48975</cdr:x>
      <cdr:y>0.73479</cdr:y>
    </cdr:to>
    <cdr:sp macro="" textlink="">
      <cdr:nvSpPr>
        <cdr:cNvPr id="6" name="TextBox 16"/>
        <cdr:cNvSpPr txBox="1"/>
      </cdr:nvSpPr>
      <cdr:spPr>
        <a:xfrm xmlns:a="http://schemas.openxmlformats.org/drawingml/2006/main">
          <a:off x="2300848" y="2911119"/>
          <a:ext cx="360057" cy="3693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000099"/>
              </a:solidFill>
              <a:latin typeface="Times New Roman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000099"/>
              </a:solidFill>
              <a:latin typeface="Times New Roman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000099"/>
              </a:solidFill>
              <a:latin typeface="Times New Roman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000099"/>
              </a:solidFill>
              <a:latin typeface="Times New Roman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000099"/>
              </a:solidFill>
              <a:latin typeface="Times New Roman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4400" kern="1200">
              <a:solidFill>
                <a:srgbClr val="000099"/>
              </a:solidFill>
              <a:latin typeface="Times New Roman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4400" kern="1200">
              <a:solidFill>
                <a:srgbClr val="000099"/>
              </a:solidFill>
              <a:latin typeface="Times New Roman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4400" kern="1200">
              <a:solidFill>
                <a:srgbClr val="000099"/>
              </a:solidFill>
              <a:latin typeface="Times New Roman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4400" kern="1200">
              <a:solidFill>
                <a:srgbClr val="000099"/>
              </a:solidFill>
              <a:latin typeface="Times New Roman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FF0000"/>
              </a:solidFill>
            </a:rPr>
            <a:t>●</a:t>
          </a:r>
          <a:endParaRPr lang="ru-RU" sz="1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0.21802</cdr:x>
      <cdr:y>0.61246</cdr:y>
    </cdr:from>
    <cdr:to>
      <cdr:x>0.3042</cdr:x>
      <cdr:y>0.69519</cdr:y>
    </cdr:to>
    <cdr:sp macro="" textlink="">
      <cdr:nvSpPr>
        <cdr:cNvPr id="7" name="TextBox 16"/>
        <cdr:cNvSpPr txBox="1"/>
      </cdr:nvSpPr>
      <cdr:spPr>
        <a:xfrm xmlns:a="http://schemas.openxmlformats.org/drawingml/2006/main">
          <a:off x="1184544" y="2734325"/>
          <a:ext cx="46822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000099"/>
              </a:solidFill>
              <a:latin typeface="Times New Roman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000099"/>
              </a:solidFill>
              <a:latin typeface="Times New Roman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000099"/>
              </a:solidFill>
              <a:latin typeface="Times New Roman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000099"/>
              </a:solidFill>
              <a:latin typeface="Times New Roman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000099"/>
              </a:solidFill>
              <a:latin typeface="Times New Roman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4400" kern="1200">
              <a:solidFill>
                <a:srgbClr val="000099"/>
              </a:solidFill>
              <a:latin typeface="Times New Roman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4400" kern="1200">
              <a:solidFill>
                <a:srgbClr val="000099"/>
              </a:solidFill>
              <a:latin typeface="Times New Roman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4400" kern="1200">
              <a:solidFill>
                <a:srgbClr val="000099"/>
              </a:solidFill>
              <a:latin typeface="Times New Roman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4400" kern="1200">
              <a:solidFill>
                <a:srgbClr val="000099"/>
              </a:solidFill>
              <a:latin typeface="Times New Roman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FF0000"/>
              </a:solidFill>
            </a:rPr>
            <a:t>●</a:t>
          </a:r>
          <a:endParaRPr lang="ru-RU" sz="1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0.21802</cdr:x>
      <cdr:y>0.58221</cdr:y>
    </cdr:from>
    <cdr:to>
      <cdr:x>0.29757</cdr:x>
      <cdr:y>0.62253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184545" y="2599279"/>
          <a:ext cx="432222" cy="180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0.38743</cdr:x>
      <cdr:y>0.57812</cdr:y>
    </cdr:from>
    <cdr:to>
      <cdr:x>0.51677</cdr:x>
      <cdr:y>0.69463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941179" y="1621406"/>
          <a:ext cx="648072" cy="326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3,8 %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0.60903</cdr:x>
      <cdr:y>0.63366</cdr:y>
    </cdr:from>
    <cdr:to>
      <cdr:x>0.68858</cdr:x>
      <cdr:y>0.67398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308955" y="2828980"/>
          <a:ext cx="432222" cy="180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0.1824</cdr:x>
      <cdr:y>0.52725</cdr:y>
    </cdr:from>
    <cdr:to>
      <cdr:x>0.3012</cdr:x>
      <cdr:y>0.64588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3889" y="1478728"/>
          <a:ext cx="595242" cy="3327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5,2 %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0.36749</cdr:x>
      <cdr:y>0</cdr:y>
    </cdr:from>
    <cdr:to>
      <cdr:x>0.47249</cdr:x>
      <cdr:y>0.11137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24336" y="0"/>
          <a:ext cx="864096" cy="504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0.48124</cdr:x>
      <cdr:y>0.20683</cdr:y>
    </cdr:from>
    <cdr:to>
      <cdr:x>0.56869</cdr:x>
      <cdr:y>0.30229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60439" y="936103"/>
          <a:ext cx="719641" cy="432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0.51178</cdr:x>
      <cdr:y>0.11753</cdr:y>
    </cdr:from>
    <cdr:to>
      <cdr:x>0.57575</cdr:x>
      <cdr:y>0.1763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608512" y="576064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1 305,9</a:t>
          </a:r>
          <a:endParaRPr lang="ru-RU" sz="13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0.52777</cdr:x>
      <cdr:y>0.24975</cdr:y>
    </cdr:from>
    <cdr:to>
      <cdr:x>0.59174</cdr:x>
      <cdr:y>0.32321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752529" y="1224136"/>
          <a:ext cx="576063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1 343,9</a:t>
          </a:r>
        </a:p>
        <a:p xmlns:a="http://schemas.openxmlformats.org/drawingml/2006/main">
          <a:endParaRPr lang="ru-RU" sz="13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0.50378</cdr:x>
      <cdr:y>0.39666</cdr:y>
    </cdr:from>
    <cdr:to>
      <cdr:x>0.56775</cdr:x>
      <cdr:y>0.45543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4536504" y="1944216"/>
          <a:ext cx="576063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1 263,6</a:t>
          </a:r>
        </a:p>
        <a:p xmlns:a="http://schemas.openxmlformats.org/drawingml/2006/main">
          <a:endParaRPr lang="ru-RU" sz="13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0.59174</cdr:x>
      <cdr:y>0.52889</cdr:y>
    </cdr:from>
    <cdr:to>
      <cdr:x>0.66371</cdr:x>
      <cdr:y>0.60234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5328593" y="2592288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1 696,7</a:t>
          </a:r>
        </a:p>
        <a:p xmlns:a="http://schemas.openxmlformats.org/drawingml/2006/main">
          <a:endParaRPr lang="ru-RU" sz="13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0.62373</cdr:x>
      <cdr:y>0.6758</cdr:y>
    </cdr:from>
    <cdr:to>
      <cdr:x>0.71169</cdr:x>
      <cdr:y>0.74926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5616624" y="3312368"/>
          <a:ext cx="792087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1 864,2</a:t>
          </a:r>
          <a:endParaRPr lang="ru-RU" sz="13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0.71169</cdr:x>
      <cdr:y>0.82271</cdr:y>
    </cdr:from>
    <cdr:to>
      <cdr:x>0.79965</cdr:x>
      <cdr:y>0.89617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6408711" y="4032448"/>
          <a:ext cx="792089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2 149,9</a:t>
          </a:r>
          <a:endParaRPr lang="ru-RU" sz="13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0.34385</cdr:x>
      <cdr:y>0.82079</cdr:y>
    </cdr:from>
    <cdr:to>
      <cdr:x>0.41182</cdr:x>
      <cdr:y>0.88148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3096345" y="4023011"/>
          <a:ext cx="612068" cy="297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300" b="1" dirty="0" smtClean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106CC-A3D9-4B44-945A-CEB2EE8FD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AAF92-AE54-4317-A262-3CD0386D6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74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6B3898-BF08-4B2B-B9B6-8F47A54A2945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67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6B3898-BF08-4B2B-B9B6-8F47A54A294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672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6B3898-BF08-4B2B-B9B6-8F47A54A2945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672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6B3898-BF08-4B2B-B9B6-8F47A54A294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672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6B3898-BF08-4B2B-B9B6-8F47A54A2945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672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6B3898-BF08-4B2B-B9B6-8F47A54A2945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67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7.wdp"/><Relationship Id="rId4" Type="http://schemas.openxmlformats.org/officeDocument/2006/relationships/image" Target="../media/image11.jpeg"/><Relationship Id="rId9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hdphoto" Target="../media/hdphoto1.wdp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microsoft.com/office/2007/relationships/hdphoto" Target="../media/hdphoto1.wdp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microsoft.com/office/2007/relationships/hdphoto" Target="../media/hdphoto1.wdp"/><Relationship Id="rId4" Type="http://schemas.openxmlformats.org/officeDocument/2006/relationships/diagramData" Target="../diagrams/data4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vlz.ru/&#1073;&#1102;&#1076;&#1078;&#1077;&#1090;-&#1076;&#1083;&#1103;-&#1075;&#1088;&#1072;&#1078;&#1076;&#1072;&#1085;" TargetMode="External"/><Relationship Id="rId2" Type="http://schemas.openxmlformats.org/officeDocument/2006/relationships/hyperlink" Target="http://www.openvlz.ru/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332656"/>
            <a:ext cx="7030091" cy="11705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 округ – город Волжский Волгоградской области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11995" y="1628800"/>
            <a:ext cx="4860540" cy="2108676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муниципальными финансами и решение задач повышения эффективности бюджетных расходов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93" l="0" r="100000">
                        <a14:backgroundMark x1="9809" y1="95112" x2="9809" y2="95112"/>
                        <a14:backgroundMark x1="9809" y1="95112" x2="9809" y2="95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22" y="332656"/>
            <a:ext cx="1037581" cy="1296144"/>
          </a:xfrm>
          <a:prstGeom prst="rect">
            <a:avLst/>
          </a:prstGeom>
          <a:effectLst>
            <a:glow rad="101600">
              <a:srgbClr val="F8F8F8">
                <a:alpha val="60000"/>
              </a:srgbClr>
            </a:glow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30424" y="4941168"/>
            <a:ext cx="7854696" cy="792088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583" y="6096381"/>
            <a:ext cx="1333753" cy="507198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35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19664"/>
            <a:ext cx="4032448" cy="2583915"/>
          </a:xfrm>
          <a:prstGeom prst="rect">
            <a:avLst/>
          </a:prstGeom>
          <a:effectLst>
            <a:outerShdw blurRad="368300" dist="38100" dir="13500000" sx="120000" sy="120000" algn="br" rotWithShape="0">
              <a:srgbClr val="C00000">
                <a:alpha val="16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3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980148"/>
            <a:ext cx="3528392" cy="2558137"/>
          </a:xfrm>
          <a:prstGeom prst="rect">
            <a:avLst/>
          </a:prstGeom>
          <a:effectLst>
            <a:innerShdw blurRad="1181100" dist="469900" dir="120000">
              <a:prstClr val="black">
                <a:alpha val="70000"/>
              </a:prstClr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62" y="3886821"/>
            <a:ext cx="3719078" cy="2638523"/>
          </a:xfrm>
          <a:prstGeom prst="rect">
            <a:avLst/>
          </a:prstGeom>
          <a:effectLst>
            <a:outerShdw blurRad="914400" dir="19260000" sx="103000" sy="103000" algn="tl" rotWithShape="0">
              <a:srgbClr val="FFFF00">
                <a:alpha val="5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57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система учета посещаемости учреждений дополнительного </a:t>
            </a:r>
            <a:r>
              <a:rPr lang="ru-RU" sz="29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br>
              <a:rPr lang="ru-RU" sz="29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библиотечной </a:t>
            </a:r>
            <a:r>
              <a:rPr lang="ru-RU" sz="29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93" l="0" r="100000">
                        <a14:backgroundMark x1="9809" y1="95112" x2="9809" y2="95112"/>
                        <a14:backgroundMark x1="9809" y1="95112" x2="9809" y2="95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037581" cy="1296144"/>
          </a:xfrm>
          <a:prstGeom prst="rect">
            <a:avLst/>
          </a:prstGeom>
          <a:effectLst>
            <a:glow rad="101600">
              <a:srgbClr val="F8F8F8">
                <a:alpha val="60000"/>
              </a:srgb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1861596"/>
            <a:ext cx="372953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учета посещаемости детей учреждений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и учреждений библиотечной сферы является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инструментов по контролю за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рациональным расходованием бюджетных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можно оценить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работы учреждений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выявить наиболее востребованные направления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кружки и секции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на основании данных электронного учета были скорректированы показатели объема муниципальных </a:t>
            </a:r>
            <a:r>
              <a:rPr lang="ru-RU" sz="16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учреждений дополнительного образования.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2404" y="1556792"/>
            <a:ext cx="2952328" cy="2009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7" name="Picture 3" descr="C:\Users\BUD10\Desktop\слайды 2016\h_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" r="7240" b="12605"/>
          <a:stretch/>
        </p:blipFill>
        <p:spPr bwMode="auto">
          <a:xfrm>
            <a:off x="4211960" y="2780928"/>
            <a:ext cx="2952329" cy="1909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BUD10\Desktop\слайды 2016\электр учет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404" y="4401108"/>
            <a:ext cx="2952328" cy="1965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74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9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2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транспортных средств </a:t>
            </a:r>
            <a:r>
              <a:rPr lang="ru-RU" sz="29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 использованием </a:t>
            </a:r>
            <a:r>
              <a:rPr lang="ru-RU" sz="2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спутниковой </a:t>
            </a:r>
            <a:r>
              <a:rPr lang="ru-RU" sz="29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навигации </a:t>
            </a:r>
            <a:r>
              <a:rPr lang="ru-RU" sz="2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ГЛОНАСС и ГЛОНАСС/</a:t>
            </a:r>
            <a:r>
              <a:rPr lang="en-US" sz="2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93" l="0" r="100000">
                        <a14:backgroundMark x1="9809" y1="95112" x2="9809" y2="95112"/>
                        <a14:backgroundMark x1="9809" y1="95112" x2="9809" y2="95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037581" cy="1296144"/>
          </a:xfrm>
          <a:prstGeom prst="rect">
            <a:avLst/>
          </a:prstGeom>
          <a:effectLst>
            <a:glow rad="101600">
              <a:srgbClr val="F8F8F8">
                <a:alpha val="60000"/>
              </a:srgb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2132856"/>
            <a:ext cx="37295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начато внедрение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информационной системы мониторинга транспортных средств с использованием средств спутниковой навигации ГЛОНАСС и ГЛОНАСС/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результата работы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данная система предполагает: сокращение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материальных и трудовых затрат, включая экономию ГСМ и расходов на ремонтные работы,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административных рисков, связанных с неэффективной работой транспортного парка.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BUD5\Desktop\glo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84" y="4719095"/>
            <a:ext cx="3168352" cy="190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UD5\Desktop\4d925eeeb947b3efcda58897adf37ae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08848"/>
            <a:ext cx="2324200" cy="208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11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расходов бюджета за </a:t>
            </a:r>
            <a:r>
              <a:rPr lang="ru-RU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br>
              <a:rPr lang="ru-RU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93" l="0" r="100000">
                        <a14:backgroundMark x1="9809" y1="95112" x2="9809" y2="95112"/>
                        <a14:backgroundMark x1="9809" y1="95112" x2="9809" y2="95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037581" cy="1296144"/>
          </a:xfrm>
          <a:prstGeom prst="rect">
            <a:avLst/>
          </a:prstGeom>
          <a:effectLst>
            <a:glow rad="101600">
              <a:srgbClr val="F8F8F8">
                <a:alpha val="60000"/>
              </a:srgbClr>
            </a:glow>
          </a:effectLst>
        </p:spPr>
      </p:pic>
      <p:pic>
        <p:nvPicPr>
          <p:cNvPr id="7" name="Picture 11" descr="Картинки по запросу Бумага для заметок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96044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Картинки по запросу Бумага для заметок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32966"/>
            <a:ext cx="411112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7266" y="1844824"/>
            <a:ext cx="35227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2962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solidFill>
                  <a:srgbClr val="2962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 в результате проведения конкурсных процедур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2962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7933" y="2970212"/>
            <a:ext cx="25191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городского округа –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Волжский Волгоградской области </a:t>
            </a:r>
          </a:p>
          <a:p>
            <a:pPr algn="ctr"/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03.07.18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3333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1911" y="4173180"/>
            <a:ext cx="2815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2962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38,9 МЛН </a:t>
            </a:r>
            <a:r>
              <a:rPr lang="ru-RU" sz="2000" b="1" dirty="0">
                <a:solidFill>
                  <a:srgbClr val="2962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78747" y="3249850"/>
            <a:ext cx="3153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2962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</a:t>
            </a:r>
            <a:endParaRPr lang="ru-RU" b="1" dirty="0" smtClean="0">
              <a:solidFill>
                <a:srgbClr val="2962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2962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обслуживание муниципального долга</a:t>
            </a:r>
            <a:endParaRPr lang="ru-RU" b="1" dirty="0">
              <a:solidFill>
                <a:srgbClr val="2962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13155" y="4835651"/>
            <a:ext cx="2815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2962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62,2 МЛН </a:t>
            </a:r>
            <a:r>
              <a:rPr lang="ru-RU" sz="2000" b="1" dirty="0">
                <a:solidFill>
                  <a:srgbClr val="2962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926621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Достигнутый уровень заработной </a:t>
            </a:r>
            <a:br>
              <a:rPr lang="ru-RU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отдельных категорий работников</a:t>
            </a:r>
            <a:br>
              <a:rPr lang="ru-RU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93" l="0" r="100000">
                        <a14:backgroundMark x1="9809" y1="95112" x2="9809" y2="95112"/>
                        <a14:backgroundMark x1="9809" y1="95112" x2="9809" y2="95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6" y="332656"/>
            <a:ext cx="1037581" cy="1296144"/>
          </a:xfrm>
          <a:prstGeom prst="rect">
            <a:avLst/>
          </a:prstGeom>
          <a:effectLst>
            <a:glow rad="101600">
              <a:srgbClr val="F8F8F8">
                <a:alpha val="60000"/>
              </a:srgb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338916" y="1916832"/>
            <a:ext cx="8482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481F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</a:t>
            </a:r>
            <a:r>
              <a:rPr lang="ru-RU" sz="1600" b="1" dirty="0" smtClean="0">
                <a:solidFill>
                  <a:srgbClr val="481F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проведенных мероприятий по оптимизации расходов бюджета ,  сэкономленные средства были направленны на достижение установленных майскими Указами показателей заработной платы отдельных категорий работников, получающих заработную плату за счет  собственных средств бюджета городского округа.</a:t>
            </a:r>
            <a:endParaRPr lang="ru-RU" sz="1600" b="1" dirty="0">
              <a:solidFill>
                <a:srgbClr val="481F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305868"/>
              </p:ext>
            </p:extLst>
          </p:nvPr>
        </p:nvGraphicFramePr>
        <p:xfrm>
          <a:off x="683568" y="3284984"/>
          <a:ext cx="7776864" cy="31821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84176"/>
                <a:gridCol w="1512168"/>
                <a:gridCol w="1500761"/>
                <a:gridCol w="1557084"/>
                <a:gridCol w="1622675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40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5BA3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Установленный</a:t>
                      </a:r>
                      <a:r>
                        <a:rPr lang="ru-RU" sz="1400" i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уровень </a:t>
                      </a:r>
                    </a:p>
                    <a:p>
                      <a:pPr algn="ctr"/>
                      <a:endParaRPr lang="ru-RU" sz="1400" i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2017 году</a:t>
                      </a:r>
                      <a:endParaRPr lang="ru-RU" sz="140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5BA3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Достигнутый уровень  </a:t>
                      </a:r>
                    </a:p>
                    <a:p>
                      <a:pPr algn="ctr"/>
                      <a:endParaRPr lang="ru-RU" sz="1400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2017 год</a:t>
                      </a:r>
                      <a:endParaRPr lang="ru-RU" sz="140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5BA3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Установленный</a:t>
                      </a:r>
                      <a:r>
                        <a:rPr lang="ru-RU" sz="1400" i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уровень </a:t>
                      </a:r>
                    </a:p>
                    <a:p>
                      <a:pPr algn="ctr"/>
                      <a:endParaRPr lang="ru-RU" sz="1400" i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2018 году</a:t>
                      </a:r>
                      <a:endParaRPr lang="ru-RU" sz="1400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5BA3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Достигнутый уровень  </a:t>
                      </a:r>
                    </a:p>
                    <a:p>
                      <a:pPr algn="ctr"/>
                      <a:endParaRPr lang="ru-RU" sz="1400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2018 год</a:t>
                      </a:r>
                      <a:endParaRPr lang="ru-RU" sz="140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5BA3DF"/>
                    </a:solidFill>
                  </a:tcPr>
                </a:tc>
              </a:tr>
              <a:tr h="865621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 учреждений</a:t>
                      </a:r>
                      <a:r>
                        <a:rPr lang="ru-R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1E58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22 059,0</a:t>
                      </a:r>
                    </a:p>
                  </a:txBody>
                  <a:tcPr>
                    <a:solidFill>
                      <a:srgbClr val="F1E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24 877,88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1E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26 054,0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1E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27 196,00</a:t>
                      </a:r>
                    </a:p>
                  </a:txBody>
                  <a:tcPr anchor="ctr">
                    <a:solidFill>
                      <a:srgbClr val="F1E58B"/>
                    </a:solidFill>
                  </a:tcPr>
                </a:tc>
              </a:tr>
              <a:tr h="1119174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 учреждений </a:t>
                      </a:r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дополнительного</a:t>
                      </a:r>
                      <a:r>
                        <a:rPr lang="ru-RU" sz="14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7F0B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24 646,0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7F0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24 665,97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7F0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26 575,00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7F0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27 464,00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7F0B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599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>
            <a:spLocks noChangeArrowheads="1"/>
          </p:cNvSpPr>
          <p:nvPr/>
        </p:nvSpPr>
        <p:spPr bwMode="gray">
          <a:xfrm>
            <a:off x="0" y="1950035"/>
            <a:ext cx="9144000" cy="493534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 fontAlgn="base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4400" noProof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3894489"/>
            <a:ext cx="2976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% ставка по кредитам коммерческих  банков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6065" y="5517232"/>
            <a:ext cx="31208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─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на обслуживание муниципального долга в объеме расходов без субвенций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00335740"/>
              </p:ext>
            </p:extLst>
          </p:nvPr>
        </p:nvGraphicFramePr>
        <p:xfrm>
          <a:off x="311268" y="1261731"/>
          <a:ext cx="4887511" cy="289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67578" y="1073178"/>
            <a:ext cx="3988898" cy="10156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sx="105000" sy="105000" algn="tl" rotWithShape="0">
              <a:schemeClr val="accent3">
                <a:lumMod val="50000"/>
                <a:alpha val="8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доли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краткосрочных заимствований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снижения риска неплатежеспособности города. По состоянию на 01.01.2018 доля краткосрочных обязательств в общем объеме муниципального долга составила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8104" y="2482133"/>
            <a:ext cx="3096344" cy="119109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sx="105000" sy="105000" algn="tl" rotWithShape="0">
              <a:schemeClr val="accent3">
                <a:lumMod val="50000"/>
                <a:alpha val="88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бюджетного кредита под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0,1 %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годовых позволило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заместить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«дорогие» коммерческие кредиты, сэкономить на расходах по обслуживанию муниципального долга  и направить освободившиеся средства на социально значимые расходы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31640" y="260648"/>
            <a:ext cx="744526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Управление муниципальным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долгом г. Волжского в </a:t>
            </a:r>
            <a:r>
              <a:rPr lang="ru-RU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2016 </a:t>
            </a:r>
            <a:r>
              <a:rPr lang="ru-RU" sz="2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</a:t>
            </a:r>
            <a:r>
              <a:rPr lang="ru-RU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2018 </a:t>
            </a:r>
            <a:r>
              <a:rPr lang="ru-RU" sz="2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гг. (</a:t>
            </a:r>
            <a:r>
              <a:rPr lang="ru-RU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 </a:t>
            </a:r>
            <a:r>
              <a:rPr lang="ru-RU" sz="2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руб.)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93" l="0" r="100000">
                        <a14:backgroundMark x1="9809" y1="95112" x2="9809" y2="95112"/>
                        <a14:backgroundMark x1="9809" y1="95112" x2="9809" y2="95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59" y="260648"/>
            <a:ext cx="1037581" cy="1296144"/>
          </a:xfrm>
          <a:prstGeom prst="rect">
            <a:avLst/>
          </a:prstGeom>
          <a:effectLst>
            <a:glow rad="101600">
              <a:srgbClr val="F8F8F8">
                <a:alpha val="60000"/>
              </a:srgbClr>
            </a:glow>
          </a:effectLst>
        </p:spPr>
      </p:pic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41571091"/>
              </p:ext>
            </p:extLst>
          </p:nvPr>
        </p:nvGraphicFramePr>
        <p:xfrm>
          <a:off x="182549" y="3894488"/>
          <a:ext cx="5010409" cy="2804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936605"/>
              </p:ext>
            </p:extLst>
          </p:nvPr>
        </p:nvGraphicFramePr>
        <p:xfrm>
          <a:off x="4283968" y="4417709"/>
          <a:ext cx="342038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578"/>
                <a:gridCol w="900100"/>
                <a:gridCol w="839610"/>
                <a:gridCol w="828092"/>
              </a:tblGrid>
              <a:tr h="2623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4519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 –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 –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 – 13,8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 –10,4 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 – 10,4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 – 8,5 </a:t>
                      </a: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 -10,3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 – 7,3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3059832" y="5517232"/>
            <a:ext cx="648072" cy="3267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,7 %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6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>
            <a:spLocks noChangeArrowheads="1"/>
          </p:cNvSpPr>
          <p:nvPr/>
        </p:nvSpPr>
        <p:spPr bwMode="gray">
          <a:xfrm>
            <a:off x="4526528" y="1950035"/>
            <a:ext cx="90944" cy="292388"/>
          </a:xfrm>
          <a:prstGeom prst="rect">
            <a:avLst/>
          </a:prstGeom>
        </p:spPr>
        <p:txBody>
          <a:bodyPr wrap="none" lIns="0" tIns="0" rIns="90000" bIns="0"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</a:pPr>
            <a:endParaRPr lang="de-DE" sz="2000" b="1" noProof="1"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Arial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93" l="0" r="100000">
                        <a14:backgroundMark x1="9809" y1="95112" x2="9809" y2="95112"/>
                        <a14:backgroundMark x1="9809" y1="95112" x2="9809" y2="95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59" y="332656"/>
            <a:ext cx="1037581" cy="1296144"/>
          </a:xfrm>
          <a:prstGeom prst="rect">
            <a:avLst/>
          </a:prstGeom>
          <a:effectLst>
            <a:glow rad="101600">
              <a:srgbClr val="F8F8F8">
                <a:alpha val="60000"/>
              </a:srgbClr>
            </a:glow>
          </a:effectLst>
        </p:spPr>
      </p:pic>
      <p:sp>
        <p:nvSpPr>
          <p:cNvPr id="4" name="Rechteck 25"/>
          <p:cNvSpPr/>
          <p:nvPr/>
        </p:nvSpPr>
        <p:spPr bwMode="gray">
          <a:xfrm>
            <a:off x="1823337" y="1711028"/>
            <a:ext cx="5544616" cy="460211"/>
          </a:xfrm>
          <a:prstGeom prst="rect">
            <a:avLst/>
          </a:prstGeom>
        </p:spPr>
        <p:txBody>
          <a:bodyPr wrap="square" lIns="0" tIns="9000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 sz="168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Кредиторская задолженность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gray">
          <a:xfrm>
            <a:off x="1677792" y="2273644"/>
            <a:ext cx="3542280" cy="2642949"/>
            <a:chOff x="927" y="782"/>
            <a:chExt cx="3094" cy="2958"/>
          </a:xfrm>
        </p:grpSpPr>
        <p:sp>
          <p:nvSpPr>
            <p:cNvPr id="6" name="Freeform 10" descr="© INSCALE GmbH, 26.05.2010&#10;http://www.presentationload.com/"/>
            <p:cNvSpPr>
              <a:spLocks/>
            </p:cNvSpPr>
            <p:nvPr/>
          </p:nvSpPr>
          <p:spPr bwMode="gray">
            <a:xfrm>
              <a:off x="927" y="830"/>
              <a:ext cx="647" cy="499"/>
            </a:xfrm>
            <a:custGeom>
              <a:avLst/>
              <a:gdLst/>
              <a:ahLst/>
              <a:cxnLst>
                <a:cxn ang="0">
                  <a:pos x="647" y="68"/>
                </a:cxn>
                <a:cxn ang="0">
                  <a:pos x="614" y="81"/>
                </a:cxn>
                <a:cxn ang="0">
                  <a:pos x="582" y="94"/>
                </a:cxn>
                <a:cxn ang="0">
                  <a:pos x="551" y="108"/>
                </a:cxn>
                <a:cxn ang="0">
                  <a:pos x="522" y="123"/>
                </a:cxn>
                <a:cxn ang="0">
                  <a:pos x="495" y="140"/>
                </a:cxn>
                <a:cxn ang="0">
                  <a:pos x="468" y="157"/>
                </a:cxn>
                <a:cxn ang="0">
                  <a:pos x="444" y="174"/>
                </a:cxn>
                <a:cxn ang="0">
                  <a:pos x="421" y="193"/>
                </a:cxn>
                <a:cxn ang="0">
                  <a:pos x="0" y="229"/>
                </a:cxn>
                <a:cxn ang="0">
                  <a:pos x="4" y="220"/>
                </a:cxn>
                <a:cxn ang="0">
                  <a:pos x="9" y="211"/>
                </a:cxn>
                <a:cxn ang="0">
                  <a:pos x="16" y="201"/>
                </a:cxn>
                <a:cxn ang="0">
                  <a:pos x="23" y="191"/>
                </a:cxn>
                <a:cxn ang="0">
                  <a:pos x="32" y="180"/>
                </a:cxn>
                <a:cxn ang="0">
                  <a:pos x="40" y="170"/>
                </a:cxn>
                <a:cxn ang="0">
                  <a:pos x="50" y="160"/>
                </a:cxn>
                <a:cxn ang="0">
                  <a:pos x="60" y="150"/>
                </a:cxn>
                <a:cxn ang="0">
                  <a:pos x="75" y="136"/>
                </a:cxn>
                <a:cxn ang="0">
                  <a:pos x="91" y="122"/>
                </a:cxn>
                <a:cxn ang="0">
                  <a:pos x="107" y="109"/>
                </a:cxn>
                <a:cxn ang="0">
                  <a:pos x="125" y="97"/>
                </a:cxn>
                <a:cxn ang="0">
                  <a:pos x="144" y="84"/>
                </a:cxn>
                <a:cxn ang="0">
                  <a:pos x="164" y="72"/>
                </a:cxn>
                <a:cxn ang="0">
                  <a:pos x="184" y="60"/>
                </a:cxn>
                <a:cxn ang="0">
                  <a:pos x="206" y="49"/>
                </a:cxn>
                <a:cxn ang="0">
                  <a:pos x="227" y="40"/>
                </a:cxn>
                <a:cxn ang="0">
                  <a:pos x="250" y="31"/>
                </a:cxn>
                <a:cxn ang="0">
                  <a:pos x="273" y="23"/>
                </a:cxn>
                <a:cxn ang="0">
                  <a:pos x="297" y="16"/>
                </a:cxn>
                <a:cxn ang="0">
                  <a:pos x="322" y="10"/>
                </a:cxn>
                <a:cxn ang="0">
                  <a:pos x="346" y="5"/>
                </a:cxn>
                <a:cxn ang="0">
                  <a:pos x="370" y="1"/>
                </a:cxn>
                <a:cxn ang="0">
                  <a:pos x="396" y="0"/>
                </a:cxn>
                <a:cxn ang="0">
                  <a:pos x="411" y="0"/>
                </a:cxn>
                <a:cxn ang="0">
                  <a:pos x="426" y="0"/>
                </a:cxn>
                <a:cxn ang="0">
                  <a:pos x="442" y="1"/>
                </a:cxn>
                <a:cxn ang="0">
                  <a:pos x="457" y="3"/>
                </a:cxn>
                <a:cxn ang="0">
                  <a:pos x="472" y="5"/>
                </a:cxn>
                <a:cxn ang="0">
                  <a:pos x="488" y="9"/>
                </a:cxn>
                <a:cxn ang="0">
                  <a:pos x="504" y="12"/>
                </a:cxn>
                <a:cxn ang="0">
                  <a:pos x="519" y="16"/>
                </a:cxn>
                <a:cxn ang="0">
                  <a:pos x="550" y="26"/>
                </a:cxn>
                <a:cxn ang="0">
                  <a:pos x="583" y="38"/>
                </a:cxn>
                <a:cxn ang="0">
                  <a:pos x="615" y="52"/>
                </a:cxn>
                <a:cxn ang="0">
                  <a:pos x="647" y="68"/>
                </a:cxn>
              </a:cxnLst>
              <a:rect l="0" t="0" r="r" b="b"/>
              <a:pathLst>
                <a:path w="647" h="229">
                  <a:moveTo>
                    <a:pt x="647" y="68"/>
                  </a:moveTo>
                  <a:lnTo>
                    <a:pt x="614" y="81"/>
                  </a:lnTo>
                  <a:lnTo>
                    <a:pt x="582" y="94"/>
                  </a:lnTo>
                  <a:lnTo>
                    <a:pt x="551" y="108"/>
                  </a:lnTo>
                  <a:lnTo>
                    <a:pt x="522" y="123"/>
                  </a:lnTo>
                  <a:lnTo>
                    <a:pt x="495" y="140"/>
                  </a:lnTo>
                  <a:lnTo>
                    <a:pt x="468" y="157"/>
                  </a:lnTo>
                  <a:lnTo>
                    <a:pt x="444" y="174"/>
                  </a:lnTo>
                  <a:lnTo>
                    <a:pt x="421" y="193"/>
                  </a:lnTo>
                  <a:lnTo>
                    <a:pt x="0" y="229"/>
                  </a:lnTo>
                  <a:lnTo>
                    <a:pt x="4" y="220"/>
                  </a:lnTo>
                  <a:lnTo>
                    <a:pt x="9" y="211"/>
                  </a:lnTo>
                  <a:lnTo>
                    <a:pt x="16" y="201"/>
                  </a:lnTo>
                  <a:lnTo>
                    <a:pt x="23" y="191"/>
                  </a:lnTo>
                  <a:lnTo>
                    <a:pt x="32" y="180"/>
                  </a:lnTo>
                  <a:lnTo>
                    <a:pt x="40" y="170"/>
                  </a:lnTo>
                  <a:lnTo>
                    <a:pt x="50" y="160"/>
                  </a:lnTo>
                  <a:lnTo>
                    <a:pt x="60" y="150"/>
                  </a:lnTo>
                  <a:lnTo>
                    <a:pt x="75" y="136"/>
                  </a:lnTo>
                  <a:lnTo>
                    <a:pt x="91" y="122"/>
                  </a:lnTo>
                  <a:lnTo>
                    <a:pt x="107" y="109"/>
                  </a:lnTo>
                  <a:lnTo>
                    <a:pt x="125" y="97"/>
                  </a:lnTo>
                  <a:lnTo>
                    <a:pt x="144" y="84"/>
                  </a:lnTo>
                  <a:lnTo>
                    <a:pt x="164" y="72"/>
                  </a:lnTo>
                  <a:lnTo>
                    <a:pt x="184" y="60"/>
                  </a:lnTo>
                  <a:lnTo>
                    <a:pt x="206" y="49"/>
                  </a:lnTo>
                  <a:lnTo>
                    <a:pt x="227" y="40"/>
                  </a:lnTo>
                  <a:lnTo>
                    <a:pt x="250" y="31"/>
                  </a:lnTo>
                  <a:lnTo>
                    <a:pt x="273" y="23"/>
                  </a:lnTo>
                  <a:lnTo>
                    <a:pt x="297" y="16"/>
                  </a:lnTo>
                  <a:lnTo>
                    <a:pt x="322" y="10"/>
                  </a:lnTo>
                  <a:lnTo>
                    <a:pt x="346" y="5"/>
                  </a:lnTo>
                  <a:lnTo>
                    <a:pt x="370" y="1"/>
                  </a:lnTo>
                  <a:lnTo>
                    <a:pt x="396" y="0"/>
                  </a:lnTo>
                  <a:lnTo>
                    <a:pt x="411" y="0"/>
                  </a:lnTo>
                  <a:lnTo>
                    <a:pt x="426" y="0"/>
                  </a:lnTo>
                  <a:lnTo>
                    <a:pt x="442" y="1"/>
                  </a:lnTo>
                  <a:lnTo>
                    <a:pt x="457" y="3"/>
                  </a:lnTo>
                  <a:lnTo>
                    <a:pt x="472" y="5"/>
                  </a:lnTo>
                  <a:lnTo>
                    <a:pt x="488" y="9"/>
                  </a:lnTo>
                  <a:lnTo>
                    <a:pt x="504" y="12"/>
                  </a:lnTo>
                  <a:lnTo>
                    <a:pt x="519" y="16"/>
                  </a:lnTo>
                  <a:lnTo>
                    <a:pt x="550" y="26"/>
                  </a:lnTo>
                  <a:lnTo>
                    <a:pt x="583" y="38"/>
                  </a:lnTo>
                  <a:lnTo>
                    <a:pt x="615" y="52"/>
                  </a:lnTo>
                  <a:lnTo>
                    <a:pt x="647" y="68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4400" dirty="0">
                <a:solidFill>
                  <a:srgbClr val="000099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" name="Freeform 12" descr="© INSCALE GmbH, 26.05.2010&#10;http://www.presentationload.com/"/>
            <p:cNvSpPr>
              <a:spLocks/>
            </p:cNvSpPr>
            <p:nvPr/>
          </p:nvSpPr>
          <p:spPr bwMode="gray">
            <a:xfrm>
              <a:off x="1358" y="830"/>
              <a:ext cx="2663" cy="2910"/>
            </a:xfrm>
            <a:custGeom>
              <a:avLst/>
              <a:gdLst/>
              <a:ahLst/>
              <a:cxnLst>
                <a:cxn ang="0">
                  <a:pos x="1456" y="1452"/>
                </a:cxn>
                <a:cxn ang="0">
                  <a:pos x="1362" y="1314"/>
                </a:cxn>
                <a:cxn ang="0">
                  <a:pos x="1240" y="1141"/>
                </a:cxn>
                <a:cxn ang="0">
                  <a:pos x="1095" y="943"/>
                </a:cxn>
                <a:cxn ang="0">
                  <a:pos x="1017" y="840"/>
                </a:cxn>
                <a:cxn ang="0">
                  <a:pos x="934" y="737"/>
                </a:cxn>
                <a:cxn ang="0">
                  <a:pos x="850" y="634"/>
                </a:cxn>
                <a:cxn ang="0">
                  <a:pos x="761" y="532"/>
                </a:cxn>
                <a:cxn ang="0">
                  <a:pos x="673" y="436"/>
                </a:cxn>
                <a:cxn ang="0">
                  <a:pos x="582" y="345"/>
                </a:cxn>
                <a:cxn ang="0">
                  <a:pos x="492" y="261"/>
                </a:cxn>
                <a:cxn ang="0">
                  <a:pos x="400" y="185"/>
                </a:cxn>
                <a:cxn ang="0">
                  <a:pos x="311" y="120"/>
                </a:cxn>
                <a:cxn ang="0">
                  <a:pos x="222" y="67"/>
                </a:cxn>
                <a:cxn ang="0">
                  <a:pos x="165" y="40"/>
                </a:cxn>
                <a:cxn ang="0">
                  <a:pos x="109" y="19"/>
                </a:cxn>
                <a:cxn ang="0">
                  <a:pos x="54" y="6"/>
                </a:cxn>
                <a:cxn ang="0">
                  <a:pos x="0" y="0"/>
                </a:cxn>
                <a:cxn ang="0">
                  <a:pos x="632" y="4"/>
                </a:cxn>
                <a:cxn ang="0">
                  <a:pos x="701" y="10"/>
                </a:cxn>
                <a:cxn ang="0">
                  <a:pos x="768" y="20"/>
                </a:cxn>
                <a:cxn ang="0">
                  <a:pos x="831" y="37"/>
                </a:cxn>
                <a:cxn ang="0">
                  <a:pos x="909" y="67"/>
                </a:cxn>
                <a:cxn ang="0">
                  <a:pos x="1008" y="111"/>
                </a:cxn>
                <a:cxn ang="0">
                  <a:pos x="1105" y="162"/>
                </a:cxn>
                <a:cxn ang="0">
                  <a:pos x="1202" y="217"/>
                </a:cxn>
                <a:cxn ang="0">
                  <a:pos x="1299" y="278"/>
                </a:cxn>
                <a:cxn ang="0">
                  <a:pos x="1393" y="342"/>
                </a:cxn>
                <a:cxn ang="0">
                  <a:pos x="1487" y="410"/>
                </a:cxn>
                <a:cxn ang="0">
                  <a:pos x="1579" y="482"/>
                </a:cxn>
                <a:cxn ang="0">
                  <a:pos x="1670" y="557"/>
                </a:cxn>
                <a:cxn ang="0">
                  <a:pos x="1760" y="633"/>
                </a:cxn>
                <a:cxn ang="0">
                  <a:pos x="1846" y="710"/>
                </a:cxn>
                <a:cxn ang="0">
                  <a:pos x="1930" y="789"/>
                </a:cxn>
                <a:cxn ang="0">
                  <a:pos x="2054" y="908"/>
                </a:cxn>
                <a:cxn ang="0">
                  <a:pos x="2207" y="1064"/>
                </a:cxn>
                <a:cxn ang="0">
                  <a:pos x="2663" y="995"/>
                </a:cxn>
                <a:cxn ang="0">
                  <a:pos x="972" y="1635"/>
                </a:cxn>
              </a:cxnLst>
              <a:rect l="0" t="0" r="r" b="b"/>
              <a:pathLst>
                <a:path w="2663" h="2716">
                  <a:moveTo>
                    <a:pt x="972" y="1635"/>
                  </a:moveTo>
                  <a:lnTo>
                    <a:pt x="1456" y="1452"/>
                  </a:lnTo>
                  <a:lnTo>
                    <a:pt x="1413" y="1389"/>
                  </a:lnTo>
                  <a:lnTo>
                    <a:pt x="1362" y="1314"/>
                  </a:lnTo>
                  <a:lnTo>
                    <a:pt x="1304" y="1231"/>
                  </a:lnTo>
                  <a:lnTo>
                    <a:pt x="1240" y="1141"/>
                  </a:lnTo>
                  <a:lnTo>
                    <a:pt x="1169" y="1044"/>
                  </a:lnTo>
                  <a:lnTo>
                    <a:pt x="1095" y="943"/>
                  </a:lnTo>
                  <a:lnTo>
                    <a:pt x="1057" y="892"/>
                  </a:lnTo>
                  <a:lnTo>
                    <a:pt x="1017" y="840"/>
                  </a:lnTo>
                  <a:lnTo>
                    <a:pt x="976" y="789"/>
                  </a:lnTo>
                  <a:lnTo>
                    <a:pt x="934" y="737"/>
                  </a:lnTo>
                  <a:lnTo>
                    <a:pt x="893" y="685"/>
                  </a:lnTo>
                  <a:lnTo>
                    <a:pt x="850" y="634"/>
                  </a:lnTo>
                  <a:lnTo>
                    <a:pt x="806" y="583"/>
                  </a:lnTo>
                  <a:lnTo>
                    <a:pt x="761" y="532"/>
                  </a:lnTo>
                  <a:lnTo>
                    <a:pt x="718" y="483"/>
                  </a:lnTo>
                  <a:lnTo>
                    <a:pt x="673" y="436"/>
                  </a:lnTo>
                  <a:lnTo>
                    <a:pt x="627" y="390"/>
                  </a:lnTo>
                  <a:lnTo>
                    <a:pt x="582" y="345"/>
                  </a:lnTo>
                  <a:lnTo>
                    <a:pt x="537" y="301"/>
                  </a:lnTo>
                  <a:lnTo>
                    <a:pt x="492" y="261"/>
                  </a:lnTo>
                  <a:lnTo>
                    <a:pt x="446" y="222"/>
                  </a:lnTo>
                  <a:lnTo>
                    <a:pt x="400" y="185"/>
                  </a:lnTo>
                  <a:lnTo>
                    <a:pt x="356" y="152"/>
                  </a:lnTo>
                  <a:lnTo>
                    <a:pt x="311" y="120"/>
                  </a:lnTo>
                  <a:lnTo>
                    <a:pt x="266" y="92"/>
                  </a:lnTo>
                  <a:lnTo>
                    <a:pt x="222" y="67"/>
                  </a:lnTo>
                  <a:lnTo>
                    <a:pt x="194" y="53"/>
                  </a:lnTo>
                  <a:lnTo>
                    <a:pt x="165" y="40"/>
                  </a:lnTo>
                  <a:lnTo>
                    <a:pt x="138" y="29"/>
                  </a:lnTo>
                  <a:lnTo>
                    <a:pt x="109" y="19"/>
                  </a:lnTo>
                  <a:lnTo>
                    <a:pt x="82" y="12"/>
                  </a:lnTo>
                  <a:lnTo>
                    <a:pt x="54" y="6"/>
                  </a:lnTo>
                  <a:lnTo>
                    <a:pt x="27" y="2"/>
                  </a:lnTo>
                  <a:lnTo>
                    <a:pt x="0" y="0"/>
                  </a:lnTo>
                  <a:lnTo>
                    <a:pt x="597" y="3"/>
                  </a:lnTo>
                  <a:lnTo>
                    <a:pt x="632" y="4"/>
                  </a:lnTo>
                  <a:lnTo>
                    <a:pt x="667" y="6"/>
                  </a:lnTo>
                  <a:lnTo>
                    <a:pt x="701" y="10"/>
                  </a:lnTo>
                  <a:lnTo>
                    <a:pt x="735" y="14"/>
                  </a:lnTo>
                  <a:lnTo>
                    <a:pt x="768" y="20"/>
                  </a:lnTo>
                  <a:lnTo>
                    <a:pt x="799" y="28"/>
                  </a:lnTo>
                  <a:lnTo>
                    <a:pt x="831" y="37"/>
                  </a:lnTo>
                  <a:lnTo>
                    <a:pt x="860" y="47"/>
                  </a:lnTo>
                  <a:lnTo>
                    <a:pt x="909" y="67"/>
                  </a:lnTo>
                  <a:lnTo>
                    <a:pt x="959" y="89"/>
                  </a:lnTo>
                  <a:lnTo>
                    <a:pt x="1008" y="111"/>
                  </a:lnTo>
                  <a:lnTo>
                    <a:pt x="1057" y="135"/>
                  </a:lnTo>
                  <a:lnTo>
                    <a:pt x="1105" y="162"/>
                  </a:lnTo>
                  <a:lnTo>
                    <a:pt x="1154" y="188"/>
                  </a:lnTo>
                  <a:lnTo>
                    <a:pt x="1202" y="217"/>
                  </a:lnTo>
                  <a:lnTo>
                    <a:pt x="1251" y="246"/>
                  </a:lnTo>
                  <a:lnTo>
                    <a:pt x="1299" y="278"/>
                  </a:lnTo>
                  <a:lnTo>
                    <a:pt x="1346" y="309"/>
                  </a:lnTo>
                  <a:lnTo>
                    <a:pt x="1393" y="342"/>
                  </a:lnTo>
                  <a:lnTo>
                    <a:pt x="1440" y="375"/>
                  </a:lnTo>
                  <a:lnTo>
                    <a:pt x="1487" y="410"/>
                  </a:lnTo>
                  <a:lnTo>
                    <a:pt x="1534" y="446"/>
                  </a:lnTo>
                  <a:lnTo>
                    <a:pt x="1579" y="482"/>
                  </a:lnTo>
                  <a:lnTo>
                    <a:pt x="1625" y="519"/>
                  </a:lnTo>
                  <a:lnTo>
                    <a:pt x="1670" y="557"/>
                  </a:lnTo>
                  <a:lnTo>
                    <a:pt x="1715" y="594"/>
                  </a:lnTo>
                  <a:lnTo>
                    <a:pt x="1760" y="633"/>
                  </a:lnTo>
                  <a:lnTo>
                    <a:pt x="1803" y="672"/>
                  </a:lnTo>
                  <a:lnTo>
                    <a:pt x="1846" y="710"/>
                  </a:lnTo>
                  <a:lnTo>
                    <a:pt x="1889" y="750"/>
                  </a:lnTo>
                  <a:lnTo>
                    <a:pt x="1930" y="789"/>
                  </a:lnTo>
                  <a:lnTo>
                    <a:pt x="1972" y="828"/>
                  </a:lnTo>
                  <a:lnTo>
                    <a:pt x="2054" y="908"/>
                  </a:lnTo>
                  <a:lnTo>
                    <a:pt x="2132" y="986"/>
                  </a:lnTo>
                  <a:lnTo>
                    <a:pt x="2207" y="1064"/>
                  </a:lnTo>
                  <a:lnTo>
                    <a:pt x="2280" y="1141"/>
                  </a:lnTo>
                  <a:lnTo>
                    <a:pt x="2663" y="995"/>
                  </a:lnTo>
                  <a:lnTo>
                    <a:pt x="2428" y="2716"/>
                  </a:lnTo>
                  <a:lnTo>
                    <a:pt x="972" y="1635"/>
                  </a:lnTo>
                  <a:close/>
                </a:path>
              </a:pathLst>
            </a:custGeom>
            <a:solidFill>
              <a:srgbClr val="FF66CC"/>
            </a:solidFill>
            <a:ln w="9525">
              <a:noFill/>
              <a:round/>
              <a:headEnd/>
              <a:tailEnd/>
            </a:ln>
            <a:effectLst>
              <a:reflection blurRad="6350" stA="70000" endPos="23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4400" dirty="0">
                <a:solidFill>
                  <a:srgbClr val="000099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" name="Freeform 13" descr="© INSCALE GmbH, 26.05.2010&#10;http://www.presentationload.com/"/>
            <p:cNvSpPr>
              <a:spLocks noEditPoints="1"/>
            </p:cNvSpPr>
            <p:nvPr/>
          </p:nvSpPr>
          <p:spPr bwMode="gray">
            <a:xfrm>
              <a:off x="1030" y="782"/>
              <a:ext cx="2802" cy="2941"/>
            </a:xfrm>
            <a:custGeom>
              <a:avLst/>
              <a:gdLst/>
              <a:ahLst/>
              <a:cxnLst>
                <a:cxn ang="0">
                  <a:pos x="1408" y="1635"/>
                </a:cxn>
                <a:cxn ang="0">
                  <a:pos x="2786" y="2747"/>
                </a:cxn>
                <a:cxn ang="0">
                  <a:pos x="1832" y="1475"/>
                </a:cxn>
                <a:cxn ang="0">
                  <a:pos x="1737" y="1336"/>
                </a:cxn>
                <a:cxn ang="0">
                  <a:pos x="1620" y="1170"/>
                </a:cxn>
                <a:cxn ang="0">
                  <a:pos x="1484" y="988"/>
                </a:cxn>
                <a:cxn ang="0">
                  <a:pos x="1337" y="799"/>
                </a:cxn>
                <a:cxn ang="0">
                  <a:pos x="1217" y="655"/>
                </a:cxn>
                <a:cxn ang="0">
                  <a:pos x="1093" y="518"/>
                </a:cxn>
                <a:cxn ang="0">
                  <a:pos x="1030" y="453"/>
                </a:cxn>
                <a:cxn ang="0">
                  <a:pos x="967" y="392"/>
                </a:cxn>
                <a:cxn ang="0">
                  <a:pos x="902" y="334"/>
                </a:cxn>
                <a:cxn ang="0">
                  <a:pos x="839" y="280"/>
                </a:cxn>
                <a:cxn ang="0">
                  <a:pos x="809" y="256"/>
                </a:cxn>
                <a:cxn ang="0">
                  <a:pos x="755" y="217"/>
                </a:cxn>
                <a:cxn ang="0">
                  <a:pos x="696" y="175"/>
                </a:cxn>
                <a:cxn ang="0">
                  <a:pos x="647" y="144"/>
                </a:cxn>
                <a:cxn ang="0">
                  <a:pos x="592" y="117"/>
                </a:cxn>
                <a:cxn ang="0">
                  <a:pos x="538" y="98"/>
                </a:cxn>
                <a:cxn ang="0">
                  <a:pos x="485" y="84"/>
                </a:cxn>
                <a:cxn ang="0">
                  <a:pos x="431" y="77"/>
                </a:cxn>
                <a:cxn ang="0">
                  <a:pos x="379" y="77"/>
                </a:cxn>
                <a:cxn ang="0">
                  <a:pos x="325" y="85"/>
                </a:cxn>
                <a:cxn ang="0">
                  <a:pos x="270" y="99"/>
                </a:cxn>
                <a:cxn ang="0">
                  <a:pos x="214" y="122"/>
                </a:cxn>
                <a:cxn ang="0">
                  <a:pos x="169" y="145"/>
                </a:cxn>
                <a:cxn ang="0">
                  <a:pos x="128" y="170"/>
                </a:cxn>
                <a:cxn ang="0">
                  <a:pos x="93" y="197"/>
                </a:cxn>
                <a:cxn ang="0">
                  <a:pos x="60" y="226"/>
                </a:cxn>
                <a:cxn ang="0">
                  <a:pos x="40" y="246"/>
                </a:cxn>
                <a:cxn ang="0">
                  <a:pos x="23" y="267"/>
                </a:cxn>
                <a:cxn ang="0">
                  <a:pos x="9" y="287"/>
                </a:cxn>
                <a:cxn ang="0">
                  <a:pos x="0" y="305"/>
                </a:cxn>
                <a:cxn ang="0">
                  <a:pos x="8" y="239"/>
                </a:cxn>
                <a:cxn ang="0">
                  <a:pos x="29" y="205"/>
                </a:cxn>
                <a:cxn ang="0">
                  <a:pos x="52" y="173"/>
                </a:cxn>
                <a:cxn ang="0">
                  <a:pos x="78" y="144"/>
                </a:cxn>
                <a:cxn ang="0">
                  <a:pos x="108" y="117"/>
                </a:cxn>
                <a:cxn ang="0">
                  <a:pos x="139" y="94"/>
                </a:cxn>
                <a:cxn ang="0">
                  <a:pos x="173" y="72"/>
                </a:cxn>
                <a:cxn ang="0">
                  <a:pos x="208" y="53"/>
                </a:cxn>
                <a:cxn ang="0">
                  <a:pos x="255" y="32"/>
                </a:cxn>
                <a:cxn ang="0">
                  <a:pos x="313" y="13"/>
                </a:cxn>
                <a:cxn ang="0">
                  <a:pos x="368" y="2"/>
                </a:cxn>
                <a:cxn ang="0">
                  <a:pos x="422" y="0"/>
                </a:cxn>
                <a:cxn ang="0">
                  <a:pos x="476" y="4"/>
                </a:cxn>
                <a:cxn ang="0">
                  <a:pos x="528" y="14"/>
                </a:cxn>
                <a:cxn ang="0">
                  <a:pos x="580" y="32"/>
                </a:cxn>
                <a:cxn ang="0">
                  <a:pos x="632" y="54"/>
                </a:cxn>
                <a:cxn ang="0">
                  <a:pos x="702" y="92"/>
                </a:cxn>
                <a:cxn ang="0">
                  <a:pos x="792" y="152"/>
                </a:cxn>
                <a:cxn ang="0">
                  <a:pos x="882" y="222"/>
                </a:cxn>
                <a:cxn ang="0">
                  <a:pos x="973" y="301"/>
                </a:cxn>
                <a:cxn ang="0">
                  <a:pos x="1063" y="390"/>
                </a:cxn>
                <a:cxn ang="0">
                  <a:pos x="1154" y="483"/>
                </a:cxn>
                <a:cxn ang="0">
                  <a:pos x="1242" y="583"/>
                </a:cxn>
                <a:cxn ang="0">
                  <a:pos x="1329" y="685"/>
                </a:cxn>
                <a:cxn ang="0">
                  <a:pos x="1412" y="789"/>
                </a:cxn>
                <a:cxn ang="0">
                  <a:pos x="1493" y="892"/>
                </a:cxn>
                <a:cxn ang="0">
                  <a:pos x="1605" y="1044"/>
                </a:cxn>
                <a:cxn ang="0">
                  <a:pos x="1740" y="1231"/>
                </a:cxn>
                <a:cxn ang="0">
                  <a:pos x="1849" y="1389"/>
                </a:cxn>
                <a:cxn ang="0">
                  <a:pos x="1832" y="1475"/>
                </a:cxn>
              </a:cxnLst>
              <a:rect l="0" t="0" r="r" b="b"/>
              <a:pathLst>
                <a:path w="2864" h="2747">
                  <a:moveTo>
                    <a:pt x="1383" y="1707"/>
                  </a:moveTo>
                  <a:lnTo>
                    <a:pt x="1408" y="1635"/>
                  </a:lnTo>
                  <a:lnTo>
                    <a:pt x="2864" y="2716"/>
                  </a:lnTo>
                  <a:lnTo>
                    <a:pt x="2786" y="2747"/>
                  </a:lnTo>
                  <a:lnTo>
                    <a:pt x="1383" y="1707"/>
                  </a:lnTo>
                  <a:close/>
                  <a:moveTo>
                    <a:pt x="1832" y="1475"/>
                  </a:moveTo>
                  <a:lnTo>
                    <a:pt x="1788" y="1409"/>
                  </a:lnTo>
                  <a:lnTo>
                    <a:pt x="1737" y="1336"/>
                  </a:lnTo>
                  <a:lnTo>
                    <a:pt x="1681" y="1255"/>
                  </a:lnTo>
                  <a:lnTo>
                    <a:pt x="1620" y="1170"/>
                  </a:lnTo>
                  <a:lnTo>
                    <a:pt x="1554" y="1081"/>
                  </a:lnTo>
                  <a:lnTo>
                    <a:pt x="1484" y="988"/>
                  </a:lnTo>
                  <a:lnTo>
                    <a:pt x="1412" y="893"/>
                  </a:lnTo>
                  <a:lnTo>
                    <a:pt x="1337" y="799"/>
                  </a:lnTo>
                  <a:lnTo>
                    <a:pt x="1277" y="726"/>
                  </a:lnTo>
                  <a:lnTo>
                    <a:pt x="1217" y="655"/>
                  </a:lnTo>
                  <a:lnTo>
                    <a:pt x="1155" y="586"/>
                  </a:lnTo>
                  <a:lnTo>
                    <a:pt x="1093" y="518"/>
                  </a:lnTo>
                  <a:lnTo>
                    <a:pt x="1061" y="485"/>
                  </a:lnTo>
                  <a:lnTo>
                    <a:pt x="1030" y="453"/>
                  </a:lnTo>
                  <a:lnTo>
                    <a:pt x="998" y="422"/>
                  </a:lnTo>
                  <a:lnTo>
                    <a:pt x="967" y="392"/>
                  </a:lnTo>
                  <a:lnTo>
                    <a:pt x="934" y="362"/>
                  </a:lnTo>
                  <a:lnTo>
                    <a:pt x="902" y="334"/>
                  </a:lnTo>
                  <a:lnTo>
                    <a:pt x="871" y="306"/>
                  </a:lnTo>
                  <a:lnTo>
                    <a:pt x="839" y="280"/>
                  </a:lnTo>
                  <a:lnTo>
                    <a:pt x="828" y="271"/>
                  </a:lnTo>
                  <a:lnTo>
                    <a:pt x="809" y="256"/>
                  </a:lnTo>
                  <a:lnTo>
                    <a:pt x="783" y="238"/>
                  </a:lnTo>
                  <a:lnTo>
                    <a:pt x="755" y="217"/>
                  </a:lnTo>
                  <a:lnTo>
                    <a:pt x="725" y="195"/>
                  </a:lnTo>
                  <a:lnTo>
                    <a:pt x="696" y="175"/>
                  </a:lnTo>
                  <a:lnTo>
                    <a:pt x="668" y="158"/>
                  </a:lnTo>
                  <a:lnTo>
                    <a:pt x="647" y="144"/>
                  </a:lnTo>
                  <a:lnTo>
                    <a:pt x="620" y="130"/>
                  </a:lnTo>
                  <a:lnTo>
                    <a:pt x="592" y="117"/>
                  </a:lnTo>
                  <a:lnTo>
                    <a:pt x="565" y="107"/>
                  </a:lnTo>
                  <a:lnTo>
                    <a:pt x="538" y="98"/>
                  </a:lnTo>
                  <a:lnTo>
                    <a:pt x="512" y="90"/>
                  </a:lnTo>
                  <a:lnTo>
                    <a:pt x="485" y="84"/>
                  </a:lnTo>
                  <a:lnTo>
                    <a:pt x="458" y="79"/>
                  </a:lnTo>
                  <a:lnTo>
                    <a:pt x="431" y="77"/>
                  </a:lnTo>
                  <a:lnTo>
                    <a:pt x="405" y="76"/>
                  </a:lnTo>
                  <a:lnTo>
                    <a:pt x="379" y="77"/>
                  </a:lnTo>
                  <a:lnTo>
                    <a:pt x="352" y="79"/>
                  </a:lnTo>
                  <a:lnTo>
                    <a:pt x="325" y="85"/>
                  </a:lnTo>
                  <a:lnTo>
                    <a:pt x="297" y="91"/>
                  </a:lnTo>
                  <a:lnTo>
                    <a:pt x="270" y="99"/>
                  </a:lnTo>
                  <a:lnTo>
                    <a:pt x="242" y="110"/>
                  </a:lnTo>
                  <a:lnTo>
                    <a:pt x="214" y="122"/>
                  </a:lnTo>
                  <a:lnTo>
                    <a:pt x="191" y="132"/>
                  </a:lnTo>
                  <a:lnTo>
                    <a:pt x="169" y="145"/>
                  </a:lnTo>
                  <a:lnTo>
                    <a:pt x="149" y="157"/>
                  </a:lnTo>
                  <a:lnTo>
                    <a:pt x="128" y="170"/>
                  </a:lnTo>
                  <a:lnTo>
                    <a:pt x="110" y="183"/>
                  </a:lnTo>
                  <a:lnTo>
                    <a:pt x="93" y="197"/>
                  </a:lnTo>
                  <a:lnTo>
                    <a:pt x="75" y="212"/>
                  </a:lnTo>
                  <a:lnTo>
                    <a:pt x="60" y="226"/>
                  </a:lnTo>
                  <a:lnTo>
                    <a:pt x="50" y="236"/>
                  </a:lnTo>
                  <a:lnTo>
                    <a:pt x="40" y="246"/>
                  </a:lnTo>
                  <a:lnTo>
                    <a:pt x="32" y="256"/>
                  </a:lnTo>
                  <a:lnTo>
                    <a:pt x="23" y="267"/>
                  </a:lnTo>
                  <a:lnTo>
                    <a:pt x="16" y="277"/>
                  </a:lnTo>
                  <a:lnTo>
                    <a:pt x="9" y="287"/>
                  </a:lnTo>
                  <a:lnTo>
                    <a:pt x="4" y="296"/>
                  </a:lnTo>
                  <a:lnTo>
                    <a:pt x="0" y="305"/>
                  </a:lnTo>
                  <a:lnTo>
                    <a:pt x="0" y="257"/>
                  </a:lnTo>
                  <a:lnTo>
                    <a:pt x="8" y="239"/>
                  </a:lnTo>
                  <a:lnTo>
                    <a:pt x="18" y="221"/>
                  </a:lnTo>
                  <a:lnTo>
                    <a:pt x="29" y="205"/>
                  </a:lnTo>
                  <a:lnTo>
                    <a:pt x="40" y="188"/>
                  </a:lnTo>
                  <a:lnTo>
                    <a:pt x="52" y="173"/>
                  </a:lnTo>
                  <a:lnTo>
                    <a:pt x="65" y="158"/>
                  </a:lnTo>
                  <a:lnTo>
                    <a:pt x="78" y="144"/>
                  </a:lnTo>
                  <a:lnTo>
                    <a:pt x="93" y="130"/>
                  </a:lnTo>
                  <a:lnTo>
                    <a:pt x="108" y="117"/>
                  </a:lnTo>
                  <a:lnTo>
                    <a:pt x="123" y="105"/>
                  </a:lnTo>
                  <a:lnTo>
                    <a:pt x="139" y="94"/>
                  </a:lnTo>
                  <a:lnTo>
                    <a:pt x="156" y="82"/>
                  </a:lnTo>
                  <a:lnTo>
                    <a:pt x="173" y="72"/>
                  </a:lnTo>
                  <a:lnTo>
                    <a:pt x="190" y="62"/>
                  </a:lnTo>
                  <a:lnTo>
                    <a:pt x="208" y="53"/>
                  </a:lnTo>
                  <a:lnTo>
                    <a:pt x="226" y="45"/>
                  </a:lnTo>
                  <a:lnTo>
                    <a:pt x="255" y="32"/>
                  </a:lnTo>
                  <a:lnTo>
                    <a:pt x="285" y="21"/>
                  </a:lnTo>
                  <a:lnTo>
                    <a:pt x="313" y="13"/>
                  </a:lnTo>
                  <a:lnTo>
                    <a:pt x="341" y="7"/>
                  </a:lnTo>
                  <a:lnTo>
                    <a:pt x="368" y="2"/>
                  </a:lnTo>
                  <a:lnTo>
                    <a:pt x="396" y="0"/>
                  </a:lnTo>
                  <a:lnTo>
                    <a:pt x="422" y="0"/>
                  </a:lnTo>
                  <a:lnTo>
                    <a:pt x="450" y="1"/>
                  </a:lnTo>
                  <a:lnTo>
                    <a:pt x="476" y="4"/>
                  </a:lnTo>
                  <a:lnTo>
                    <a:pt x="502" y="8"/>
                  </a:lnTo>
                  <a:lnTo>
                    <a:pt x="528" y="14"/>
                  </a:lnTo>
                  <a:lnTo>
                    <a:pt x="555" y="22"/>
                  </a:lnTo>
                  <a:lnTo>
                    <a:pt x="580" y="32"/>
                  </a:lnTo>
                  <a:lnTo>
                    <a:pt x="606" y="42"/>
                  </a:lnTo>
                  <a:lnTo>
                    <a:pt x="632" y="54"/>
                  </a:lnTo>
                  <a:lnTo>
                    <a:pt x="658" y="67"/>
                  </a:lnTo>
                  <a:lnTo>
                    <a:pt x="702" y="92"/>
                  </a:lnTo>
                  <a:lnTo>
                    <a:pt x="747" y="120"/>
                  </a:lnTo>
                  <a:lnTo>
                    <a:pt x="792" y="152"/>
                  </a:lnTo>
                  <a:lnTo>
                    <a:pt x="836" y="185"/>
                  </a:lnTo>
                  <a:lnTo>
                    <a:pt x="882" y="222"/>
                  </a:lnTo>
                  <a:lnTo>
                    <a:pt x="928" y="261"/>
                  </a:lnTo>
                  <a:lnTo>
                    <a:pt x="973" y="301"/>
                  </a:lnTo>
                  <a:lnTo>
                    <a:pt x="1018" y="345"/>
                  </a:lnTo>
                  <a:lnTo>
                    <a:pt x="1063" y="390"/>
                  </a:lnTo>
                  <a:lnTo>
                    <a:pt x="1109" y="436"/>
                  </a:lnTo>
                  <a:lnTo>
                    <a:pt x="1154" y="483"/>
                  </a:lnTo>
                  <a:lnTo>
                    <a:pt x="1197" y="532"/>
                  </a:lnTo>
                  <a:lnTo>
                    <a:pt x="1242" y="583"/>
                  </a:lnTo>
                  <a:lnTo>
                    <a:pt x="1286" y="634"/>
                  </a:lnTo>
                  <a:lnTo>
                    <a:pt x="1329" y="685"/>
                  </a:lnTo>
                  <a:lnTo>
                    <a:pt x="1370" y="737"/>
                  </a:lnTo>
                  <a:lnTo>
                    <a:pt x="1412" y="789"/>
                  </a:lnTo>
                  <a:lnTo>
                    <a:pt x="1453" y="840"/>
                  </a:lnTo>
                  <a:lnTo>
                    <a:pt x="1493" y="892"/>
                  </a:lnTo>
                  <a:lnTo>
                    <a:pt x="1531" y="943"/>
                  </a:lnTo>
                  <a:lnTo>
                    <a:pt x="1605" y="1044"/>
                  </a:lnTo>
                  <a:lnTo>
                    <a:pt x="1676" y="1141"/>
                  </a:lnTo>
                  <a:lnTo>
                    <a:pt x="1740" y="1231"/>
                  </a:lnTo>
                  <a:lnTo>
                    <a:pt x="1798" y="1314"/>
                  </a:lnTo>
                  <a:lnTo>
                    <a:pt x="1849" y="1389"/>
                  </a:lnTo>
                  <a:lnTo>
                    <a:pt x="1892" y="1452"/>
                  </a:lnTo>
                  <a:lnTo>
                    <a:pt x="1832" y="147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4400" dirty="0">
                <a:solidFill>
                  <a:srgbClr val="000099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9" name="Gruppieren 1"/>
          <p:cNvGrpSpPr/>
          <p:nvPr/>
        </p:nvGrpSpPr>
        <p:grpSpPr>
          <a:xfrm>
            <a:off x="600120" y="2762384"/>
            <a:ext cx="1619676" cy="890120"/>
            <a:chOff x="800004" y="2905602"/>
            <a:chExt cx="1619676" cy="89012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Above"/>
            <a:lightRig rig="threePt" dir="t"/>
          </a:scene3d>
        </p:grpSpPr>
        <p:sp>
          <p:nvSpPr>
            <p:cNvPr id="10" name="Rechteck 39"/>
            <p:cNvSpPr/>
            <p:nvPr/>
          </p:nvSpPr>
          <p:spPr bwMode="gray">
            <a:xfrm>
              <a:off x="800004" y="2905602"/>
              <a:ext cx="1619676" cy="89012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p3d>
              <a:bevelT/>
            </a:sp3d>
          </p:spPr>
          <p:txBody>
            <a:bodyPr lIns="72000" tIns="36000" rIns="72000" bIns="36000" anchor="ctr"/>
            <a:lstStyle/>
            <a:p>
              <a:pPr algn="ctr" defTabSz="80168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b="1" dirty="0">
                <a:solidFill>
                  <a:prstClr val="white"/>
                </a:solidFill>
                <a:effectLst>
                  <a:innerShdw blurRad="177800" dist="38100" dir="11280000">
                    <a:prstClr val="black">
                      <a:alpha val="55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4" descr="© INSCALE GmbH, 26.05.2010&#10;http://www.presentationload.com/"/>
            <p:cNvSpPr>
              <a:spLocks noChangeArrowheads="1"/>
            </p:cNvSpPr>
            <p:nvPr/>
          </p:nvSpPr>
          <p:spPr bwMode="gray">
            <a:xfrm>
              <a:off x="1080152" y="3013075"/>
              <a:ext cx="1093788" cy="637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p3d>
              <a:bevelT/>
            </a:sp3d>
          </p:spPr>
          <p:txBody>
            <a:bodyPr lIns="108000" tIns="72000" rIns="108000" bIns="72000" anchor="ctr">
              <a:spAutoFit/>
            </a:bodyPr>
            <a:lstStyle/>
            <a:p>
              <a:pPr algn="ctr" defTabSz="8016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646464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201</a:t>
              </a:r>
              <a:r>
                <a:rPr lang="ru-RU" sz="3200" b="1" dirty="0" smtClean="0">
                  <a:solidFill>
                    <a:srgbClr val="646464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3200" b="1" dirty="0">
                <a:solidFill>
                  <a:srgbClr val="64646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uppieren 35"/>
          <p:cNvGrpSpPr/>
          <p:nvPr/>
        </p:nvGrpSpPr>
        <p:grpSpPr>
          <a:xfrm>
            <a:off x="3839671" y="2676458"/>
            <a:ext cx="4906867" cy="572751"/>
            <a:chOff x="5075853" y="2633222"/>
            <a:chExt cx="3746414" cy="734132"/>
          </a:xfrm>
        </p:grpSpPr>
        <p:sp>
          <p:nvSpPr>
            <p:cNvPr id="13" name="Line 19" descr="© INSCALE GmbH, 26.05.2010&#10;http://www.presentationload.com/"/>
            <p:cNvSpPr>
              <a:spLocks noChangeShapeType="1"/>
            </p:cNvSpPr>
            <p:nvPr/>
          </p:nvSpPr>
          <p:spPr bwMode="gray">
            <a:xfrm>
              <a:off x="5075853" y="2639185"/>
              <a:ext cx="3746414" cy="0"/>
            </a:xfrm>
            <a:prstGeom prst="line">
              <a:avLst/>
            </a:prstGeom>
            <a:noFill/>
            <a:ln w="19050">
              <a:solidFill>
                <a:srgbClr val="7D7D7D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4400" dirty="0">
                <a:solidFill>
                  <a:srgbClr val="000099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4" name="Rechteck 26"/>
            <p:cNvSpPr/>
            <p:nvPr/>
          </p:nvSpPr>
          <p:spPr bwMode="gray">
            <a:xfrm>
              <a:off x="8814682" y="2633222"/>
              <a:ext cx="65" cy="734132"/>
            </a:xfrm>
            <a:prstGeom prst="rect">
              <a:avLst/>
            </a:prstGeom>
          </p:spPr>
          <p:txBody>
            <a:bodyPr wrap="none" lIns="0" tIns="90000" rIns="0" bIns="0">
              <a:spAutoFit/>
            </a:bodyPr>
            <a:lstStyle/>
            <a:p>
              <a:pPr algn="r" fontAlgn="base">
                <a:lnSpc>
                  <a:spcPct val="95000"/>
                </a:lnSpc>
                <a:spcBef>
                  <a:spcPct val="0"/>
                </a:spcBef>
                <a:spcAft>
                  <a:spcPts val="800"/>
                </a:spcAft>
              </a:pPr>
              <a:endParaRPr lang="de-DE" sz="4400" dirty="0">
                <a:solidFill>
                  <a:srgbClr val="000099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15" name="Gruppieren 35"/>
          <p:cNvGrpSpPr/>
          <p:nvPr/>
        </p:nvGrpSpPr>
        <p:grpSpPr>
          <a:xfrm>
            <a:off x="4788024" y="3249209"/>
            <a:ext cx="3958514" cy="572751"/>
            <a:chOff x="5075853" y="2633222"/>
            <a:chExt cx="3746414" cy="734132"/>
          </a:xfrm>
        </p:grpSpPr>
        <p:sp>
          <p:nvSpPr>
            <p:cNvPr id="16" name="Line 19" descr="© INSCALE GmbH, 26.05.2010&#10;http://www.presentationload.com/"/>
            <p:cNvSpPr>
              <a:spLocks noChangeShapeType="1"/>
            </p:cNvSpPr>
            <p:nvPr/>
          </p:nvSpPr>
          <p:spPr bwMode="gray">
            <a:xfrm>
              <a:off x="5075853" y="2639185"/>
              <a:ext cx="3746414" cy="0"/>
            </a:xfrm>
            <a:prstGeom prst="line">
              <a:avLst/>
            </a:prstGeom>
            <a:noFill/>
            <a:ln w="19050">
              <a:solidFill>
                <a:srgbClr val="7D7D7D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4400" dirty="0">
                <a:solidFill>
                  <a:srgbClr val="000099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7" name="Rechteck 26"/>
            <p:cNvSpPr/>
            <p:nvPr/>
          </p:nvSpPr>
          <p:spPr bwMode="gray">
            <a:xfrm>
              <a:off x="8814682" y="2633222"/>
              <a:ext cx="65" cy="734132"/>
            </a:xfrm>
            <a:prstGeom prst="rect">
              <a:avLst/>
            </a:prstGeom>
          </p:spPr>
          <p:txBody>
            <a:bodyPr wrap="none" lIns="0" tIns="90000" rIns="0" bIns="0">
              <a:spAutoFit/>
            </a:bodyPr>
            <a:lstStyle/>
            <a:p>
              <a:pPr algn="r" fontAlgn="base">
                <a:lnSpc>
                  <a:spcPct val="95000"/>
                </a:lnSpc>
                <a:spcBef>
                  <a:spcPct val="0"/>
                </a:spcBef>
                <a:spcAft>
                  <a:spcPts val="800"/>
                </a:spcAft>
              </a:pPr>
              <a:endParaRPr lang="de-DE" sz="4400" dirty="0">
                <a:solidFill>
                  <a:srgbClr val="000099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18" name="Gruppieren 35"/>
          <p:cNvGrpSpPr/>
          <p:nvPr/>
        </p:nvGrpSpPr>
        <p:grpSpPr>
          <a:xfrm>
            <a:off x="5364088" y="3778452"/>
            <a:ext cx="3368185" cy="572751"/>
            <a:chOff x="5075853" y="2633222"/>
            <a:chExt cx="3746414" cy="734132"/>
          </a:xfrm>
        </p:grpSpPr>
        <p:sp>
          <p:nvSpPr>
            <p:cNvPr id="19" name="Line 19" descr="© INSCALE GmbH, 26.05.2010&#10;http://www.presentationload.com/"/>
            <p:cNvSpPr>
              <a:spLocks noChangeShapeType="1"/>
            </p:cNvSpPr>
            <p:nvPr/>
          </p:nvSpPr>
          <p:spPr bwMode="gray">
            <a:xfrm>
              <a:off x="5075853" y="2639185"/>
              <a:ext cx="3746414" cy="0"/>
            </a:xfrm>
            <a:prstGeom prst="line">
              <a:avLst/>
            </a:prstGeom>
            <a:noFill/>
            <a:ln w="19050">
              <a:solidFill>
                <a:srgbClr val="7D7D7D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4400" dirty="0">
                <a:solidFill>
                  <a:srgbClr val="000099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" name="Rechteck 26"/>
            <p:cNvSpPr/>
            <p:nvPr/>
          </p:nvSpPr>
          <p:spPr bwMode="gray">
            <a:xfrm>
              <a:off x="8814682" y="2633222"/>
              <a:ext cx="65" cy="734132"/>
            </a:xfrm>
            <a:prstGeom prst="rect">
              <a:avLst/>
            </a:prstGeom>
          </p:spPr>
          <p:txBody>
            <a:bodyPr wrap="none" lIns="0" tIns="90000" rIns="0" bIns="0">
              <a:spAutoFit/>
            </a:bodyPr>
            <a:lstStyle/>
            <a:p>
              <a:pPr algn="r" fontAlgn="base">
                <a:lnSpc>
                  <a:spcPct val="95000"/>
                </a:lnSpc>
                <a:spcBef>
                  <a:spcPct val="0"/>
                </a:spcBef>
                <a:spcAft>
                  <a:spcPts val="800"/>
                </a:spcAft>
              </a:pPr>
              <a:endParaRPr lang="de-DE" sz="4400" dirty="0">
                <a:solidFill>
                  <a:srgbClr val="000099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22" name="Gruppieren 35"/>
          <p:cNvGrpSpPr/>
          <p:nvPr/>
        </p:nvGrpSpPr>
        <p:grpSpPr>
          <a:xfrm>
            <a:off x="5220072" y="4343843"/>
            <a:ext cx="3526466" cy="572751"/>
            <a:chOff x="5075853" y="2633222"/>
            <a:chExt cx="3746414" cy="734132"/>
          </a:xfrm>
        </p:grpSpPr>
        <p:sp>
          <p:nvSpPr>
            <p:cNvPr id="23" name="Line 19" descr="© INSCALE GmbH, 26.05.2010&#10;http://www.presentationload.com/"/>
            <p:cNvSpPr>
              <a:spLocks noChangeShapeType="1"/>
            </p:cNvSpPr>
            <p:nvPr/>
          </p:nvSpPr>
          <p:spPr bwMode="gray">
            <a:xfrm>
              <a:off x="5075853" y="2639185"/>
              <a:ext cx="3746414" cy="0"/>
            </a:xfrm>
            <a:prstGeom prst="line">
              <a:avLst/>
            </a:prstGeom>
            <a:noFill/>
            <a:ln w="19050">
              <a:solidFill>
                <a:srgbClr val="7D7D7D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4400" dirty="0">
                <a:solidFill>
                  <a:srgbClr val="000099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4" name="Rechteck 26"/>
            <p:cNvSpPr/>
            <p:nvPr/>
          </p:nvSpPr>
          <p:spPr bwMode="gray">
            <a:xfrm>
              <a:off x="8814682" y="2633222"/>
              <a:ext cx="65" cy="734132"/>
            </a:xfrm>
            <a:prstGeom prst="rect">
              <a:avLst/>
            </a:prstGeom>
          </p:spPr>
          <p:txBody>
            <a:bodyPr wrap="none" lIns="0" tIns="90000" rIns="0" bIns="0">
              <a:spAutoFit/>
            </a:bodyPr>
            <a:lstStyle/>
            <a:p>
              <a:pPr algn="r" fontAlgn="base">
                <a:lnSpc>
                  <a:spcPct val="95000"/>
                </a:lnSpc>
                <a:spcBef>
                  <a:spcPct val="0"/>
                </a:spcBef>
                <a:spcAft>
                  <a:spcPts val="800"/>
                </a:spcAft>
              </a:pPr>
              <a:endParaRPr lang="de-DE" sz="4400" dirty="0">
                <a:solidFill>
                  <a:srgbClr val="000099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25" name="Gruppieren 35"/>
          <p:cNvGrpSpPr/>
          <p:nvPr/>
        </p:nvGrpSpPr>
        <p:grpSpPr>
          <a:xfrm>
            <a:off x="5220072" y="4818507"/>
            <a:ext cx="3519326" cy="572751"/>
            <a:chOff x="5075853" y="2633222"/>
            <a:chExt cx="3746414" cy="734132"/>
          </a:xfrm>
        </p:grpSpPr>
        <p:sp>
          <p:nvSpPr>
            <p:cNvPr id="26" name="Line 19" descr="© INSCALE GmbH, 26.05.2010&#10;http://www.presentationload.com/"/>
            <p:cNvSpPr>
              <a:spLocks noChangeShapeType="1"/>
            </p:cNvSpPr>
            <p:nvPr/>
          </p:nvSpPr>
          <p:spPr bwMode="gray">
            <a:xfrm>
              <a:off x="5075853" y="2639185"/>
              <a:ext cx="3746414" cy="0"/>
            </a:xfrm>
            <a:prstGeom prst="line">
              <a:avLst/>
            </a:prstGeom>
            <a:noFill/>
            <a:ln w="19050">
              <a:solidFill>
                <a:srgbClr val="7D7D7D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4400" dirty="0">
                <a:solidFill>
                  <a:srgbClr val="000099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7" name="Rechteck 26"/>
            <p:cNvSpPr/>
            <p:nvPr/>
          </p:nvSpPr>
          <p:spPr bwMode="gray">
            <a:xfrm>
              <a:off x="8814682" y="2633222"/>
              <a:ext cx="65" cy="734132"/>
            </a:xfrm>
            <a:prstGeom prst="rect">
              <a:avLst/>
            </a:prstGeom>
          </p:spPr>
          <p:txBody>
            <a:bodyPr wrap="none" lIns="0" tIns="90000" rIns="0" bIns="0">
              <a:spAutoFit/>
            </a:bodyPr>
            <a:lstStyle/>
            <a:p>
              <a:pPr algn="r" fontAlgn="base">
                <a:lnSpc>
                  <a:spcPct val="95000"/>
                </a:lnSpc>
                <a:spcBef>
                  <a:spcPct val="0"/>
                </a:spcBef>
                <a:spcAft>
                  <a:spcPts val="800"/>
                </a:spcAft>
              </a:pPr>
              <a:endParaRPr lang="de-DE" sz="4400" dirty="0">
                <a:solidFill>
                  <a:srgbClr val="000099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9" name="Rechteck 25"/>
          <p:cNvSpPr/>
          <p:nvPr/>
        </p:nvSpPr>
        <p:spPr bwMode="gray">
          <a:xfrm>
            <a:off x="7871067" y="1941134"/>
            <a:ext cx="865622" cy="529461"/>
          </a:xfrm>
          <a:prstGeom prst="rect">
            <a:avLst/>
          </a:prstGeom>
        </p:spPr>
        <p:txBody>
          <a:bodyPr wrap="none" lIns="0" tIns="90000" rIns="0" bIns="0">
            <a:spAutoFit/>
          </a:bodyPr>
          <a:lstStyle/>
          <a:p>
            <a:pPr algn="r" fontAlgn="base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sz="3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309,4</a:t>
            </a:r>
            <a:endParaRPr lang="de-DE" sz="3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hteck 25"/>
          <p:cNvSpPr/>
          <p:nvPr/>
        </p:nvSpPr>
        <p:spPr bwMode="gray">
          <a:xfrm>
            <a:off x="7847008" y="2651884"/>
            <a:ext cx="878446" cy="529461"/>
          </a:xfrm>
          <a:prstGeom prst="rect">
            <a:avLst/>
          </a:prstGeom>
        </p:spPr>
        <p:txBody>
          <a:bodyPr wrap="none" lIns="0" tIns="90000" rIns="0" bIns="0">
            <a:spAutoFit/>
          </a:bodyPr>
          <a:lstStyle/>
          <a:p>
            <a:pPr algn="r" fontAlgn="base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sz="3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200,7</a:t>
            </a:r>
            <a:endParaRPr lang="de-DE" sz="3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hteck 25"/>
          <p:cNvSpPr/>
          <p:nvPr/>
        </p:nvSpPr>
        <p:spPr bwMode="gray">
          <a:xfrm>
            <a:off x="7867375" y="3263261"/>
            <a:ext cx="850536" cy="529461"/>
          </a:xfrm>
          <a:prstGeom prst="rect">
            <a:avLst/>
          </a:prstGeom>
        </p:spPr>
        <p:txBody>
          <a:bodyPr wrap="square" lIns="0" tIns="90000" rIns="0" bIns="0">
            <a:spAutoFit/>
          </a:bodyPr>
          <a:lstStyle/>
          <a:p>
            <a:pPr algn="r" fontAlgn="base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sz="3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13,6</a:t>
            </a:r>
            <a:endParaRPr lang="de-DE" sz="3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hteck 25"/>
          <p:cNvSpPr/>
          <p:nvPr/>
        </p:nvSpPr>
        <p:spPr bwMode="gray">
          <a:xfrm>
            <a:off x="7879608" y="3847572"/>
            <a:ext cx="850536" cy="529461"/>
          </a:xfrm>
          <a:prstGeom prst="rect">
            <a:avLst/>
          </a:prstGeom>
        </p:spPr>
        <p:txBody>
          <a:bodyPr wrap="square" lIns="0" tIns="90000" rIns="0" bIns="0">
            <a:spAutoFit/>
          </a:bodyPr>
          <a:lstStyle/>
          <a:p>
            <a:pPr algn="r" fontAlgn="base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sz="3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73,9</a:t>
            </a:r>
            <a:endParaRPr lang="de-DE" sz="3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hteck 30"/>
          <p:cNvSpPr/>
          <p:nvPr/>
        </p:nvSpPr>
        <p:spPr bwMode="gray">
          <a:xfrm>
            <a:off x="3106413" y="2469996"/>
            <a:ext cx="603841" cy="292388"/>
          </a:xfrm>
          <a:prstGeom prst="rect">
            <a:avLst/>
          </a:prstGeom>
        </p:spPr>
        <p:txBody>
          <a:bodyPr wrap="none" lIns="0" tIns="0" rIns="90000" bIns="0"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sz="2000" b="1" dirty="0" smtClean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2000" b="1" dirty="0" smtClean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de-DE" sz="2000" b="1" dirty="0"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hteck 31"/>
          <p:cNvSpPr/>
          <p:nvPr/>
        </p:nvSpPr>
        <p:spPr bwMode="gray">
          <a:xfrm>
            <a:off x="3687192" y="3005912"/>
            <a:ext cx="603840" cy="292388"/>
          </a:xfrm>
          <a:prstGeom prst="rect">
            <a:avLst/>
          </a:prstGeom>
        </p:spPr>
        <p:txBody>
          <a:bodyPr wrap="none" lIns="0" tIns="0" rIns="90000" bIns="0"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sz="2000" b="1" dirty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2000" b="1" dirty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de-DE" sz="2000" b="1" dirty="0"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hteck 32"/>
          <p:cNvSpPr/>
          <p:nvPr/>
        </p:nvSpPr>
        <p:spPr bwMode="gray">
          <a:xfrm>
            <a:off x="4108906" y="3396407"/>
            <a:ext cx="603840" cy="292388"/>
          </a:xfrm>
          <a:prstGeom prst="rect">
            <a:avLst/>
          </a:prstGeom>
        </p:spPr>
        <p:txBody>
          <a:bodyPr wrap="none" lIns="0" tIns="0" rIns="90000" bIns="0"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sz="2000" b="1" dirty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2000" b="1" dirty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de-DE" sz="2000" b="1" dirty="0"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hteck 33"/>
          <p:cNvSpPr/>
          <p:nvPr/>
        </p:nvSpPr>
        <p:spPr bwMode="gray">
          <a:xfrm>
            <a:off x="4267953" y="3941860"/>
            <a:ext cx="603841" cy="292388"/>
          </a:xfrm>
          <a:prstGeom prst="rect">
            <a:avLst/>
          </a:prstGeom>
        </p:spPr>
        <p:txBody>
          <a:bodyPr wrap="none" lIns="0" tIns="0" rIns="90000" bIns="0"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sz="2000" b="1" dirty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2000" b="1" dirty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Rechteck 33"/>
          <p:cNvSpPr/>
          <p:nvPr/>
        </p:nvSpPr>
        <p:spPr bwMode="gray">
          <a:xfrm>
            <a:off x="5178648" y="4425547"/>
            <a:ext cx="603841" cy="292388"/>
          </a:xfrm>
          <a:prstGeom prst="rect">
            <a:avLst/>
          </a:prstGeom>
        </p:spPr>
        <p:txBody>
          <a:bodyPr wrap="none" lIns="0" tIns="0" rIns="90000" bIns="0"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sz="2000" b="1" dirty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2000" b="1" dirty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36891" y="292333"/>
            <a:ext cx="726164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Динамика объема кредиторской задолженности за счет собственных ресурсов за период </a:t>
            </a:r>
            <a:r>
              <a:rPr lang="ru-RU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2014-2018 </a:t>
            </a:r>
            <a:r>
              <a:rPr lang="ru-RU" sz="2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гг. </a:t>
            </a:r>
          </a:p>
        </p:txBody>
      </p:sp>
      <p:sp>
        <p:nvSpPr>
          <p:cNvPr id="38" name="Rechteck 25"/>
          <p:cNvSpPr/>
          <p:nvPr/>
        </p:nvSpPr>
        <p:spPr bwMode="gray">
          <a:xfrm>
            <a:off x="7847999" y="4294141"/>
            <a:ext cx="850536" cy="529461"/>
          </a:xfrm>
          <a:prstGeom prst="rect">
            <a:avLst/>
          </a:prstGeom>
        </p:spPr>
        <p:txBody>
          <a:bodyPr wrap="square" lIns="0" tIns="90000" rIns="0" bIns="0">
            <a:spAutoFit/>
          </a:bodyPr>
          <a:lstStyle/>
          <a:p>
            <a:pPr algn="r">
              <a:lnSpc>
                <a:spcPct val="95000"/>
              </a:lnSpc>
              <a:spcAft>
                <a:spcPts val="800"/>
              </a:spcAft>
            </a:pPr>
            <a:r>
              <a:rPr lang="ru-RU" sz="3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15,9</a:t>
            </a:r>
            <a:endParaRPr lang="de-DE" sz="3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6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0" y="1950035"/>
            <a:ext cx="9144000" cy="493534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 fontAlgn="base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4400" noProof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7704" y="234262"/>
            <a:ext cx="64087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Структура задолженности города Волжского 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2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</a:t>
            </a:r>
            <a:r>
              <a:rPr lang="ru-RU" altLang="ru-RU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2013 </a:t>
            </a:r>
            <a:r>
              <a:rPr lang="ru-RU" altLang="ru-RU" sz="2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</a:t>
            </a:r>
            <a:r>
              <a:rPr lang="ru-RU" altLang="ru-RU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2018 </a:t>
            </a:r>
            <a:r>
              <a:rPr lang="ru-RU" altLang="ru-RU" sz="2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гг., </a:t>
            </a:r>
            <a:r>
              <a:rPr lang="ru-RU" altLang="ru-RU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 </a:t>
            </a:r>
            <a:r>
              <a:rPr lang="ru-RU" altLang="ru-RU" sz="2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руб.</a:t>
            </a:r>
            <a:endParaRPr lang="ru-RU" sz="26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93" l="0" r="100000">
                        <a14:backgroundMark x1="9809" y1="95112" x2="9809" y2="95112"/>
                        <a14:backgroundMark x1="9809" y1="95112" x2="9809" y2="95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037581" cy="1296144"/>
          </a:xfrm>
          <a:prstGeom prst="rect">
            <a:avLst/>
          </a:prstGeom>
          <a:effectLst>
            <a:glow rad="101600">
              <a:srgbClr val="F8F8F8">
                <a:alpha val="60000"/>
              </a:srgbClr>
            </a:glow>
          </a:effectLst>
        </p:spPr>
      </p:pic>
      <p:graphicFrame>
        <p:nvGraphicFramePr>
          <p:cNvPr id="13" name="Объект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635778"/>
              </p:ext>
            </p:extLst>
          </p:nvPr>
        </p:nvGraphicFramePr>
        <p:xfrm>
          <a:off x="107504" y="1556792"/>
          <a:ext cx="9004944" cy="490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9711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35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672" y="3429001"/>
            <a:ext cx="4032448" cy="2592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4242" y="332656"/>
            <a:ext cx="7030091" cy="11705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 округ – город Волжский Волгоградской области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323" y="1628800"/>
            <a:ext cx="2880320" cy="669389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Волжской ГЭС положило начало к образованию г. Волжского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93" l="0" r="100000">
                        <a14:backgroundMark x1="9809" y1="95112" x2="9809" y2="95112"/>
                        <a14:backgroundMark x1="9809" y1="95112" x2="9809" y2="95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21" y="332656"/>
            <a:ext cx="1037581" cy="1296144"/>
          </a:xfrm>
          <a:prstGeom prst="rect">
            <a:avLst/>
          </a:prstGeom>
          <a:effectLst>
            <a:glow rad="101600">
              <a:srgbClr val="F8F8F8">
                <a:alpha val="60000"/>
              </a:srgbClr>
            </a:glow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30424" y="4941168"/>
            <a:ext cx="7854696" cy="792088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491880" y="1772816"/>
            <a:ext cx="5256584" cy="1797876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справка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Волжский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город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Волгоградской области.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 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округ - город Волжский.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крупнейших промышленных городов 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Нижнего Поволжья,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по величине в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  <a:endPara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 01.01.2018 - 325 224 чел.</a:t>
            </a:r>
          </a:p>
          <a:p>
            <a:pPr algn="ctr"/>
            <a:endParaRPr lang="ru-RU" sz="1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4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933347" y="3068960"/>
            <a:ext cx="3647130" cy="72008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1954 г. – год основания г. Волжского</a:t>
            </a:r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bright="28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99893"/>
            <a:ext cx="3168352" cy="2353243"/>
          </a:xfrm>
          <a:prstGeom prst="rect">
            <a:avLst/>
          </a:prstGeom>
          <a:effectLst>
            <a:outerShdw blurRad="685800" dist="38100" dir="2700000" sx="124000" sy="124000" algn="tl" rotWithShape="0">
              <a:srgbClr val="FFFF00">
                <a:alpha val="4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1000"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21" y="3840864"/>
            <a:ext cx="4605225" cy="2438493"/>
          </a:xfrm>
          <a:prstGeom prst="rect">
            <a:avLst/>
          </a:prstGeom>
          <a:effectLst>
            <a:outerShdw blurRad="584200" dist="38100" dir="8100000" sx="123000" sy="123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33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332656"/>
            <a:ext cx="7030091" cy="11705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 округ – город Волжский Волгоградской области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93" l="0" r="100000">
                        <a14:backgroundMark x1="9809" y1="95112" x2="9809" y2="95112"/>
                        <a14:backgroundMark x1="9809" y1="95112" x2="9809" y2="95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0370"/>
            <a:ext cx="1037581" cy="1296144"/>
          </a:xfrm>
          <a:prstGeom prst="rect">
            <a:avLst/>
          </a:prstGeom>
          <a:effectLst>
            <a:glow rad="101600">
              <a:srgbClr val="F8F8F8">
                <a:alpha val="60000"/>
              </a:srgbClr>
            </a:glow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30424" y="4941168"/>
            <a:ext cx="7854696" cy="792088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302421"/>
              </p:ext>
            </p:extLst>
          </p:nvPr>
        </p:nvGraphicFramePr>
        <p:xfrm>
          <a:off x="323528" y="2442762"/>
          <a:ext cx="8424936" cy="2880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7065"/>
                <a:gridCol w="707500"/>
                <a:gridCol w="707500"/>
                <a:gridCol w="1242476"/>
                <a:gridCol w="697438"/>
                <a:gridCol w="697438"/>
                <a:gridCol w="1007410"/>
                <a:gridCol w="908109"/>
              </a:tblGrid>
              <a:tr h="274689">
                <a:tc rowSpan="2">
                  <a:txBody>
                    <a:bodyPr/>
                    <a:lstStyle/>
                    <a:p>
                      <a:pPr lvl="0"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14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4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факту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223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                  исполнения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                  исполнения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2701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574,3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5 285,8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5 212,7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117,1%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85873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* (в соответствии</a:t>
                      </a:r>
                      <a:r>
                        <a:rPr lang="ru-RU" sz="14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сводной бюджетной росписью)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4 870,3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92,1%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5 329,0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5 247,2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116,9%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74689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- / Профицит +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-149,3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-112,0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7200" anchor="ctr"/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691680" y="1646514"/>
            <a:ext cx="6120680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исполнения бюджета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4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3909" y="239034"/>
            <a:ext cx="7030091" cy="88571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 округ – город Волжский Волгоградской области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93" l="0" r="100000">
                        <a14:backgroundMark x1="9809" y1="95112" x2="9809" y2="95112"/>
                        <a14:backgroundMark x1="9809" y1="95112" x2="9809" y2="95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037581" cy="1296144"/>
          </a:xfrm>
          <a:prstGeom prst="rect">
            <a:avLst/>
          </a:prstGeom>
          <a:effectLst>
            <a:glow rad="101600">
              <a:srgbClr val="F8F8F8">
                <a:alpha val="60000"/>
              </a:srgbClr>
            </a:glow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30424" y="4941168"/>
            <a:ext cx="7854696" cy="792088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534490132"/>
              </p:ext>
            </p:extLst>
          </p:nvPr>
        </p:nvGraphicFramePr>
        <p:xfrm>
          <a:off x="683568" y="1412776"/>
          <a:ext cx="824772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504056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395536" y="4005064"/>
            <a:ext cx="2880320" cy="2016224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налогоплательщики НДФЛ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1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0381" y="270146"/>
            <a:ext cx="7030091" cy="117050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городского округа – город Волжский  Волгоградской области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93" l="0" r="100000">
                        <a14:backgroundMark x1="9809" y1="95112" x2="9809" y2="95112"/>
                        <a14:backgroundMark x1="9809" y1="95112" x2="9809" y2="95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3" y="332656"/>
            <a:ext cx="1037581" cy="1296144"/>
          </a:xfrm>
          <a:prstGeom prst="rect">
            <a:avLst/>
          </a:prstGeom>
          <a:effectLst>
            <a:glow rad="101600">
              <a:srgbClr val="F8F8F8">
                <a:alpha val="60000"/>
              </a:srgbClr>
            </a:glow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30424" y="4941168"/>
            <a:ext cx="7854696" cy="792088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Подзаголовок 5"/>
          <p:cNvSpPr txBox="1">
            <a:spLocks/>
          </p:cNvSpPr>
          <p:nvPr/>
        </p:nvSpPr>
        <p:spPr>
          <a:xfrm>
            <a:off x="827584" y="1772816"/>
            <a:ext cx="7992888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71569578"/>
              </p:ext>
            </p:extLst>
          </p:nvPr>
        </p:nvGraphicFramePr>
        <p:xfrm>
          <a:off x="827584" y="1844824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Стрелка вниз 11"/>
          <p:cNvSpPr/>
          <p:nvPr/>
        </p:nvSpPr>
        <p:spPr>
          <a:xfrm>
            <a:off x="7020272" y="1844824"/>
            <a:ext cx="1656184" cy="3168352"/>
          </a:xfrm>
          <a:prstGeom prst="downArrow">
            <a:avLst/>
          </a:prstGeom>
          <a:gradFill flip="none" rotWithShape="1">
            <a:gsLst>
              <a:gs pos="0">
                <a:srgbClr val="D0CA50"/>
              </a:gs>
              <a:gs pos="9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населения об изменениях в бюджетном и налоговом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законодательстве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84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>
            <a:spLocks noChangeArrowheads="1"/>
          </p:cNvSpPr>
          <p:nvPr/>
        </p:nvSpPr>
        <p:spPr bwMode="gray">
          <a:xfrm>
            <a:off x="0" y="1231503"/>
            <a:ext cx="9144000" cy="56526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 fontAlgn="base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4400" noProof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96429" y="226457"/>
            <a:ext cx="6567040" cy="1172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9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Мероприятия по повышению качества управления финансами города Волжского в </a:t>
            </a:r>
            <a:r>
              <a:rPr lang="ru-RU" sz="29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2018 </a:t>
            </a:r>
            <a:r>
              <a:rPr lang="ru-RU" sz="29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году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38" y="2852936"/>
            <a:ext cx="646570" cy="9535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7092" y="1328583"/>
            <a:ext cx="6420938" cy="338554"/>
          </a:xfrm>
          <a:prstGeom prst="rect">
            <a:avLst/>
          </a:prstGeom>
          <a:solidFill>
            <a:srgbClr val="CCFF33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прогнозирования бюджетных доходов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64647141"/>
              </p:ext>
            </p:extLst>
          </p:nvPr>
        </p:nvGraphicFramePr>
        <p:xfrm>
          <a:off x="312771" y="1718810"/>
          <a:ext cx="8518458" cy="4860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Молния 2"/>
          <p:cNvSpPr/>
          <p:nvPr/>
        </p:nvSpPr>
        <p:spPr>
          <a:xfrm>
            <a:off x="539552" y="4365104"/>
            <a:ext cx="2692804" cy="2016224"/>
          </a:xfrm>
          <a:prstGeom prst="lightningBolt">
            <a:avLst/>
          </a:prstGeom>
          <a:gradFill>
            <a:gsLst>
              <a:gs pos="83000">
                <a:srgbClr val="FFFF00"/>
              </a:gs>
              <a:gs pos="26000">
                <a:srgbClr val="C0000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93" l="0" r="100000">
                        <a14:backgroundMark x1="9809" y1="95112" x2="9809" y2="95112"/>
                        <a14:backgroundMark x1="9809" y1="95112" x2="9809" y2="95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0993"/>
            <a:ext cx="1037581" cy="1296144"/>
          </a:xfrm>
          <a:prstGeom prst="rect">
            <a:avLst/>
          </a:prstGeom>
          <a:effectLst>
            <a:glow rad="101600">
              <a:srgbClr val="F8F8F8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71381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>
            <a:spLocks noChangeArrowheads="1"/>
          </p:cNvSpPr>
          <p:nvPr/>
        </p:nvSpPr>
        <p:spPr bwMode="gray">
          <a:xfrm>
            <a:off x="-36512" y="819036"/>
            <a:ext cx="9180512" cy="60663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 fontAlgn="base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4400" noProof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19672" y="577717"/>
            <a:ext cx="65078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9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Увеличение доходного потенциала городского округа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38" y="2852936"/>
            <a:ext cx="646570" cy="95352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30544146"/>
              </p:ext>
            </p:extLst>
          </p:nvPr>
        </p:nvGraphicFramePr>
        <p:xfrm>
          <a:off x="345090" y="1988840"/>
          <a:ext cx="823042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93" l="0" r="100000">
                        <a14:backgroundMark x1="9809" y1="95112" x2="9809" y2="95112"/>
                        <a14:backgroundMark x1="9809" y1="95112" x2="9809" y2="95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8660"/>
            <a:ext cx="1037581" cy="1296144"/>
          </a:xfrm>
          <a:prstGeom prst="rect">
            <a:avLst/>
          </a:prstGeom>
          <a:effectLst>
            <a:glow rad="101600">
              <a:srgbClr val="F8F8F8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16712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>
            <a:spLocks noChangeArrowheads="1"/>
          </p:cNvSpPr>
          <p:nvPr/>
        </p:nvSpPr>
        <p:spPr bwMode="gray">
          <a:xfrm>
            <a:off x="0" y="927048"/>
            <a:ext cx="9144000" cy="59583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 fontAlgn="base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4400" noProof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38" y="2852936"/>
            <a:ext cx="646570" cy="95352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11920538"/>
              </p:ext>
            </p:extLst>
          </p:nvPr>
        </p:nvGraphicFramePr>
        <p:xfrm>
          <a:off x="390892" y="1952836"/>
          <a:ext cx="823042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93" l="0" r="100000">
                        <a14:backgroundMark x1="9809" y1="95112" x2="9809" y2="95112"/>
                        <a14:backgroundMark x1="9809" y1="95112" x2="9809" y2="95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53" y="355015"/>
            <a:ext cx="1037581" cy="1296144"/>
          </a:xfrm>
          <a:prstGeom prst="rect">
            <a:avLst/>
          </a:prstGeom>
          <a:effectLst>
            <a:glow rad="101600">
              <a:srgbClr val="F8F8F8">
                <a:alpha val="60000"/>
              </a:srgb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1403648" y="404664"/>
            <a:ext cx="72728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объемов дебиторской задолженности и принятие мер для предотвращения </a:t>
            </a:r>
            <a:r>
              <a:rPr lang="ru-RU" sz="2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2018 году 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5"/>
          <p:cNvSpPr>
            <a:spLocks noChangeArrowheads="1"/>
          </p:cNvSpPr>
          <p:nvPr/>
        </p:nvSpPr>
        <p:spPr bwMode="gray">
          <a:xfrm>
            <a:off x="251130" y="1574246"/>
            <a:ext cx="8892063" cy="529029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 fontAlgn="base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4400" noProof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9490" name="AutoShape 2"/>
          <p:cNvSpPr>
            <a:spLocks noChangeArrowheads="1"/>
          </p:cNvSpPr>
          <p:nvPr/>
        </p:nvSpPr>
        <p:spPr bwMode="ltGray">
          <a:xfrm rot="5400000">
            <a:off x="-2376274" y="1651885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rgbClr val="B0BAD8">
                  <a:gamma/>
                  <a:tint val="45490"/>
                  <a:invGamma/>
                </a:srgbClr>
              </a:gs>
              <a:gs pos="100000">
                <a:srgbClr val="B0BAD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1" name="AutoShape 3"/>
          <p:cNvSpPr>
            <a:spLocks noChangeArrowheads="1"/>
          </p:cNvSpPr>
          <p:nvPr/>
        </p:nvSpPr>
        <p:spPr bwMode="ltGray">
          <a:xfrm rot="5400000" flipH="1">
            <a:off x="-1976864" y="2033885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rgbClr val="B8CCFE">
                  <a:gamma/>
                  <a:tint val="39216"/>
                  <a:invGamma/>
                </a:srgbClr>
              </a:gs>
              <a:gs pos="100000">
                <a:srgbClr val="B8CCF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2" name="AutoShape 4"/>
          <p:cNvSpPr>
            <a:spLocks noChangeArrowheads="1"/>
          </p:cNvSpPr>
          <p:nvPr/>
        </p:nvSpPr>
        <p:spPr bwMode="gray">
          <a:xfrm>
            <a:off x="1731954" y="5946043"/>
            <a:ext cx="6969391" cy="6462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buClr>
                <a:srgbClr val="00B050"/>
              </a:buClr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данных о бюджете: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Волжский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openvlz.ru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>
              <a:buClr>
                <a:srgbClr val="00B050"/>
              </a:buClr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управления  финансов, бюджет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</a:p>
          <a:p>
            <a:pPr algn="l">
              <a:buClr>
                <a:srgbClr val="00B050"/>
              </a:buClr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finvlz.ru/бюджет-для-граждан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9493" name="AutoShape 5"/>
          <p:cNvSpPr>
            <a:spLocks noChangeArrowheads="1"/>
          </p:cNvSpPr>
          <p:nvPr/>
        </p:nvSpPr>
        <p:spPr bwMode="gray">
          <a:xfrm>
            <a:off x="2708675" y="3759706"/>
            <a:ext cx="6176338" cy="92184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Комплексная взаимосвязанная система финансового контроля:</a:t>
            </a:r>
          </a:p>
          <a:p>
            <a:pPr algn="l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 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предварительный, текущий, последующий контроль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финоргана</a:t>
            </a: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 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финансовый и  ведомственный контроль ГРБС</a:t>
            </a:r>
          </a:p>
          <a:p>
            <a:pPr algn="l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  внутренний финансовый контроль муниципальных учреждений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9494" name="AutoShape 6"/>
          <p:cNvSpPr>
            <a:spLocks noChangeArrowheads="1"/>
          </p:cNvSpPr>
          <p:nvPr/>
        </p:nvSpPr>
        <p:spPr bwMode="gray">
          <a:xfrm>
            <a:off x="2772186" y="2992549"/>
            <a:ext cx="6140933" cy="6480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в сфере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 (текущий, последующий), контроль за уровнем </a:t>
            </a:r>
          </a:p>
          <a:p>
            <a:pPr algn="l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кредиторской задолженности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9495" name="AutoShape 7"/>
          <p:cNvSpPr>
            <a:spLocks noChangeArrowheads="1"/>
          </p:cNvSpPr>
          <p:nvPr/>
        </p:nvSpPr>
        <p:spPr bwMode="gray">
          <a:xfrm>
            <a:off x="2193417" y="1881210"/>
            <a:ext cx="6830219" cy="104202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расходов  учреждений –</a:t>
            </a:r>
          </a:p>
          <a:p>
            <a:pPr algn="l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усилен контроль за выполнением муниципального задания, установлен </a:t>
            </a:r>
          </a:p>
          <a:p>
            <a:pPr algn="l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возврата субсидии за не выполнение показателей установленных в </a:t>
            </a:r>
          </a:p>
          <a:p>
            <a:pPr algn="l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задании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9496" name="AutoShape 8"/>
          <p:cNvSpPr>
            <a:spLocks noChangeArrowheads="1"/>
          </p:cNvSpPr>
          <p:nvPr/>
        </p:nvSpPr>
        <p:spPr bwMode="gray">
          <a:xfrm>
            <a:off x="1504035" y="1312164"/>
            <a:ext cx="7380978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Программно-целевое финансирование  - 85,8 % от общего объема расходов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9497" name="Group 9"/>
          <p:cNvGrpSpPr>
            <a:grpSpLocks/>
          </p:cNvGrpSpPr>
          <p:nvPr/>
        </p:nvGrpSpPr>
        <p:grpSpPr bwMode="auto">
          <a:xfrm>
            <a:off x="953536" y="1510914"/>
            <a:ext cx="381000" cy="381000"/>
            <a:chOff x="2078" y="1680"/>
            <a:chExt cx="1615" cy="1615"/>
          </a:xfrm>
        </p:grpSpPr>
        <p:sp>
          <p:nvSpPr>
            <p:cNvPr id="319498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99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00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01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02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9503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19504" name="Group 16"/>
          <p:cNvGrpSpPr>
            <a:grpSpLocks/>
          </p:cNvGrpSpPr>
          <p:nvPr/>
        </p:nvGrpSpPr>
        <p:grpSpPr bwMode="auto">
          <a:xfrm>
            <a:off x="1813293" y="2240034"/>
            <a:ext cx="381000" cy="381000"/>
            <a:chOff x="2078" y="1680"/>
            <a:chExt cx="1615" cy="1615"/>
          </a:xfrm>
        </p:grpSpPr>
        <p:sp>
          <p:nvSpPr>
            <p:cNvPr id="319505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06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07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08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09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9510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19511" name="Group 23"/>
          <p:cNvGrpSpPr>
            <a:grpSpLocks/>
          </p:cNvGrpSpPr>
          <p:nvPr/>
        </p:nvGrpSpPr>
        <p:grpSpPr bwMode="auto">
          <a:xfrm>
            <a:off x="2230652" y="3122066"/>
            <a:ext cx="381000" cy="381000"/>
            <a:chOff x="2078" y="1680"/>
            <a:chExt cx="1615" cy="1615"/>
          </a:xfrm>
        </p:grpSpPr>
        <p:sp>
          <p:nvSpPr>
            <p:cNvPr id="319512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13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14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15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16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9517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19518" name="Group 30"/>
          <p:cNvGrpSpPr>
            <a:grpSpLocks/>
          </p:cNvGrpSpPr>
          <p:nvPr/>
        </p:nvGrpSpPr>
        <p:grpSpPr bwMode="auto">
          <a:xfrm>
            <a:off x="2319854" y="3998416"/>
            <a:ext cx="381000" cy="381000"/>
            <a:chOff x="2078" y="1680"/>
            <a:chExt cx="1615" cy="1615"/>
          </a:xfrm>
        </p:grpSpPr>
        <p:sp>
          <p:nvSpPr>
            <p:cNvPr id="319519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20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21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22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23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9524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19525" name="Group 37"/>
          <p:cNvGrpSpPr>
            <a:grpSpLocks/>
          </p:cNvGrpSpPr>
          <p:nvPr/>
        </p:nvGrpSpPr>
        <p:grpSpPr bwMode="auto">
          <a:xfrm>
            <a:off x="1307328" y="5922069"/>
            <a:ext cx="355600" cy="381000"/>
            <a:chOff x="2078" y="1680"/>
            <a:chExt cx="1615" cy="1615"/>
          </a:xfrm>
        </p:grpSpPr>
        <p:sp>
          <p:nvSpPr>
            <p:cNvPr id="319526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27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28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29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30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9531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1" name="Oval 43"/>
          <p:cNvSpPr>
            <a:spLocks noChangeArrowheads="1"/>
          </p:cNvSpPr>
          <p:nvPr/>
        </p:nvSpPr>
        <p:spPr bwMode="gray">
          <a:xfrm>
            <a:off x="2161553" y="4965626"/>
            <a:ext cx="241324" cy="259033"/>
          </a:xfrm>
          <a:prstGeom prst="ellipse">
            <a:avLst/>
          </a:prstGeom>
          <a:gradFill rotWithShape="1">
            <a:gsLst>
              <a:gs pos="0">
                <a:srgbClr val="E35E23"/>
              </a:gs>
              <a:gs pos="100000">
                <a:srgbClr val="E35E23">
                  <a:gamma/>
                  <a:shade val="48627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53" name="Group 37"/>
          <p:cNvGrpSpPr>
            <a:grpSpLocks/>
          </p:cNvGrpSpPr>
          <p:nvPr/>
        </p:nvGrpSpPr>
        <p:grpSpPr bwMode="auto">
          <a:xfrm>
            <a:off x="2104525" y="4898243"/>
            <a:ext cx="355600" cy="381000"/>
            <a:chOff x="2078" y="1680"/>
            <a:chExt cx="1615" cy="1615"/>
          </a:xfrm>
        </p:grpSpPr>
        <p:sp>
          <p:nvSpPr>
            <p:cNvPr id="54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8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70000">
                  <a:schemeClr val="accent4">
                    <a:lumMod val="60000"/>
                    <a:lumOff val="40000"/>
                  </a:schemeClr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0" name="AutoShape 5"/>
          <p:cNvSpPr>
            <a:spLocks noChangeArrowheads="1"/>
          </p:cNvSpPr>
          <p:nvPr/>
        </p:nvSpPr>
        <p:spPr bwMode="gray">
          <a:xfrm>
            <a:off x="2489471" y="4841914"/>
            <a:ext cx="6387740" cy="7920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правил определения нормативных затрат на обеспечение</a:t>
            </a:r>
          </a:p>
          <a:p>
            <a:pPr algn="l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 муниципальных органов и казенных учреждений 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9142" y="340202"/>
            <a:ext cx="74322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9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Инструменты </a:t>
            </a:r>
            <a:r>
              <a:rPr lang="ru-RU" sz="29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повышения эффективности  </a:t>
            </a:r>
          </a:p>
          <a:p>
            <a:pPr algn="ctr">
              <a:spcBef>
                <a:spcPct val="0"/>
              </a:spcBef>
            </a:pPr>
            <a:r>
              <a:rPr lang="ru-RU" sz="29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управления бюджетными   средствами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93" l="0" r="100000">
                        <a14:backgroundMark x1="9809" y1="95112" x2="9809" y2="95112"/>
                        <a14:backgroundMark x1="9809" y1="95112" x2="9809" y2="95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00" y="328753"/>
            <a:ext cx="1037581" cy="1296144"/>
          </a:xfrm>
          <a:prstGeom prst="rect">
            <a:avLst/>
          </a:prstGeom>
          <a:effectLst>
            <a:glow rad="101600">
              <a:srgbClr val="F8F8F8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4632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2" grpId="0" animBg="1"/>
      <p:bldP spid="319493" grpId="0" animBg="1"/>
      <p:bldP spid="319494" grpId="0" animBg="1"/>
      <p:bldP spid="319495" grpId="0" animBg="1"/>
      <p:bldP spid="319496" grpId="0" animBg="1"/>
      <p:bldP spid="6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1084</TotalTime>
  <Words>1354</Words>
  <Application>Microsoft Office PowerPoint</Application>
  <PresentationFormat>Экран (4:3)</PresentationFormat>
  <Paragraphs>223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Городской  округ – город Волжский Волгоградской области</vt:lpstr>
      <vt:lpstr>Городской  округ – город Волжский Волгоградской области</vt:lpstr>
      <vt:lpstr>Городской  округ – город Волжский Волгоградской области</vt:lpstr>
      <vt:lpstr>Городской  округ – город Волжский Волгоградской области</vt:lpstr>
      <vt:lpstr>Доходы бюджета городского округа – город Волжский  Волгоградской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Электронная система учета посещаемости учреждений дополнительного образования  и городской библиотечной системы </vt:lpstr>
      <vt:lpstr>                 Мониторинг транспортных средств                с использованием средств спутниковой                   навигации ГЛОНАСС и ГЛОНАСС/GPS  </vt:lpstr>
      <vt:lpstr>                Экономия расходов бюджета за 2018 год  (млн руб.) </vt:lpstr>
      <vt:lpstr>Достигнутый уровень заработной  платы отдельных категорий работников </vt:lpstr>
      <vt:lpstr>Презентация PowerPoint</vt:lpstr>
      <vt:lpstr>Презентация PowerPoint</vt:lpstr>
      <vt:lpstr>Презентация PowerPoint</vt:lpstr>
    </vt:vector>
  </TitlesOfParts>
  <Company>Управление финансов администрации г.Волжского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 округ – город Волжский Волгоградской области</dc:title>
  <dc:creator>Нищенкова Виктория Владимировна</dc:creator>
  <cp:lastModifiedBy>Плюснин Сергей Александрович</cp:lastModifiedBy>
  <cp:revision>93</cp:revision>
  <cp:lastPrinted>2019-05-07T10:55:35Z</cp:lastPrinted>
  <dcterms:created xsi:type="dcterms:W3CDTF">2019-03-29T06:17:32Z</dcterms:created>
  <dcterms:modified xsi:type="dcterms:W3CDTF">2019-10-28T14:12:29Z</dcterms:modified>
</cp:coreProperties>
</file>