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87" r:id="rId5"/>
    <p:sldId id="288" r:id="rId6"/>
    <p:sldId id="285" r:id="rId7"/>
    <p:sldId id="292" r:id="rId8"/>
    <p:sldId id="283" r:id="rId9"/>
    <p:sldId id="272" r:id="rId10"/>
    <p:sldId id="289" r:id="rId11"/>
    <p:sldId id="290" r:id="rId12"/>
    <p:sldId id="286" r:id="rId13"/>
    <p:sldId id="293" r:id="rId14"/>
  </p:sldIdLst>
  <p:sldSz cx="9906000" cy="6858000" type="A4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1744" autoAdjust="0"/>
  </p:normalViewPr>
  <p:slideViewPr>
    <p:cSldViewPr>
      <p:cViewPr varScale="1">
        <p:scale>
          <a:sx n="106" d="100"/>
          <a:sy n="106" d="100"/>
        </p:scale>
        <p:origin x="1044" y="96"/>
      </p:cViewPr>
      <p:guideLst>
        <p:guide pos="3839"/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08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413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498" y="990600"/>
            <a:ext cx="6874078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497" y="4267200"/>
            <a:ext cx="6874078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25575" y="381000"/>
            <a:ext cx="1548214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51498" y="381000"/>
            <a:ext cx="675022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D28E2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74066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98" y="2057401"/>
            <a:ext cx="6874078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51498" y="4876800"/>
            <a:ext cx="6874078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51496" y="1676400"/>
            <a:ext cx="3819758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466" y="1676401"/>
            <a:ext cx="3819758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1497" y="1676400"/>
            <a:ext cx="382067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1497" y="2516458"/>
            <a:ext cx="3820673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5032111" y="1676400"/>
            <a:ext cx="382239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516458"/>
            <a:ext cx="3822393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429" y="1676400"/>
            <a:ext cx="3096431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497" y="685800"/>
            <a:ext cx="5016219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15429" y="4191000"/>
            <a:ext cx="3096431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5430" y="1676400"/>
            <a:ext cx="3096431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237282" y="0"/>
            <a:ext cx="4830434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15430" y="4191000"/>
            <a:ext cx="3096431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9926" y="0"/>
            <a:ext cx="922607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97" y="381000"/>
            <a:ext cx="780300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51497" y="1676400"/>
            <a:ext cx="7803007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33592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43325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46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5.jpe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jpeg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1.vml"/><Relationship Id="rId6" Type="http://schemas.openxmlformats.org/officeDocument/2006/relationships/hyperlink" Target="http://images.yandex.ru/" TargetMode="External"/><Relationship Id="rId11" Type="http://schemas.openxmlformats.org/officeDocument/2006/relationships/image" Target="../media/image15.jpeg"/><Relationship Id="rId24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Наталья\Desktop\ПРЕЗЕНТАЦИЯ ИНВЕС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2786059"/>
            <a:ext cx="3294088" cy="27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872" y="4429132"/>
            <a:ext cx="272874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14927" r="38923" b="21019"/>
          <a:stretch/>
        </p:blipFill>
        <p:spPr bwMode="auto">
          <a:xfrm>
            <a:off x="6810872" y="188640"/>
            <a:ext cx="2739797" cy="285467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72742" y="1340390"/>
            <a:ext cx="5805849" cy="30815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рактика городского</a:t>
            </a:r>
            <a:br>
              <a:rPr lang="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город Когалым</a:t>
            </a:r>
            <a:br>
              <a:rPr lang="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управления муниципальными </a:t>
            </a:r>
            <a:br>
              <a:rPr lang="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финансами</a:t>
            </a:r>
            <a:endParaRPr lang="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Users\Наталья\Desktop\ПРЕЗЕНТАЦИЯ ИНВЕСТ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2" y="-369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557212" y="1046099"/>
            <a:ext cx="9348787" cy="19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2348" y="172212"/>
            <a:ext cx="1040891" cy="460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9416" y="172212"/>
            <a:ext cx="454151" cy="460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4160912" y="15248"/>
            <a:ext cx="5293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технологий бережливого производства Администрации города Когалыма</a:t>
            </a:r>
          </a:p>
          <a:p>
            <a:pPr lvl="0" algn="ctr"/>
            <a:r>
              <a:rPr lang="ru-RU" b="1" i="1" dirty="0" smtClean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(этапы внедрения)</a:t>
            </a:r>
            <a:endParaRPr lang="ru-RU" i="1" dirty="0">
              <a:solidFill>
                <a:srgbClr val="164B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88" y="1478789"/>
            <a:ext cx="9433048" cy="48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2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\Наталья\Desktop\ПРЕЗЕНТАЦИЯ ИНВЕС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4088905" y="198134"/>
            <a:ext cx="5112567" cy="511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бюджета города Когалыма 2016-2018 годы (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52665"/>
              </p:ext>
            </p:extLst>
          </p:nvPr>
        </p:nvGraphicFramePr>
        <p:xfrm>
          <a:off x="488505" y="1340769"/>
          <a:ext cx="9000998" cy="50274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14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1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(отчет)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(отчет)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(отчет)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1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4 667,3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5 118,0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5 063,8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6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налоговые и неналоговые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1 698,7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1 848,4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2 107,1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7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4 361,7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4 962,2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4 765,9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8808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 инвестиционного характера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777,6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1 352,8</a:t>
                      </a:r>
                    </a:p>
                  </a:txBody>
                  <a:tcPr marL="74314" marR="743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675,6</a:t>
                      </a:r>
                    </a:p>
                  </a:txBody>
                  <a:tcPr marL="74314" marR="74314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1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+305,6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+155,8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+297,9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36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14" marR="74314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1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D:\Users\Наталья\Desktop\ПРЕЗЕНТАЦИЯ ИНВЕСТ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843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122499"/>
              </p:ext>
            </p:extLst>
          </p:nvPr>
        </p:nvGraphicFramePr>
        <p:xfrm>
          <a:off x="3940856" y="2526754"/>
          <a:ext cx="2653102" cy="25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Chart" r:id="rId4" imgW="5541744" imgH="5243014" progId="Excel.Sheet.8">
                  <p:embed/>
                </p:oleObj>
              </mc:Choice>
              <mc:Fallback>
                <p:oleObj name="Chart" r:id="rId4" imgW="5541744" imgH="5243014" progId="Excel.Sheet.8">
                  <p:embed/>
                  <p:pic>
                    <p:nvPicPr>
                      <p:cNvPr id="0" name="Picture 1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856" y="2526754"/>
                        <a:ext cx="2653102" cy="258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Рисунок 7" descr="http://www.ang-school9.ru/images/stories/3_gif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" y="3456784"/>
            <a:ext cx="780785" cy="687387"/>
          </a:xfrm>
          <a:prstGeom prst="rect">
            <a:avLst/>
          </a:prstGeom>
          <a:noFill/>
          <a:ln w="222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Рисунок 8" descr="http://www.municipal.ako.kirov.ru/upload/iblock/100/firze_-_jxnyyh_cfeyexhs.jpg">
            <a:hlinkClick r:id="rId6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7" y="3973514"/>
            <a:ext cx="737791" cy="6667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www.zoda.gov.ua/images/article/1/000003/3471/stud.jpg">
            <a:hlinkClick r:id="rId6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27185" y="4565652"/>
            <a:ext cx="751549" cy="669925"/>
          </a:xfrm>
          <a:prstGeom prst="rect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</p:pic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77" y="5163345"/>
            <a:ext cx="789384" cy="65563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4214992" y="57767"/>
            <a:ext cx="5632536" cy="763587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«Программный бюджет» города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Когалыма </a:t>
            </a:r>
            <a:endParaRPr lang="ru-RU" altLang="ru-RU" sz="20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 2016 -2018  годах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3" name="Рисунок 12" descr="http://bnews.kz/picture/380/news/90f06a49cdd51ecba6b056c463f3cbc7.jpg">
            <a:hlinkClick r:id="rId6"/>
          </p:cNvPr>
          <p:cNvPicPr/>
          <p:nvPr/>
        </p:nvPicPr>
        <p:blipFill rotWithShape="1">
          <a:blip r:embed="rId11" cstate="print"/>
          <a:srcRect l="8421" r="8947" b="14737"/>
          <a:stretch/>
        </p:blipFill>
        <p:spPr bwMode="auto">
          <a:xfrm>
            <a:off x="7609313" y="5736432"/>
            <a:ext cx="832379" cy="620713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xtLst/>
        </p:spPr>
      </p:pic>
      <p:pic>
        <p:nvPicPr>
          <p:cNvPr id="35852" name="Рисунок 11" descr="http://rserd.pnzreg.ru/files/serdobsk_pnzreg_ru/2012/09/04/bezymyannyy.jpg">
            <a:hlinkClick r:id="rId6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12" y="6021744"/>
            <a:ext cx="840978" cy="68580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k4city.gov-vyatka.ru/upload/iblock/5fc/Logo.JPG">
            <a:hlinkClick r:id="rId6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2376" y="6092061"/>
            <a:ext cx="727473" cy="661987"/>
          </a:xfrm>
          <a:prstGeom prst="rect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</p:pic>
      <p:pic>
        <p:nvPicPr>
          <p:cNvPr id="35854" name="Рисунок 7" descr="http://www.tosell.ru/upload/055134.jpg">
            <a:hlinkClick r:id="rId6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00" y="5897428"/>
            <a:ext cx="687917" cy="655637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55" y="5818982"/>
            <a:ext cx="791104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http://www.nashidengi73.ru/images/stories/konsol%20byudzheta.jpg">
            <a:hlinkClick r:id="rId6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4992" y="5924549"/>
            <a:ext cx="722312" cy="68580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19" name="Рисунок 18" descr="http://grand3.info/files/image/546551.jpg">
            <a:hlinkClick r:id="rId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04221" y="5662420"/>
            <a:ext cx="1155700" cy="655638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</p:pic>
      <p:pic>
        <p:nvPicPr>
          <p:cNvPr id="35858" name="i-main-pic" descr="Картинка 90 из 6400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7" y="6017200"/>
            <a:ext cx="701675" cy="6477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5859" name="Рисунок 7" descr="http://fresh.org.ua/upload/news_foto/42771_18013_400_0.jpeg">
            <a:hlinkClick r:id="rId6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47" y="5491164"/>
            <a:ext cx="660400" cy="555625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5860" name="Picture 3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70" y="5943601"/>
            <a:ext cx="703395" cy="608013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5861" name="i-main-pic" descr="Картинка 26 из 640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50" y="4962034"/>
            <a:ext cx="727473" cy="6096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62" name="Рисунок 6" descr="http://images.tiu.ru/8664945_w640_h640_eprotectionofanenvironment.jpg">
            <a:hlinkClick r:id="rId6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13" y="4424364"/>
            <a:ext cx="710273" cy="603250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5863" name="Рисунок 6" descr="http://www.itbvega.pl/images/nieruchomosci.png">
            <a:hlinkClick r:id="rId6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9" y="3800477"/>
            <a:ext cx="820341" cy="623887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429419"/>
              </p:ext>
            </p:extLst>
          </p:nvPr>
        </p:nvGraphicFramePr>
        <p:xfrm>
          <a:off x="6891300" y="1503687"/>
          <a:ext cx="2667396" cy="262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Chart" r:id="rId24" imgW="5541744" imgH="5243014" progId="Excel.Sheet.8">
                  <p:embed/>
                </p:oleObj>
              </mc:Choice>
              <mc:Fallback>
                <p:oleObj name="Chart" r:id="rId24" imgW="5541744" imgH="5243014" progId="Excel.Sheet.8">
                  <p:embed/>
                  <p:pic>
                    <p:nvPicPr>
                      <p:cNvPr id="0" name="Picture 1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00" y="1503687"/>
                        <a:ext cx="2667396" cy="2620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4310606" y="2639222"/>
            <a:ext cx="1608988" cy="87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                        (21,0 млн. руб.)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99081" y="3995470"/>
            <a:ext cx="2301681" cy="59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расходы                         (4 941,2 млн. руб.)</a:t>
            </a: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977576"/>
              </p:ext>
            </p:extLst>
          </p:nvPr>
        </p:nvGraphicFramePr>
        <p:xfrm>
          <a:off x="1059157" y="1607829"/>
          <a:ext cx="2742582" cy="2753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Chart" r:id="rId25" imgW="5541744" imgH="5243014" progId="Excel.Sheet.8">
                  <p:embed/>
                </p:oleObj>
              </mc:Choice>
              <mc:Fallback>
                <p:oleObj name="Chart" r:id="rId25" imgW="5541744" imgH="5243014" progId="Excel.Sheet.8">
                  <p:embed/>
                  <p:pic>
                    <p:nvPicPr>
                      <p:cNvPr id="0" name="Picture 1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157" y="1607829"/>
                        <a:ext cx="2742582" cy="2753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977015" y="1040208"/>
            <a:ext cx="996003" cy="491008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687244" y="1039329"/>
            <a:ext cx="996003" cy="491008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4855" y="1922140"/>
            <a:ext cx="996003" cy="491008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89469" y="3530559"/>
            <a:ext cx="996003" cy="491008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99,6%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885981" y="2507805"/>
            <a:ext cx="996003" cy="491008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97,1%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3899" y="1571697"/>
            <a:ext cx="1939925" cy="87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                     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(124,4 млн. руб.)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11454" y="3015567"/>
            <a:ext cx="2178168" cy="676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расходы                            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237,3 млн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074259" y="1539631"/>
            <a:ext cx="1608988" cy="874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                        (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23,3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руб.)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627500" y="2382009"/>
            <a:ext cx="996003" cy="491008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99,5%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963670" y="2906534"/>
            <a:ext cx="2301681" cy="59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Программные расходы                         (4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742,6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4717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Наталья\Desktop\ПРЕЗЕНТАЦИЯ ИНВЕСТ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6288" y="2792926"/>
            <a:ext cx="8342861" cy="6428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проводимые  в 2018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рамках плана мероприятий по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собственной доходной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8464" y="1110868"/>
            <a:ext cx="9584516" cy="1780676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endParaRPr lang="ru-RU" sz="16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Комиссии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мобилизации дополнительных доходов в бюджет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  <a:p>
            <a:pPr marL="342900" indent="-342900" algn="ctr">
              <a:buAutoNum type="arabicPeriod" startAt="2"/>
            </a:pPr>
            <a:endParaRPr lang="ru-RU" sz="9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Утверждение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выполнение плана мероприятий по развитию собственной доходной базы бюджета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  <a:p>
            <a:pPr algn="ctr"/>
            <a:endParaRPr lang="ru-RU" sz="9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 startAt="3"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выполнение плана мероприятий по росту доходов бюджета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</a:p>
          <a:p>
            <a:pPr algn="ctr"/>
            <a:endParaRPr lang="ru-RU" sz="9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Проведение отдельных мероприятий по повышению имущественных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 startAt="2"/>
            </a:pP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304927" y="260649"/>
            <a:ext cx="4673433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проводимые муниципальным образованием в целях увеличения доходов в бюджет города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3492" y="3429001"/>
            <a:ext cx="9512508" cy="3399853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по уплате налогов предприятий (организаций) и физических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лиц;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и реализация мер, направленных на повышение реальных доходов населения, в том числе ликвидацию задолженности по выплате заработной платы, нелегальных выплат работникам в организациях всех форм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собственности;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налоговых льгот, осуществление работы по сокращению неэффективных льгот.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неиспользуемых земельных участков и выявление нарушений земельного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законодательства;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использованием муниципальной собственности в части ведения </a:t>
            </a:r>
            <a:r>
              <a:rPr lang="ru-RU" sz="13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-исковой работы по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взысканию задолженности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оплате арендных платежей за муниципальное имущество,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земельные участки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физическими и юридическими лицами (СОНТ, ДНТ,ГСК,ГПК) по оформлению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в соответствии с действующим законодательством Российской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по налогам и сборам в бюджет и государственные внебюджетные фонды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муниципальных унитарных предприятий и организаций, осуществляющих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жилищно-коммунального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хозяйства, мониторинг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по оплате за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муниципальных учреждений и муниципальных унитарных предприятий.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92460" y="1875044"/>
            <a:ext cx="360040" cy="1504201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52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Наталья\Desktop\ПРЕЗЕНТАЦИЯ ИНВЕС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3000" y="0"/>
            <a:ext cx="4680520" cy="723454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 проводимые муниципальным образованием в целях увеличения доходов в бюджет города</a:t>
            </a:r>
            <a:endParaRPr lang="ru-RU" sz="1600" dirty="0">
              <a:solidFill>
                <a:srgbClr val="164B4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5961" y="1268760"/>
            <a:ext cx="9552495" cy="436510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стимулирования малого и среднего предпринимательства и анализ эффективности осуществляемых ранее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мер;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работ по вовлечению земель в оборот и их реализация (проведение аукционов по продаже земельных участков под строительство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требований к поставщикам работ (услуг) по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неустоек (штрафов, пени) по заключенным муниципальным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контрактам;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поступлений в бюджет города неналоговых доходов от административных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(за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 проводимых мероприятий и увеличения количества рейдов проводимых структурными подразделениями Администрации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города);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(добровольных пожертвований) от физических и юридических лиц в бюджет города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выявлению объектов недвижимого имущества, которые признаются объектами налогообложения, в отношении которых налоговая база определяется как кадастровая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стоимость;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механизмов инициативного бюджетирования.</a:t>
            </a: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7903" y="5649766"/>
            <a:ext cx="8368609" cy="105273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эффект от </a:t>
            </a:r>
            <a:r>
              <a:rPr lang="ru-RU" sz="1400" b="1" i="1" u="sng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плана мероприятий </a:t>
            </a:r>
            <a:r>
              <a:rPr lang="ru-RU" sz="1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росту доходов  (</a:t>
            </a:r>
            <a:r>
              <a:rPr lang="ru-RU" sz="1400" b="1" i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0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– 25,6                         2017 год – 51,0                           2018 год – 33,4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6516" y="836712"/>
            <a:ext cx="85689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мероприятия, проводимые в 2018 году в рамках  плана мероприятий по росту доходов бюджета города</a:t>
            </a:r>
          </a:p>
        </p:txBody>
      </p:sp>
    </p:spTree>
    <p:extLst>
      <p:ext uri="{BB962C8B-B14F-4D97-AF65-F5344CB8AC3E}">
        <p14:creationId xmlns:p14="http://schemas.microsoft.com/office/powerpoint/2010/main" val="12519096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Users\Наталья\Desktop\ПРЕЗЕНТАЦИЯ ИНВЕСТ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60911" y="-151022"/>
            <a:ext cx="5904657" cy="1270494"/>
          </a:xfrm>
        </p:spPr>
        <p:txBody>
          <a:bodyPr rtlCol="0">
            <a:norm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и реализация мероприятий, по выявлению объектов недвижимого имущества, в отношении которых налоговая база определяется как кадастровая стоимость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72480" y="1052736"/>
            <a:ext cx="7826881" cy="5577840"/>
          </a:xfrm>
        </p:spPr>
        <p:txBody>
          <a:bodyPr rtlCol="0">
            <a:normAutofit fontScale="25000" lnSpcReduction="2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выборки нежилых помещений обрабатываются сведения из базы данных органов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Росреестра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выявленным нежилым помещениям в целях определения назначения объекта в  информационном ресурсе формируются выписки из единого государственного реестра недвижимости (далее - Выписки).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назначения объектов недвижимости, согласно Выписок по которым предусматривается размещение офисов, торговых объектов, объектов общественного питания и бытового обслуживания, а так же с целью определения фактического использования объектов недвижимости в Выписках которых назначение объекта установлено как «нежилое помещение» без указания более детальной информации проводится визуальные обследование вышеуказанных нежилых помещений, с применением фотосъемки, согласно  графика обследования  с распределением по улицам города.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обследования фиксируются иные помещения фактически используемые для размещение офисов, торговых объектов, объектов общественного питания и бытового обслуживания, которые не включены в график обследования, ввиду отсутствия информации по ним в базе данных. По адресам данных объектов дополнительно в информационном ресурсе формируются Выписки.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проведенной работы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направляется в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автономного округа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включения объектов в Перечень объектов недвижимого имущества, в отношении которых налоговая база определяется как кадастровая стоимость.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за период реализации данных мероприятий Перечень объектов недвижимого имущества, в отношении которых налоговая база определяется как кадастровая стоимость был расширен на 198 объектов. К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2018 года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обследованных нежилых помещений составил 100 %</a:t>
            </a:r>
            <a:endParaRPr lang="ru-RU" sz="4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6095" y="1245414"/>
            <a:ext cx="1687821" cy="184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361" y="3284984"/>
            <a:ext cx="171675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4313" y="5067110"/>
            <a:ext cx="1791687" cy="165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Users\Наталья\Desktop\ПРЕЗЕНТАЦИЯ ИНВЕСТ\Ф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9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557212" y="1046099"/>
            <a:ext cx="9348787" cy="19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7255" y="172212"/>
            <a:ext cx="1377695" cy="460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58328" y="172212"/>
            <a:ext cx="454151" cy="460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9364" y="537972"/>
            <a:ext cx="1546860" cy="460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3923" y="537972"/>
            <a:ext cx="454151" cy="460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2687" y="1750915"/>
            <a:ext cx="2432304" cy="1085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0438" y="1249821"/>
            <a:ext cx="1938655" cy="12702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ct val="86100"/>
              </a:lnSpc>
              <a:spcBef>
                <a:spcPts val="335"/>
              </a:spcBef>
            </a:pPr>
            <a:endParaRPr lang="ru-RU" sz="1400" b="1" i="1" spc="-10" dirty="0" smtClean="0">
              <a:solidFill>
                <a:srgbClr val="523127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86100"/>
              </a:lnSpc>
              <a:spcBef>
                <a:spcPts val="335"/>
              </a:spcBef>
            </a:pPr>
            <a:endParaRPr lang="ru-RU" sz="1400" b="1" i="1" spc="-10" dirty="0">
              <a:solidFill>
                <a:srgbClr val="523127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86100"/>
              </a:lnSpc>
              <a:spcBef>
                <a:spcPts val="335"/>
              </a:spcBef>
            </a:pPr>
            <a:endParaRPr lang="ru-RU" sz="1400" b="1" i="1" spc="-10" dirty="0" smtClean="0">
              <a:solidFill>
                <a:srgbClr val="523127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86100"/>
              </a:lnSpc>
              <a:spcBef>
                <a:spcPts val="335"/>
              </a:spcBef>
            </a:pPr>
            <a:r>
              <a:rPr sz="1400" b="1" i="1" spc="-10" dirty="0" err="1" smtClean="0">
                <a:solidFill>
                  <a:srgbClr val="523127"/>
                </a:solidFill>
                <a:latin typeface="Times New Roman"/>
                <a:cs typeface="Times New Roman"/>
              </a:rPr>
              <a:t>Информирование</a:t>
            </a:r>
            <a:r>
              <a:rPr sz="1400" b="1" i="1" spc="-10" dirty="0" smtClean="0">
                <a:solidFill>
                  <a:srgbClr val="523127"/>
                </a:solidFill>
                <a:latin typeface="Times New Roman"/>
                <a:cs typeface="Times New Roman"/>
              </a:rPr>
              <a:t>  </a:t>
            </a:r>
            <a:r>
              <a:rPr sz="1400" b="1" i="1" spc="-10" dirty="0">
                <a:solidFill>
                  <a:srgbClr val="523127"/>
                </a:solidFill>
                <a:latin typeface="Times New Roman"/>
                <a:cs typeface="Times New Roman"/>
              </a:rPr>
              <a:t>населения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о </a:t>
            </a:r>
            <a:r>
              <a:rPr sz="1400" b="1" i="1" spc="-10" dirty="0">
                <a:solidFill>
                  <a:srgbClr val="523127"/>
                </a:solidFill>
                <a:latin typeface="Times New Roman"/>
                <a:cs typeface="Times New Roman"/>
              </a:rPr>
              <a:t>проведении  конкурсного</a:t>
            </a:r>
            <a:r>
              <a:rPr sz="1400" b="1" i="1" spc="-65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отбора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20478" y="1945284"/>
            <a:ext cx="521208" cy="6035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0087" y="1715219"/>
            <a:ext cx="2468147" cy="12300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81417" y="1783965"/>
            <a:ext cx="1851025" cy="976549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335"/>
              </a:spcBef>
            </a:pPr>
            <a:r>
              <a:rPr sz="1400" b="1" i="1" spc="-10" dirty="0" err="1" smtClean="0">
                <a:solidFill>
                  <a:srgbClr val="523127"/>
                </a:solidFill>
                <a:latin typeface="Times New Roman"/>
                <a:cs typeface="Times New Roman"/>
              </a:rPr>
              <a:t>Прием</a:t>
            </a:r>
            <a:r>
              <a:rPr sz="1400" b="1" i="1" spc="-10" dirty="0" smtClean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документов</a:t>
            </a:r>
            <a:r>
              <a:rPr sz="1400" b="1" i="1" spc="-145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для 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участия в </a:t>
            </a:r>
            <a:r>
              <a:rPr sz="1400" b="1" i="1" spc="-15" dirty="0">
                <a:solidFill>
                  <a:srgbClr val="523127"/>
                </a:solidFill>
                <a:latin typeface="Times New Roman"/>
                <a:cs typeface="Times New Roman"/>
              </a:rPr>
              <a:t>конкурсном 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отборе проектов 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(инициатив)</a:t>
            </a:r>
            <a:r>
              <a:rPr sz="1400" b="1" i="1" spc="280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в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450"/>
              </a:lnSpc>
            </a:pP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установленные</a:t>
            </a:r>
            <a:r>
              <a:rPr sz="1400" b="1" i="1" spc="-85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сроки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47169" y="2004122"/>
            <a:ext cx="516636" cy="6035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58435" y="1701203"/>
            <a:ext cx="2450592" cy="11864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216836" y="1082016"/>
            <a:ext cx="2022475" cy="1642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>
              <a:lnSpc>
                <a:spcPts val="1560"/>
              </a:lnSpc>
              <a:spcBef>
                <a:spcPts val="105"/>
              </a:spcBef>
            </a:pPr>
            <a:endParaRPr lang="ru-RU" sz="1400" u="heavy" spc="-345" dirty="0" smtClean="0">
              <a:solidFill>
                <a:srgbClr val="523127"/>
              </a:solidFill>
              <a:uFill>
                <a:solidFill>
                  <a:srgbClr val="523127"/>
                </a:solidFill>
              </a:uFill>
              <a:latin typeface="Times New Roman"/>
              <a:cs typeface="Times New Roman"/>
            </a:endParaRPr>
          </a:p>
          <a:p>
            <a:pPr marL="324485">
              <a:lnSpc>
                <a:spcPts val="1560"/>
              </a:lnSpc>
              <a:spcBef>
                <a:spcPts val="105"/>
              </a:spcBef>
            </a:pPr>
            <a:endParaRPr lang="ru-RU" sz="1400" u="heavy" spc="-345" dirty="0">
              <a:solidFill>
                <a:srgbClr val="523127"/>
              </a:solidFill>
              <a:uFill>
                <a:solidFill>
                  <a:srgbClr val="523127"/>
                </a:solidFill>
              </a:uFill>
              <a:latin typeface="Times New Roman"/>
              <a:cs typeface="Times New Roman"/>
            </a:endParaRPr>
          </a:p>
          <a:p>
            <a:pPr marL="324485">
              <a:lnSpc>
                <a:spcPts val="1560"/>
              </a:lnSpc>
              <a:spcBef>
                <a:spcPts val="105"/>
              </a:spcBef>
            </a:pPr>
            <a:endParaRPr lang="ru-RU" sz="1400" u="heavy" spc="-345" dirty="0" smtClean="0">
              <a:solidFill>
                <a:srgbClr val="523127"/>
              </a:solidFill>
              <a:uFill>
                <a:solidFill>
                  <a:srgbClr val="523127"/>
                </a:solidFill>
              </a:uFill>
              <a:latin typeface="Times New Roman"/>
              <a:cs typeface="Times New Roman"/>
            </a:endParaRPr>
          </a:p>
          <a:p>
            <a:pPr marL="324485">
              <a:lnSpc>
                <a:spcPts val="1560"/>
              </a:lnSpc>
              <a:spcBef>
                <a:spcPts val="105"/>
              </a:spcBef>
            </a:pPr>
            <a:r>
              <a:rPr sz="1400" u="heavy" spc="-345" dirty="0" smtClean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Предварительная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445"/>
              </a:lnSpc>
            </a:pPr>
            <a:r>
              <a:rPr sz="1400" spc="-34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проверка</a:t>
            </a:r>
            <a:r>
              <a:rPr sz="1400" b="1" i="1" spc="254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организатором</a:t>
            </a:r>
            <a:endParaRPr sz="1400" dirty="0">
              <a:latin typeface="Times New Roman"/>
              <a:cs typeface="Times New Roman"/>
            </a:endParaRPr>
          </a:p>
          <a:p>
            <a:pPr marL="220979" marR="215265" algn="ctr">
              <a:lnSpc>
                <a:spcPts val="1450"/>
              </a:lnSpc>
              <a:spcBef>
                <a:spcPts val="125"/>
              </a:spcBef>
            </a:pPr>
            <a:r>
              <a:rPr sz="1400" spc="-34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конкурсного</a:t>
            </a:r>
            <a:r>
              <a:rPr sz="1400" b="1" i="1" spc="-10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отбора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представленных  </a:t>
            </a:r>
            <a:r>
              <a:rPr sz="1400" b="1" i="1" spc="-10" dirty="0">
                <a:solidFill>
                  <a:srgbClr val="523127"/>
                </a:solidFill>
                <a:latin typeface="Times New Roman"/>
                <a:cs typeface="Times New Roman"/>
              </a:rPr>
              <a:t>документов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10727" y="2936369"/>
            <a:ext cx="603503" cy="69494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09873" y="3843284"/>
            <a:ext cx="2805210" cy="27276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87563" y="3790613"/>
            <a:ext cx="2449830" cy="25263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">
              <a:lnSpc>
                <a:spcPts val="1560"/>
              </a:lnSpc>
              <a:spcBef>
                <a:spcPts val="100"/>
              </a:spcBef>
            </a:pPr>
            <a:endParaRPr lang="ru-RU" sz="1400" b="1" i="1" spc="-10" dirty="0" smtClean="0">
              <a:solidFill>
                <a:srgbClr val="523127"/>
              </a:solidFill>
              <a:latin typeface="Times New Roman"/>
              <a:cs typeface="Times New Roman"/>
            </a:endParaRPr>
          </a:p>
          <a:p>
            <a:pPr marL="138430">
              <a:lnSpc>
                <a:spcPts val="1560"/>
              </a:lnSpc>
              <a:spcBef>
                <a:spcPts val="100"/>
              </a:spcBef>
            </a:pPr>
            <a:r>
              <a:rPr sz="1400" b="1" i="1" spc="-10" dirty="0" err="1" smtClean="0">
                <a:solidFill>
                  <a:srgbClr val="523127"/>
                </a:solidFill>
                <a:latin typeface="Times New Roman"/>
                <a:cs typeface="Times New Roman"/>
              </a:rPr>
              <a:t>Проведение</a:t>
            </a:r>
            <a:r>
              <a:rPr sz="1400" b="1" i="1" spc="-50" dirty="0" smtClean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структурными</a:t>
            </a:r>
            <a:endParaRPr sz="1400" dirty="0">
              <a:latin typeface="Times New Roman"/>
              <a:cs typeface="Times New Roman"/>
            </a:endParaRPr>
          </a:p>
          <a:p>
            <a:pPr marL="541020">
              <a:lnSpc>
                <a:spcPts val="1445"/>
              </a:lnSpc>
            </a:pPr>
            <a:r>
              <a:rPr sz="1400" spc="-34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подразделениями</a:t>
            </a:r>
            <a:endParaRPr sz="1400" dirty="0">
              <a:latin typeface="Times New Roman"/>
              <a:cs typeface="Times New Roman"/>
            </a:endParaRPr>
          </a:p>
          <a:p>
            <a:pPr marL="288290">
              <a:lnSpc>
                <a:spcPts val="1455"/>
              </a:lnSpc>
            </a:pPr>
            <a:r>
              <a:rPr sz="1400" spc="-34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Администрации</a:t>
            </a:r>
            <a:r>
              <a:rPr sz="1400" b="1" i="1" spc="-6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города</a:t>
            </a:r>
            <a:endParaRPr sz="14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1450"/>
              </a:lnSpc>
              <a:spcBef>
                <a:spcPts val="130"/>
              </a:spcBef>
            </a:pPr>
            <a:r>
              <a:rPr sz="1400" spc="-34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Когалыма,</a:t>
            </a:r>
            <a:r>
              <a:rPr sz="1400" b="1" i="1" spc="-55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осуществляющими  функции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в</a:t>
            </a:r>
            <a:r>
              <a:rPr sz="1400" b="1" i="1" spc="-55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установленной</a:t>
            </a:r>
            <a:endParaRPr sz="1400" dirty="0">
              <a:latin typeface="Times New Roman"/>
              <a:cs typeface="Times New Roman"/>
            </a:endParaRPr>
          </a:p>
          <a:p>
            <a:pPr marL="381000">
              <a:lnSpc>
                <a:spcPts val="1320"/>
              </a:lnSpc>
            </a:pP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сфере</a:t>
            </a:r>
            <a:r>
              <a:rPr sz="1400" b="1" i="1" spc="-50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деятельности,</a:t>
            </a:r>
            <a:endParaRPr sz="1400" dirty="0">
              <a:latin typeface="Times New Roman"/>
              <a:cs typeface="Times New Roman"/>
            </a:endParaRPr>
          </a:p>
          <a:p>
            <a:pPr marL="25400" marR="17780" algn="ctr">
              <a:lnSpc>
                <a:spcPts val="1450"/>
              </a:lnSpc>
              <a:spcBef>
                <a:spcPts val="125"/>
              </a:spcBef>
            </a:pPr>
            <a:r>
              <a:rPr sz="1400" spc="-34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предварительной </a:t>
            </a:r>
            <a:r>
              <a:rPr sz="1400" b="1" i="1" spc="-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оценки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и 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предоставление </a:t>
            </a:r>
            <a:r>
              <a:rPr sz="1400" b="1" i="1" spc="-10" dirty="0">
                <a:solidFill>
                  <a:srgbClr val="523127"/>
                </a:solidFill>
                <a:latin typeface="Times New Roman"/>
                <a:cs typeface="Times New Roman"/>
              </a:rPr>
              <a:t>организатору  конкурсного</a:t>
            </a:r>
            <a:r>
              <a:rPr sz="1400" b="1" i="1" spc="-60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отбора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320"/>
              </a:lnSpc>
            </a:pPr>
            <a:r>
              <a:rPr sz="1400" spc="-34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заключений </a:t>
            </a:r>
            <a:r>
              <a:rPr sz="1400" b="1" i="1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1400" b="1" i="1" spc="-4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возможности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455"/>
              </a:lnSpc>
            </a:pPr>
            <a:r>
              <a:rPr sz="1400" spc="-34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реализации</a:t>
            </a:r>
            <a:r>
              <a:rPr sz="1400" b="1" i="1" spc="-6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проекта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565"/>
              </a:lnSpc>
            </a:pPr>
            <a:r>
              <a:rPr sz="1400" spc="-34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(инициативы)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54977" y="5330114"/>
            <a:ext cx="516636" cy="598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68375" y="3693467"/>
            <a:ext cx="2286602" cy="29758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164261" y="3774092"/>
            <a:ext cx="1884680" cy="263726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2540" algn="ctr">
              <a:lnSpc>
                <a:spcPct val="86200"/>
              </a:lnSpc>
              <a:spcBef>
                <a:spcPts val="335"/>
              </a:spcBef>
            </a:pPr>
            <a:r>
              <a:rPr sz="1400" spc="-35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Оценка </a:t>
            </a:r>
            <a:r>
              <a:rPr sz="1400" b="1" i="1" spc="-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проектов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(инициатив)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из числа  проектов</a:t>
            </a:r>
            <a:r>
              <a:rPr sz="1400" b="1" i="1" spc="-100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(инициатив), 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чьи</a:t>
            </a:r>
            <a:r>
              <a:rPr sz="1400" b="1" i="1" spc="-15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документы</a:t>
            </a:r>
            <a:endParaRPr sz="1400" dirty="0">
              <a:latin typeface="Times New Roman"/>
              <a:cs typeface="Times New Roman"/>
            </a:endParaRPr>
          </a:p>
          <a:p>
            <a:pPr marL="187960" marR="180340" indent="104775" algn="ctr">
              <a:lnSpc>
                <a:spcPct val="86100"/>
              </a:lnSpc>
              <a:spcBef>
                <a:spcPts val="5"/>
              </a:spcBef>
            </a:pP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(заявки) прошли  </a:t>
            </a:r>
            <a:r>
              <a:rPr sz="1400" b="1" i="1" spc="-10" dirty="0">
                <a:solidFill>
                  <a:srgbClr val="523127"/>
                </a:solidFill>
                <a:latin typeface="Times New Roman"/>
                <a:cs typeface="Times New Roman"/>
              </a:rPr>
              <a:t>предварительную  </a:t>
            </a:r>
            <a:r>
              <a:rPr sz="1400" b="1" i="1" spc="-15" dirty="0">
                <a:solidFill>
                  <a:srgbClr val="523127"/>
                </a:solidFill>
                <a:latin typeface="Times New Roman"/>
                <a:cs typeface="Times New Roman"/>
              </a:rPr>
              <a:t>оценку,</a:t>
            </a:r>
            <a:r>
              <a:rPr sz="1400" b="1" i="1" spc="-7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400" b="1" i="1" spc="-10" dirty="0" smtClean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организатором конкурсного отбора</a:t>
            </a:r>
            <a:r>
              <a:rPr sz="1400" b="1" i="1" spc="-15" dirty="0" smtClean="0">
                <a:solidFill>
                  <a:srgbClr val="523127"/>
                </a:solidFill>
                <a:latin typeface="Times New Roman"/>
                <a:cs typeface="Times New Roman"/>
              </a:rPr>
              <a:t>,</a:t>
            </a:r>
            <a:r>
              <a:rPr lang="ru-RU" sz="1400" b="1" i="1" spc="-15" dirty="0" smtClean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dirty="0" smtClean="0">
                <a:solidFill>
                  <a:srgbClr val="523127"/>
                </a:solidFill>
                <a:latin typeface="Times New Roman"/>
                <a:cs typeface="Times New Roman"/>
              </a:rPr>
              <a:t>в 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соответствии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с 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балльной</a:t>
            </a:r>
            <a:r>
              <a:rPr sz="1400" b="1" i="1" spc="-80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 err="1">
                <a:solidFill>
                  <a:srgbClr val="523127"/>
                </a:solidFill>
                <a:latin typeface="Times New Roman"/>
                <a:cs typeface="Times New Roman"/>
              </a:rPr>
              <a:t>шкалой</a:t>
            </a:r>
            <a:r>
              <a:rPr sz="1400" b="1" i="1" spc="-10" dirty="0">
                <a:solidFill>
                  <a:srgbClr val="523127"/>
                </a:solidFill>
                <a:latin typeface="Times New Roman"/>
                <a:cs typeface="Times New Roman"/>
              </a:rPr>
              <a:t>  </a:t>
            </a:r>
            <a:r>
              <a:rPr sz="1400" b="1" i="1" spc="-5" dirty="0" err="1" smtClean="0">
                <a:solidFill>
                  <a:srgbClr val="523127"/>
                </a:solidFill>
                <a:latin typeface="Times New Roman"/>
                <a:cs typeface="Times New Roman"/>
              </a:rPr>
              <a:t>оценки</a:t>
            </a:r>
            <a:r>
              <a:rPr lang="ru-RU" sz="1400" b="1" i="1" spc="-5" dirty="0" smtClean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75" dirty="0" smtClean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 err="1" smtClean="0">
                <a:solidFill>
                  <a:srgbClr val="523127"/>
                </a:solidFill>
                <a:latin typeface="Times New Roman"/>
                <a:cs typeface="Times New Roman"/>
              </a:rPr>
              <a:t>проектов</a:t>
            </a:r>
            <a:r>
              <a:rPr lang="ru-RU" sz="1400" b="1" i="1" spc="-5" dirty="0" smtClean="0">
                <a:solidFill>
                  <a:srgbClr val="523127"/>
                </a:solidFill>
                <a:latin typeface="Times New Roman"/>
                <a:cs typeface="Times New Roman"/>
              </a:rPr>
              <a:t> (инициатив)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35802" y="5488066"/>
            <a:ext cx="521207" cy="5989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1109" y="5228414"/>
            <a:ext cx="2432304" cy="134251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31867" y="5330114"/>
            <a:ext cx="1994535" cy="975994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065" marR="5080" algn="ctr">
              <a:lnSpc>
                <a:spcPts val="1440"/>
              </a:lnSpc>
              <a:spcBef>
                <a:spcPts val="350"/>
              </a:spcBef>
            </a:pPr>
            <a:r>
              <a:rPr sz="1400" u="heavy" spc="-35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Формирование</a:t>
            </a:r>
            <a:r>
              <a:rPr sz="1400" b="1" i="1" spc="-9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рейтинга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latin typeface="Times New Roman"/>
                <a:cs typeface="Times New Roman"/>
              </a:rPr>
              <a:t>проектов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(инициатив)</a:t>
            </a:r>
            <a:r>
              <a:rPr sz="1400" b="1" i="1" spc="-13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spc="-5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и</a:t>
            </a:r>
            <a:endParaRPr sz="1400" dirty="0">
              <a:latin typeface="Times New Roman"/>
              <a:cs typeface="Times New Roman"/>
            </a:endParaRPr>
          </a:p>
          <a:p>
            <a:pPr marL="18415" marR="11430" indent="-1270" algn="ctr">
              <a:lnSpc>
                <a:spcPts val="1450"/>
              </a:lnSpc>
              <a:spcBef>
                <a:spcPts val="5"/>
              </a:spcBef>
            </a:pPr>
            <a:r>
              <a:rPr sz="1400" spc="-35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отбор </a:t>
            </a:r>
            <a:r>
              <a:rPr sz="1400" b="1" i="1" spc="-10" dirty="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Times New Roman"/>
                <a:cs typeface="Times New Roman"/>
              </a:rPr>
              <a:t>проектов </a:t>
            </a:r>
            <a:r>
              <a:rPr sz="1400" b="1" i="1" spc="-10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dirty="0">
                <a:solidFill>
                  <a:srgbClr val="523127"/>
                </a:solidFill>
                <a:latin typeface="Times New Roman"/>
                <a:cs typeface="Times New Roman"/>
              </a:rPr>
              <a:t>(инициатив)</a:t>
            </a:r>
            <a:r>
              <a:rPr sz="1400" b="1" i="1" spc="-95" dirty="0">
                <a:solidFill>
                  <a:srgbClr val="523127"/>
                </a:solidFill>
                <a:latin typeface="Times New Roman"/>
                <a:cs typeface="Times New Roman"/>
              </a:rPr>
              <a:t> </a:t>
            </a:r>
            <a:r>
              <a:rPr sz="1400" b="1" i="1" spc="-10" dirty="0">
                <a:solidFill>
                  <a:srgbClr val="523127"/>
                </a:solidFill>
                <a:latin typeface="Times New Roman"/>
                <a:cs typeface="Times New Roman"/>
              </a:rPr>
              <a:t>конкурсной  </a:t>
            </a:r>
            <a:r>
              <a:rPr sz="1400" b="1" i="1" spc="-15" dirty="0">
                <a:solidFill>
                  <a:srgbClr val="523127"/>
                </a:solidFill>
                <a:latin typeface="Times New Roman"/>
                <a:cs typeface="Times New Roman"/>
              </a:rPr>
              <a:t>комиссией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0" name="object 27"/>
          <p:cNvSpPr/>
          <p:nvPr/>
        </p:nvSpPr>
        <p:spPr>
          <a:xfrm>
            <a:off x="913977" y="3654871"/>
            <a:ext cx="2085782" cy="10769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1200" b="1" i="1" spc="-10" dirty="0" smtClean="0">
              <a:solidFill>
                <a:srgbClr val="523127"/>
              </a:solidFill>
              <a:latin typeface="Times New Roman"/>
              <a:cs typeface="Times New Roman"/>
            </a:endParaRPr>
          </a:p>
          <a:p>
            <a:pPr algn="ctr"/>
            <a:r>
              <a:rPr lang="ru-RU" sz="1400" b="1" i="1" spc="-10" dirty="0" smtClean="0">
                <a:solidFill>
                  <a:srgbClr val="523127"/>
                </a:solidFill>
                <a:latin typeface="Times New Roman"/>
                <a:cs typeface="Times New Roman"/>
              </a:rPr>
              <a:t>Утверждение результатов рейтинга конкурсной комиссией</a:t>
            </a:r>
            <a:endParaRPr sz="1400" dirty="0"/>
          </a:p>
        </p:txBody>
      </p:sp>
      <p:sp>
        <p:nvSpPr>
          <p:cNvPr id="31" name="object 20"/>
          <p:cNvSpPr/>
          <p:nvPr/>
        </p:nvSpPr>
        <p:spPr>
          <a:xfrm rot="10800000">
            <a:off x="1722281" y="4688197"/>
            <a:ext cx="603503" cy="4328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4487305" y="34343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механизмов инициативного </a:t>
            </a:r>
            <a:r>
              <a:rPr lang="ru-RU" b="1" dirty="0" smtClean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бюджетирования</a:t>
            </a:r>
          </a:p>
          <a:p>
            <a:pPr lvl="0" algn="ctr"/>
            <a:r>
              <a:rPr lang="ru-RU" b="1" i="1" dirty="0" smtClean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(порядок проведения конкурсного отбора)</a:t>
            </a:r>
            <a:endParaRPr lang="ru-RU" i="1" dirty="0">
              <a:solidFill>
                <a:srgbClr val="164B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34545"/>
            <a:ext cx="99059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в 2018 г. конкурсного отбора проектов (инициатив) «Твоя инициатива», утвержденный постановлением Администрации города Когалыма от 28.07.2017 №1621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92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Users\Наталья\Desktop\ПРЕЗЕНТАЦИЯ ИНВЕС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2" y="-369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ьная выноска 23"/>
          <p:cNvSpPr/>
          <p:nvPr/>
        </p:nvSpPr>
        <p:spPr>
          <a:xfrm>
            <a:off x="479874" y="1567643"/>
            <a:ext cx="2302230" cy="1686279"/>
          </a:xfrm>
          <a:prstGeom prst="wedgeEllipseCallout">
            <a:avLst>
              <a:gd name="adj1" fmla="val 40715"/>
              <a:gd name="adj2" fmla="val 5083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557212" y="1046099"/>
            <a:ext cx="9348787" cy="19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2348" y="172212"/>
            <a:ext cx="1040891" cy="460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19416" y="172212"/>
            <a:ext cx="454151" cy="460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7" t="24722" r="39061" b="28775"/>
          <a:stretch/>
        </p:blipFill>
        <p:spPr bwMode="auto">
          <a:xfrm rot="20710592">
            <a:off x="2513281" y="3048965"/>
            <a:ext cx="4050317" cy="26045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ьная выноска 18"/>
          <p:cNvSpPr/>
          <p:nvPr/>
        </p:nvSpPr>
        <p:spPr>
          <a:xfrm>
            <a:off x="17811" y="3473518"/>
            <a:ext cx="2081139" cy="1526507"/>
          </a:xfrm>
          <a:prstGeom prst="wedgeEllipseCallout">
            <a:avLst>
              <a:gd name="adj1" fmla="val 56540"/>
              <a:gd name="adj2" fmla="val -971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>
            <a:off x="3075796" y="1002426"/>
            <a:ext cx="3082629" cy="1798256"/>
          </a:xfrm>
          <a:prstGeom prst="wedgeEllipseCallout">
            <a:avLst>
              <a:gd name="adj1" fmla="val -1602"/>
              <a:gd name="adj2" fmla="val 8007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ьная выноска 24"/>
          <p:cNvSpPr/>
          <p:nvPr/>
        </p:nvSpPr>
        <p:spPr>
          <a:xfrm>
            <a:off x="6870497" y="4351232"/>
            <a:ext cx="2438400" cy="1828800"/>
          </a:xfrm>
          <a:prstGeom prst="wedgeEllipseCallout">
            <a:avLst>
              <a:gd name="adj1" fmla="val -37726"/>
              <a:gd name="adj2" fmla="val -4870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6977929" y="2625046"/>
            <a:ext cx="2302302" cy="1614886"/>
          </a:xfrm>
          <a:prstGeom prst="wedgeEllipseCallout">
            <a:avLst>
              <a:gd name="adj1" fmla="val -56992"/>
              <a:gd name="adj2" fmla="val 2193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ьная выноска 26"/>
          <p:cNvSpPr/>
          <p:nvPr/>
        </p:nvSpPr>
        <p:spPr>
          <a:xfrm>
            <a:off x="6390046" y="1023363"/>
            <a:ext cx="2015208" cy="1650747"/>
          </a:xfrm>
          <a:prstGeom prst="wedgeEllipseCallout">
            <a:avLst>
              <a:gd name="adj1" fmla="val -28093"/>
              <a:gd name="adj2" fmla="val 5312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10"/>
          <p:cNvSpPr txBox="1"/>
          <p:nvPr/>
        </p:nvSpPr>
        <p:spPr>
          <a:xfrm>
            <a:off x="325444" y="3548392"/>
            <a:ext cx="1642870" cy="10419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5"/>
              </a:spcBef>
            </a:pPr>
            <a:endParaRPr lang="ru-RU" sz="1100" b="1" i="1" dirty="0" smtClean="0">
              <a:latin typeface="Times New Roman"/>
              <a:cs typeface="Times New Roman"/>
            </a:endParaRPr>
          </a:p>
          <a:p>
            <a:pPr marL="490855">
              <a:lnSpc>
                <a:spcPct val="100000"/>
              </a:lnSpc>
              <a:spcBef>
                <a:spcPts val="105"/>
              </a:spcBef>
            </a:pPr>
            <a:r>
              <a:rPr sz="1100" b="1" i="1" dirty="0" err="1" smtClean="0">
                <a:latin typeface="Times New Roman"/>
                <a:cs typeface="Times New Roman"/>
              </a:rPr>
              <a:t>Уровень</a:t>
            </a:r>
            <a:endParaRPr sz="1100" dirty="0">
              <a:latin typeface="Times New Roman"/>
              <a:cs typeface="Times New Roman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sz="1100" b="1" i="1" spc="-5" dirty="0">
                <a:latin typeface="Times New Roman"/>
                <a:cs typeface="Times New Roman"/>
              </a:rPr>
              <a:t>софинансирования  </a:t>
            </a:r>
            <a:r>
              <a:rPr sz="1100" b="1" i="1" dirty="0">
                <a:latin typeface="Times New Roman"/>
                <a:cs typeface="Times New Roman"/>
              </a:rPr>
              <a:t>проекта</a:t>
            </a:r>
            <a:r>
              <a:rPr sz="1100" b="1" i="1" spc="-125" dirty="0">
                <a:latin typeface="Times New Roman"/>
                <a:cs typeface="Times New Roman"/>
              </a:rPr>
              <a:t> </a:t>
            </a:r>
            <a:r>
              <a:rPr sz="1100" b="1" i="1" dirty="0">
                <a:latin typeface="Times New Roman"/>
                <a:cs typeface="Times New Roman"/>
              </a:rPr>
              <a:t>(инициативы)  </a:t>
            </a:r>
            <a:r>
              <a:rPr sz="1100" b="1" i="1" dirty="0" err="1">
                <a:latin typeface="Times New Roman"/>
                <a:cs typeface="Times New Roman"/>
              </a:rPr>
              <a:t>со</a:t>
            </a:r>
            <a:r>
              <a:rPr sz="1100" b="1" i="1" dirty="0">
                <a:latin typeface="Times New Roman"/>
                <a:cs typeface="Times New Roman"/>
              </a:rPr>
              <a:t> </a:t>
            </a:r>
            <a:r>
              <a:rPr sz="1100" b="1" i="1" dirty="0" err="1" smtClean="0">
                <a:latin typeface="Times New Roman"/>
                <a:cs typeface="Times New Roman"/>
              </a:rPr>
              <a:t>стороны</a:t>
            </a:r>
            <a:r>
              <a:rPr lang="ru-RU" sz="1100" b="1" i="1" dirty="0" smtClean="0">
                <a:latin typeface="Times New Roman"/>
                <a:cs typeface="Times New Roman"/>
              </a:rPr>
              <a:t> </a:t>
            </a:r>
            <a:r>
              <a:rPr sz="1100" b="1" i="1" spc="-90" dirty="0" smtClean="0">
                <a:latin typeface="Times New Roman"/>
                <a:cs typeface="Times New Roman"/>
              </a:rPr>
              <a:t> </a:t>
            </a:r>
            <a:r>
              <a:rPr lang="ru-RU" sz="1100" b="1" i="1" spc="-5" dirty="0" smtClean="0">
                <a:latin typeface="Times New Roman"/>
                <a:cs typeface="Times New Roman"/>
              </a:rPr>
              <a:t>граждан</a:t>
            </a: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u="heavy" spc="-2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МАХ </a:t>
            </a:r>
            <a:r>
              <a:rPr sz="11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</a:t>
            </a:r>
            <a:r>
              <a:rPr sz="1100" b="1" i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баллов</a:t>
            </a:r>
            <a:endParaRPr sz="1100" u="sng" dirty="0">
              <a:latin typeface="Times New Roman"/>
              <a:cs typeface="Times New Roman"/>
            </a:endParaRPr>
          </a:p>
        </p:txBody>
      </p:sp>
      <p:sp>
        <p:nvSpPr>
          <p:cNvPr id="28" name="object 10"/>
          <p:cNvSpPr txBox="1"/>
          <p:nvPr/>
        </p:nvSpPr>
        <p:spPr>
          <a:xfrm>
            <a:off x="3328669" y="1014845"/>
            <a:ext cx="2536063" cy="17062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5"/>
              </a:spcBef>
            </a:pPr>
            <a:r>
              <a:rPr lang="ru-RU" sz="1100" b="1" i="1" dirty="0" smtClean="0">
                <a:latin typeface="Times New Roman"/>
                <a:cs typeface="Times New Roman"/>
              </a:rPr>
              <a:t>               </a:t>
            </a:r>
            <a:r>
              <a:rPr sz="1100" b="1" i="1" dirty="0" err="1" smtClean="0">
                <a:latin typeface="Times New Roman"/>
                <a:cs typeface="Times New Roman"/>
              </a:rPr>
              <a:t>Уровень</a:t>
            </a:r>
            <a:endParaRPr sz="1100" dirty="0">
              <a:latin typeface="Times New Roman"/>
              <a:cs typeface="Times New Roman"/>
            </a:endParaRPr>
          </a:p>
          <a:p>
            <a:pPr marL="12700" marR="5080" indent="635" algn="ctr">
              <a:lnSpc>
                <a:spcPct val="100000"/>
              </a:lnSpc>
            </a:pPr>
            <a:r>
              <a:rPr lang="ru-RU" sz="1100" b="1" i="1" spc="-5" dirty="0" smtClean="0">
                <a:latin typeface="Times New Roman"/>
                <a:cs typeface="Times New Roman"/>
              </a:rPr>
              <a:t>участия в реализации проекта (инициативы) со стороны граждан, организаций и (или) </a:t>
            </a:r>
            <a:r>
              <a:rPr lang="ru-RU" sz="1100" b="1" i="1" spc="-5" dirty="0" smtClean="0">
                <a:latin typeface="Times New Roman"/>
                <a:cs typeface="Times New Roman"/>
              </a:rPr>
              <a:t>ИП на </a:t>
            </a:r>
            <a:r>
              <a:rPr lang="ru-RU" sz="1100" b="1" i="1" spc="-5" dirty="0" smtClean="0">
                <a:latin typeface="Times New Roman"/>
                <a:cs typeface="Times New Roman"/>
              </a:rPr>
              <a:t>безвозмездной основе (поставка  товаров, оказание работ, услуг), стоимость которых определяется в процентном отношении от стоимости проекта (инициативы)</a:t>
            </a: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u="heavy" spc="-2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МАХ </a:t>
            </a:r>
            <a:r>
              <a:rPr sz="1100" b="1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</a:t>
            </a:r>
            <a:r>
              <a:rPr sz="1100" b="1" i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баллов</a:t>
            </a:r>
            <a:endParaRPr sz="1100" u="sng" dirty="0">
              <a:latin typeface="Times New Roman"/>
              <a:cs typeface="Times New Roman"/>
            </a:endParaRPr>
          </a:p>
        </p:txBody>
      </p:sp>
      <p:sp>
        <p:nvSpPr>
          <p:cNvPr id="29" name="object 10"/>
          <p:cNvSpPr txBox="1"/>
          <p:nvPr/>
        </p:nvSpPr>
        <p:spPr>
          <a:xfrm>
            <a:off x="256734" y="1745734"/>
            <a:ext cx="2293749" cy="12240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0855" algn="ctr">
              <a:lnSpc>
                <a:spcPct val="100000"/>
              </a:lnSpc>
              <a:spcBef>
                <a:spcPts val="105"/>
              </a:spcBef>
            </a:pPr>
            <a:endParaRPr lang="ru-RU" sz="1100" b="1" i="1" dirty="0" smtClean="0">
              <a:latin typeface="Times New Roman"/>
              <a:cs typeface="Times New Roman"/>
            </a:endParaRPr>
          </a:p>
          <a:p>
            <a:pPr marL="49085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i="1" dirty="0" smtClean="0">
                <a:latin typeface="Times New Roman"/>
                <a:cs typeface="Times New Roman"/>
              </a:rPr>
              <a:t>Уровень </a:t>
            </a:r>
            <a:r>
              <a:rPr lang="ru-RU" sz="1100" b="1" i="1" dirty="0" err="1" smtClean="0">
                <a:latin typeface="Times New Roman"/>
                <a:cs typeface="Times New Roman"/>
              </a:rPr>
              <a:t>софинансирования</a:t>
            </a:r>
            <a:r>
              <a:rPr lang="ru-RU" sz="1100" b="1" i="1" dirty="0" smtClean="0">
                <a:latin typeface="Times New Roman"/>
                <a:cs typeface="Times New Roman"/>
              </a:rPr>
              <a:t> проекта (инициативы) со стороны организаций, и (или) индивидуальных предпринимателей   </a:t>
            </a:r>
          </a:p>
          <a:p>
            <a:pPr marL="49085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i="1" u="sng" dirty="0" smtClean="0">
                <a:latin typeface="Times New Roman"/>
                <a:cs typeface="Times New Roman"/>
              </a:rPr>
              <a:t>МАХ 10 баллов</a:t>
            </a:r>
            <a:endParaRPr sz="1100" u="sng" dirty="0">
              <a:latin typeface="Times New Roman"/>
              <a:cs typeface="Times New Roman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6096352" y="1383330"/>
            <a:ext cx="2308901" cy="87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085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i="1" dirty="0" smtClean="0">
                <a:latin typeface="Times New Roman"/>
                <a:cs typeface="Times New Roman"/>
              </a:rPr>
              <a:t>Количество </a:t>
            </a:r>
            <a:r>
              <a:rPr lang="ru-RU" sz="1100" b="1" i="1" dirty="0" err="1" smtClean="0">
                <a:latin typeface="Times New Roman"/>
                <a:cs typeface="Times New Roman"/>
              </a:rPr>
              <a:t>благополучателей</a:t>
            </a:r>
            <a:r>
              <a:rPr lang="ru-RU" sz="1100" b="1" i="1" dirty="0" smtClean="0">
                <a:latin typeface="Times New Roman"/>
                <a:cs typeface="Times New Roman"/>
              </a:rPr>
              <a:t> от реализации проекта (инициативы) </a:t>
            </a:r>
          </a:p>
          <a:p>
            <a:pPr marL="49085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i="1" u="sng" dirty="0" smtClean="0">
                <a:latin typeface="Times New Roman"/>
                <a:cs typeface="Times New Roman"/>
              </a:rPr>
              <a:t>МАХ 10 баллов</a:t>
            </a:r>
            <a:endParaRPr sz="1100" u="sng" dirty="0">
              <a:latin typeface="Times New Roman"/>
              <a:cs typeface="Times New Roman"/>
            </a:endParaRPr>
          </a:p>
        </p:txBody>
      </p:sp>
      <p:sp>
        <p:nvSpPr>
          <p:cNvPr id="31" name="object 10"/>
          <p:cNvSpPr txBox="1"/>
          <p:nvPr/>
        </p:nvSpPr>
        <p:spPr>
          <a:xfrm>
            <a:off x="6829373" y="3084458"/>
            <a:ext cx="2168049" cy="87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085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i="1" dirty="0" smtClean="0">
                <a:latin typeface="Times New Roman"/>
                <a:cs typeface="Times New Roman"/>
              </a:rPr>
              <a:t>Число лиц, принявших участие в определении параметров проекта (инициативы) </a:t>
            </a:r>
          </a:p>
          <a:p>
            <a:pPr marL="49085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i="1" u="sng" dirty="0" smtClean="0">
                <a:latin typeface="Times New Roman"/>
                <a:cs typeface="Times New Roman"/>
              </a:rPr>
              <a:t>МАХ 10 баллов</a:t>
            </a:r>
            <a:endParaRPr sz="1100" u="sng" dirty="0">
              <a:latin typeface="Times New Roman"/>
              <a:cs typeface="Times New Roman"/>
            </a:endParaRPr>
          </a:p>
        </p:txBody>
      </p:sp>
      <p:sp>
        <p:nvSpPr>
          <p:cNvPr id="32" name="object 10"/>
          <p:cNvSpPr txBox="1"/>
          <p:nvPr/>
        </p:nvSpPr>
        <p:spPr>
          <a:xfrm>
            <a:off x="6390046" y="4772445"/>
            <a:ext cx="2811426" cy="872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085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i="1" dirty="0" smtClean="0">
                <a:latin typeface="Times New Roman"/>
                <a:cs typeface="Times New Roman"/>
              </a:rPr>
              <a:t>Использование средств массовой информации и других средств информирования граждан в процессе отбора и подготовки проекта </a:t>
            </a:r>
          </a:p>
          <a:p>
            <a:pPr marL="490855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i="1" u="sng" dirty="0" smtClean="0">
                <a:latin typeface="Times New Roman"/>
                <a:cs typeface="Times New Roman"/>
              </a:rPr>
              <a:t>МАХ 10 баллов</a:t>
            </a:r>
            <a:endParaRPr sz="1100" u="sng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1429" y="15248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механизмов инициативного бюджетирования</a:t>
            </a:r>
          </a:p>
          <a:p>
            <a:pPr lvl="0" algn="ctr"/>
            <a:r>
              <a:rPr lang="ru-RU" b="1" i="1" dirty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(оценки проектов (инициатив</a:t>
            </a:r>
            <a:r>
              <a:rPr lang="ru-RU" b="1" i="1" dirty="0" smtClean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srgbClr val="164B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12" y="5829489"/>
            <a:ext cx="72777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конкурсного отбора проектов (инициатив) за 2018 год победителями признаны: 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проекта (инициативы) граждан в сфере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спорта;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один проект (инициатива) 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05197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Наталья\Desktop\ПРЕЗЕНТАЦИЯ ИНВЕСТ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16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4928" y="1"/>
            <a:ext cx="5400600" cy="908719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 проводимые муниципальным образованием в целях </a:t>
            </a:r>
            <a:r>
              <a:rPr lang="ru-RU" sz="1800" b="1" dirty="0" smtClean="0">
                <a:solidFill>
                  <a:srgbClr val="38906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повышения эффективности и результативности бюджетных расходов</a:t>
            </a:r>
            <a:endParaRPr lang="ru-RU" sz="1800" dirty="0">
              <a:solidFill>
                <a:srgbClr val="164B4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0472" y="935133"/>
            <a:ext cx="9577064" cy="220633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приоритетных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исполнению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города; </a:t>
            </a:r>
            <a:endParaRPr lang="ru-RU" sz="13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программно-целевому принципу, с учетом оценки эффективности реализации муниципальных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  <a:endParaRPr lang="ru-RU" sz="13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реализацию бюджетных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запрета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увеличение численности муниципальных служащих и работников муниципальных учреждений города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Когалыма;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эффективности действующей сети муниципальных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учреждений;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оптимизации расходов бюджета города 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Когалыма;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бережливого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производства.</a:t>
            </a:r>
            <a:endParaRPr lang="ru-RU" sz="13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480" y="3501008"/>
            <a:ext cx="9433048" cy="324035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предоставления платных услуг, оказываемых бюджетными и автономными учреждениями города Когалыма (в том числе за счет расширения перечня и объемов платных услуг);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окращение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расходов бюджета города,  в том числе за счёт оптимизации расходов на муниципальные закупки;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ередача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 в Многофункциональный центр;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 по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бюджетных и автономных учреждений города Когалыма за счёт поступлений благотворительной помощи и добровольных пожертвований от юридических и физических лиц;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ередача </a:t>
            </a:r>
            <a:r>
              <a:rPr lang="ru-RU" sz="13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 (работ) негосударственным организациям и социальному </a:t>
            </a:r>
            <a:r>
              <a:rPr lang="ru-RU" sz="13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предпринимательству. </a:t>
            </a:r>
          </a:p>
          <a:p>
            <a:pPr lvl="0" algn="ctr"/>
            <a:endParaRPr lang="ru-RU" sz="1600" b="1" i="1" u="sng" dirty="0" smtClean="0">
              <a:solidFill>
                <a:srgbClr val="38906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эффект от реализации </a:t>
            </a:r>
            <a:r>
              <a:rPr lang="ru-RU" sz="1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 </a:t>
            </a:r>
            <a:r>
              <a:rPr lang="ru-RU" sz="14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оптимизации расходов (</a:t>
            </a:r>
            <a:r>
              <a:rPr lang="ru-RU" sz="1400" b="1" i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4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1400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 – 137,2                         2017 </a:t>
            </a:r>
            <a:r>
              <a:rPr lang="ru-RU" sz="14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52,0                           2018 </a:t>
            </a:r>
            <a:r>
              <a:rPr lang="ru-RU" sz="14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72,1</a:t>
            </a:r>
            <a:endParaRPr lang="ru-RU" sz="1400" b="1" i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3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214" y="3105835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</a:t>
            </a:r>
            <a:r>
              <a:rPr lang="ru-RU" sz="15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мероприятия проводимые  в 2018 году в рамках плана мероприятий по оптимизации расходов бюджета города Когалыма</a:t>
            </a:r>
            <a:endParaRPr lang="ru-RU" sz="1500" dirty="0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724277" y="2636912"/>
            <a:ext cx="340291" cy="721924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302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4873beb7-5857-4685-be1f-d57550cc96cc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tf02801109</Template>
  <TotalTime>1036</TotalTime>
  <Words>1363</Words>
  <Application>Microsoft Office PowerPoint</Application>
  <PresentationFormat>Лист A4 (210x297 мм)</PresentationFormat>
  <Paragraphs>162</Paragraphs>
  <Slides>10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Euphemia</vt:lpstr>
      <vt:lpstr>Times New Roman</vt:lpstr>
      <vt:lpstr>Wingdings</vt:lpstr>
      <vt:lpstr>tf02801109</vt:lpstr>
      <vt:lpstr>Chart</vt:lpstr>
      <vt:lpstr>Презентация PowerPoint</vt:lpstr>
      <vt:lpstr>Презентация PowerPoint</vt:lpstr>
      <vt:lpstr>Презентация PowerPoint</vt:lpstr>
      <vt:lpstr>Основные мероприятия, проводимые  в 2018 году в рамках плана мероприятий по развитию собственной доходной базы</vt:lpstr>
      <vt:lpstr>Мероприятия проводимые муниципальным образованием в целях увеличения доходов в бюджет города</vt:lpstr>
      <vt:lpstr>Алгоритм и реализация мероприятий, по выявлению объектов недвижимого имущества, в отношении которых налоговая база определяется как кадастровая стоимость  </vt:lpstr>
      <vt:lpstr>Презентация PowerPoint</vt:lpstr>
      <vt:lpstr>Презентация PowerPoint</vt:lpstr>
      <vt:lpstr>Мероприятия проводимые муниципальным образованием в целях повышения эффективности и результативности бюджетных расходов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ostroverhlv</dc:creator>
  <cp:lastModifiedBy>Светличных Лариса Михайловна</cp:lastModifiedBy>
  <cp:revision>156</cp:revision>
  <cp:lastPrinted>2019-05-31T03:54:43Z</cp:lastPrinted>
  <dcterms:created xsi:type="dcterms:W3CDTF">2017-05-31T05:26:08Z</dcterms:created>
  <dcterms:modified xsi:type="dcterms:W3CDTF">2019-07-08T05:04:47Z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