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88" r:id="rId3"/>
    <p:sldId id="295" r:id="rId4"/>
    <p:sldId id="277" r:id="rId5"/>
    <p:sldId id="289" r:id="rId6"/>
    <p:sldId id="290" r:id="rId7"/>
    <p:sldId id="293" r:id="rId8"/>
    <p:sldId id="29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1" autoAdjust="0"/>
    <p:restoredTop sz="99424" autoAdjust="0"/>
  </p:normalViewPr>
  <p:slideViewPr>
    <p:cSldViewPr showGuides="1">
      <p:cViewPr varScale="1">
        <p:scale>
          <a:sx n="91" d="100"/>
          <a:sy n="91" d="100"/>
        </p:scale>
        <p:origin x="-12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0"/>
          <c:y val="0.10502449975839399"/>
          <c:w val="0.64432645572081271"/>
          <c:h val="0.80781150884353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explosion val="2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69 %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1.2345679012345722E-2"/>
                  <c:y val="-7.57628818441516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3888888888888952E-2"/>
                  <c:y val="1.4030163304472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-2.932098765432101E-2"/>
                  <c:y val="5.612065321788978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 на имущество физ.лиц</c:v>
                </c:pt>
                <c:pt idx="2">
                  <c:v>Земельный налог</c:v>
                </c:pt>
                <c:pt idx="3">
                  <c:v>Прочие  поступления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1</c:v>
                </c:pt>
                <c:pt idx="2">
                  <c:v>69</c:v>
                </c:pt>
                <c:pt idx="3">
                  <c:v>5</c:v>
                </c:pt>
                <c:pt idx="4">
                  <c:v>16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1064046462129865E-2"/>
          <c:y val="0.17344177531796787"/>
          <c:w val="0.95787190707574155"/>
          <c:h val="0.746919053545612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</c:v>
                </c:pt>
              </c:strCache>
            </c:strRef>
          </c:tx>
          <c:dLbls>
            <c:dLbl>
              <c:idx val="0"/>
              <c:layout>
                <c:manualLayout>
                  <c:x val="1.3404393203173513E-2"/>
                  <c:y val="-3.0397789412363412E-2"/>
                </c:manualLayout>
              </c:layout>
              <c:showVal val="1"/>
            </c:dLbl>
            <c:dLbl>
              <c:idx val="1"/>
              <c:layout>
                <c:manualLayout>
                  <c:x val="-1.8504360843172123E-2"/>
                  <c:y val="-2.33836875467922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126 711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6.0383482371779919E-4"/>
                  <c:y val="-4.67651173270934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133 796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84467</c:v>
                </c:pt>
                <c:pt idx="1">
                  <c:v>126711</c:v>
                </c:pt>
                <c:pt idx="2">
                  <c:v>133372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в рамках муниципальных программ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4.2128092924259633E-2"/>
                  <c:y val="-2.5099982194643992E-2"/>
                </c:manualLayout>
              </c:layout>
              <c:showVal val="1"/>
            </c:dLbl>
            <c:dLbl>
              <c:idx val="1"/>
              <c:layout>
                <c:manualLayout>
                  <c:x val="4.0213179609520464E-2"/>
                  <c:y val="-2.0536349068345082E-2"/>
                </c:manualLayout>
              </c:layout>
              <c:showVal val="1"/>
            </c:dLbl>
            <c:dLbl>
              <c:idx val="2"/>
              <c:layout>
                <c:manualLayout>
                  <c:x val="5.3617572812694032E-2"/>
                  <c:y val="-1.16349334120865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59872</c:v>
                </c:pt>
                <c:pt idx="1">
                  <c:v>123492</c:v>
                </c:pt>
                <c:pt idx="2">
                  <c:v>130372</c:v>
                </c:pt>
              </c:numCache>
            </c:numRef>
          </c:val>
        </c:ser>
        <c:dLbls>
          <c:showVal val="1"/>
        </c:dLbls>
        <c:shape val="cylinder"/>
        <c:axId val="81964032"/>
        <c:axId val="90288896"/>
        <c:axId val="0"/>
      </c:bar3DChart>
      <c:catAx>
        <c:axId val="81964032"/>
        <c:scaling>
          <c:orientation val="minMax"/>
        </c:scaling>
        <c:axPos val="b"/>
        <c:majorTickMark val="none"/>
        <c:tickLblPos val="nextTo"/>
        <c:crossAx val="90288896"/>
        <c:crosses val="autoZero"/>
        <c:auto val="1"/>
        <c:lblAlgn val="ctr"/>
        <c:lblOffset val="100"/>
      </c:catAx>
      <c:valAx>
        <c:axId val="90288896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81964032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38295307412583962"/>
          <c:y val="2.6195861187233452E-2"/>
          <c:w val="0.615391076070267"/>
          <c:h val="0.1707195825100221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B005-6389-4D20-AC50-1558E47822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66F1-9639-4562-8FAE-2C0F398F9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B005-6389-4D20-AC50-1558E47822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66F1-9639-4562-8FAE-2C0F398F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B005-6389-4D20-AC50-1558E47822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66F1-9639-4562-8FAE-2C0F398F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B005-6389-4D20-AC50-1558E47822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66F1-9639-4562-8FAE-2C0F398F9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B005-6389-4D20-AC50-1558E47822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66F1-9639-4562-8FAE-2C0F398F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B005-6389-4D20-AC50-1558E47822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66F1-9639-4562-8FAE-2C0F398F9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B005-6389-4D20-AC50-1558E47822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66F1-9639-4562-8FAE-2C0F398F9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B005-6389-4D20-AC50-1558E47822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66F1-9639-4562-8FAE-2C0F398F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B005-6389-4D20-AC50-1558E47822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66F1-9639-4562-8FAE-2C0F398F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B005-6389-4D20-AC50-1558E47822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66F1-9639-4562-8FAE-2C0F398F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B005-6389-4D20-AC50-1558E47822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66F1-9639-4562-8FAE-2C0F398F9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2BB005-6389-4D20-AC50-1558E47822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A766F1-9639-4562-8FAE-2C0F398F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Microsoft_Office_PowerPoint3.sld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14290"/>
            <a:ext cx="16398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348" y="2250017"/>
            <a:ext cx="79296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</a:t>
            </a:r>
          </a:p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село 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Ворсино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«</a:t>
            </a:r>
            <a:r>
              <a:rPr lang="ru-RU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</a:t>
            </a:r>
            <a:r>
              <a:rPr lang="ru-RU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32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область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Боровский район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9932" y="634067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14290"/>
            <a:ext cx="2751694" cy="203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41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бюджетной и налоговой политики</a:t>
            </a:r>
          </a:p>
        </p:txBody>
      </p:sp>
      <p:pic>
        <p:nvPicPr>
          <p:cNvPr id="4" name="Picture 2" descr="https://bobr.by/data/ispolkom/image_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857364"/>
            <a:ext cx="2547955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404store.com/2018/05/11/3DCharacter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143380"/>
            <a:ext cx="2586189" cy="19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472" y="1857364"/>
            <a:ext cx="5715040" cy="4214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i="1" dirty="0" smtClean="0"/>
              <a:t>Рост бюджетных доходов,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ru-RU" sz="1200" i="1" dirty="0" smtClean="0"/>
              <a:t>увеличение налоговых сборов,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ru-RU" sz="1200" i="1" dirty="0" smtClean="0"/>
              <a:t>эффективное использования муниципальной собственности.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ru-RU" sz="1200" i="1" dirty="0" smtClean="0"/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200" i="1" dirty="0" smtClean="0"/>
              <a:t>Оптимизация управления бюджетными средствами,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ru-RU" sz="1200" i="1" dirty="0" smtClean="0"/>
              <a:t>определение приоритетов и целей использования средств в соответствии с целями и задачами.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ru-RU" sz="1200" i="1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200" i="1" dirty="0" smtClean="0"/>
              <a:t>Повышение жизненного уровня населения,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ru-RU" sz="1200" i="1" dirty="0" smtClean="0"/>
              <a:t> решение социальных задач и мероприятий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ru-RU" sz="1200" i="1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200" i="1" dirty="0" smtClean="0"/>
              <a:t>Вовлечение населения в решение приоритетных социальных проблем 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ru-RU" sz="1200" i="1" dirty="0" smtClean="0"/>
              <a:t>Повышение ответственности  участников бюджетного процесса </a:t>
            </a:r>
            <a:br>
              <a:rPr lang="ru-RU" sz="1200" i="1" dirty="0" smtClean="0"/>
            </a:br>
            <a:r>
              <a:rPr lang="ru-RU" sz="1200" i="1" dirty="0" smtClean="0"/>
              <a:t>в эффективном и рациональном использования бюджетных средств. 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ru-RU" sz="1200" i="1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200" i="1" dirty="0" smtClean="0"/>
              <a:t>Совершенствование системы муниципальных закупок,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ru-RU" sz="1200" i="1" dirty="0" smtClean="0"/>
              <a:t>формирование механизмов, гарантирующих надлежащее качество закупок, обоснованность цен контрактов ,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ru-RU" sz="1200" i="1" dirty="0" smtClean="0"/>
              <a:t>надежный мониторинг их исполнения.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9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Основные направления бюджетной и налоговой политики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5786478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i="1" dirty="0" smtClean="0"/>
              <a:t>Минимизация рисков несбалансированности бюджета.</a:t>
            </a:r>
          </a:p>
          <a:p>
            <a:pPr>
              <a:spcBef>
                <a:spcPct val="20000"/>
              </a:spcBef>
            </a:pPr>
            <a:endParaRPr lang="ru-RU" sz="1400" i="1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i="1" dirty="0" smtClean="0"/>
              <a:t> Повышение налоговых поступлений.</a:t>
            </a:r>
          </a:p>
          <a:p>
            <a:pPr>
              <a:spcBef>
                <a:spcPct val="20000"/>
              </a:spcBef>
            </a:pPr>
            <a:endParaRPr lang="ru-RU" sz="1400" i="1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i="1" dirty="0" smtClean="0"/>
              <a:t>Расширение налоговой базы по имущественным налогам </a:t>
            </a:r>
          </a:p>
          <a:p>
            <a:pPr>
              <a:spcBef>
                <a:spcPct val="20000"/>
              </a:spcBef>
            </a:pPr>
            <a:r>
              <a:rPr lang="ru-RU" sz="1400" i="1" dirty="0" smtClean="0"/>
              <a:t>путем выявления и включения в налогооблагаемую базу недвижимого имущества и земельных участков, которые до настоящего времени не зарегистрированы.</a:t>
            </a:r>
          </a:p>
          <a:p>
            <a:pPr>
              <a:spcBef>
                <a:spcPct val="20000"/>
              </a:spcBef>
            </a:pPr>
            <a:endParaRPr lang="ru-RU" sz="1400" i="1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i="1" dirty="0" smtClean="0"/>
              <a:t>Повышение эффективности бюджетных расходов, в том </a:t>
            </a:r>
          </a:p>
          <a:p>
            <a:pPr>
              <a:spcBef>
                <a:spcPct val="20000"/>
              </a:spcBef>
            </a:pPr>
            <a:r>
              <a:rPr lang="ru-RU" sz="1400" i="1" dirty="0" smtClean="0"/>
              <a:t>числе за счет оптимизации расходов муниципальных учреждений.</a:t>
            </a:r>
          </a:p>
          <a:p>
            <a:pPr>
              <a:spcBef>
                <a:spcPct val="20000"/>
              </a:spcBef>
            </a:pPr>
            <a:endParaRPr lang="ru-RU" sz="1400" i="1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i="1" dirty="0" smtClean="0"/>
              <a:t>Улучшение условий жизни населения, адресное решение социальных проблем, повышение эффективности и качества муниципальных услуг;</a:t>
            </a:r>
          </a:p>
          <a:p>
            <a:pPr>
              <a:spcBef>
                <a:spcPct val="20000"/>
              </a:spcBef>
            </a:pPr>
            <a:endParaRPr lang="ru-RU" sz="1400" i="1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i="1" dirty="0" smtClean="0"/>
              <a:t>Переход на электронный документооборот и оказание муниципальных услуг  гражданам в электронной форме.</a:t>
            </a:r>
          </a:p>
          <a:p>
            <a:pPr>
              <a:spcBef>
                <a:spcPct val="20000"/>
              </a:spcBef>
            </a:pPr>
            <a:endParaRPr lang="ru-RU" sz="1400" i="1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i="1" dirty="0" smtClean="0"/>
              <a:t>Обеспечение публичности процесса управления общественными финансами, гарантирующей обществу право на доступ к открытым данным</a:t>
            </a:r>
          </a:p>
        </p:txBody>
      </p:sp>
      <p:pic>
        <p:nvPicPr>
          <p:cNvPr id="4" name="Picture 2" descr="http://a.mktgcdn.com/p/aLVhBJyZr84z0AQIAFmC7TqQpJxngYRqvmVhvuO3094/1200x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071546"/>
            <a:ext cx="2839772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richfamily.matrixxx.gold/resource/sites/richfamily_2/logo/18998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738" y="3786190"/>
            <a:ext cx="2780656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800" y="300080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/>
              <a:t>Информирование граждан</a:t>
            </a:r>
            <a:endParaRPr lang="ru-RU" sz="2600" b="1" i="1" dirty="0"/>
          </a:p>
        </p:txBody>
      </p:sp>
      <p:pic>
        <p:nvPicPr>
          <p:cNvPr id="13314" name="Picture 2" descr="C:\Users\XTreme.ws\Desktop\сай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8972"/>
            <a:ext cx="4176464" cy="29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XTreme.ws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929066"/>
            <a:ext cx="4517110" cy="2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124744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Вся деятельность органов местного самоуправления освещается </a:t>
            </a:r>
            <a:r>
              <a:rPr lang="ru-RU" dirty="0" smtClean="0"/>
              <a:t>на сайте муниципального образования сельского поселения село </a:t>
            </a:r>
            <a:r>
              <a:rPr lang="ru-RU" dirty="0" err="1" smtClean="0"/>
              <a:t>Ворсино</a:t>
            </a:r>
            <a:r>
              <a:rPr lang="ru-RU" dirty="0" smtClean="0"/>
              <a:t> и </a:t>
            </a:r>
            <a:r>
              <a:rPr lang="ru-RU" dirty="0"/>
              <a:t>страницах районной газеты «</a:t>
            </a:r>
            <a:r>
              <a:rPr lang="ru-RU" dirty="0" err="1"/>
              <a:t>Боровские</a:t>
            </a:r>
            <a:r>
              <a:rPr lang="ru-RU" dirty="0"/>
              <a:t> известия», которая бесплатно предоставляется  </a:t>
            </a:r>
            <a:r>
              <a:rPr lang="ru-RU" dirty="0" smtClean="0"/>
              <a:t>жителям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14818"/>
            <a:ext cx="4143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Реализуется политика обеспечения публичности процесса управления общественными финансами, гарантирующей обществу право на доступ к открытым данным о бюджетном процессе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200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85728"/>
            <a:ext cx="7429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Управление бюджетными доходами </a:t>
            </a: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395288" y="790575"/>
          <a:ext cx="4335462" cy="3251200"/>
        </p:xfrm>
        <a:graphic>
          <a:graphicData uri="http://schemas.openxmlformats.org/presentationml/2006/ole">
            <p:oleObj spid="_x0000_s75788" name="Слайд" r:id="rId3" imgW="3573770" imgH="2679236" progId="PowerPoint.Slide.12">
              <p:embed/>
            </p:oleObj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3870500"/>
              </p:ext>
            </p:extLst>
          </p:nvPr>
        </p:nvGraphicFramePr>
        <p:xfrm>
          <a:off x="4500562" y="2786058"/>
          <a:ext cx="6143668" cy="407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5000628" y="857232"/>
            <a:ext cx="385765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u="sng" dirty="0" smtClean="0"/>
              <a:t>Структура доходов </a:t>
            </a:r>
            <a:r>
              <a:rPr lang="ru-RU" i="1" dirty="0" smtClean="0"/>
              <a:t>: </a:t>
            </a:r>
          </a:p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i="1" dirty="0" smtClean="0"/>
              <a:t> земельный налог – 69 % </a:t>
            </a:r>
          </a:p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i="1" dirty="0" smtClean="0"/>
              <a:t>налог на имущество физических        лиц -1 %</a:t>
            </a:r>
          </a:p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i="1" dirty="0" smtClean="0"/>
              <a:t> НДФЛ  -9 %</a:t>
            </a:r>
          </a:p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i="1" dirty="0" smtClean="0"/>
              <a:t>прочие налоговые и не налоговые доходы- 5 %  </a:t>
            </a:r>
          </a:p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i="1" dirty="0" smtClean="0"/>
              <a:t>безвозмездные поступления -16 %.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357158" y="4286256"/>
            <a:ext cx="42862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/>
              <a:t>Формирование, утверждение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/>
              <a:t>и контроль исполнения бюджета осуществляется исходя из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/>
              <a:t>налоговых доходов поселения, определённых законодательством Российской Федерацией.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357158" y="928671"/>
            <a:ext cx="4286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В  результате  работы комиссии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по укреплению бюджетной и налоговой дисциплины задолженность по имущественным налогам в бюджет сокращена на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8 млн. рублей</a:t>
            </a:r>
            <a:r>
              <a:rPr lang="ru-RU" sz="1600" i="1" dirty="0" smtClean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7710" y="285728"/>
            <a:ext cx="4408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Управление бюджетными доходами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3429000"/>
            <a:ext cx="40719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Вследствие, активной работы рабочей группы по выявлению незарегистрированных объектов недвижимости и земельных участков на территории муниципального образования  в 2018 году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59 объектов на сумму 122 055 тыс. руб. поставлены на кадастровый учет. </a:t>
            </a:r>
          </a:p>
        </p:txBody>
      </p:sp>
      <p:pic>
        <p:nvPicPr>
          <p:cNvPr id="5" name="Picture 3" descr="D:\ФОТО 2017 г\ФОТО 2016-2017\2017 ГОД\ВЫЕЗДЫ\д. Иклинское 25.08.17\DSC099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876"/>
            <a:ext cx="4196406" cy="273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4714876" y="694872"/>
          <a:ext cx="3857652" cy="2805565"/>
        </p:xfrm>
        <a:graphic>
          <a:graphicData uri="http://schemas.openxmlformats.org/presentationml/2006/ole">
            <p:oleObj spid="_x0000_s78857" name="Слайд" r:id="rId4" imgW="4570610" imgH="342764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Бюджетная политика в области расходов </a:t>
            </a: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285720" y="714356"/>
            <a:ext cx="8572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179388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000" i="1" dirty="0" smtClean="0"/>
              <a:t>Бюджетная политика в области расходов была направлена на оптимизацию и повышение эффективности бюджетных расходов, определение значимых приоритетов в соответствии с целями и задачами.</a:t>
            </a:r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73148788"/>
              </p:ext>
            </p:extLst>
          </p:nvPr>
        </p:nvGraphicFramePr>
        <p:xfrm>
          <a:off x="428596" y="2000240"/>
          <a:ext cx="8358246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9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i="1" dirty="0" smtClean="0">
                <a:solidFill>
                  <a:srgbClr val="7030A0"/>
                </a:solidFill>
              </a:rPr>
              <a:t>Совершенствование системы муниципальных закупок</a:t>
            </a:r>
            <a:endParaRPr lang="ru-RU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3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Одним из механизмов, повышения эффективности использования средств бюджета является контрактная система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929198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Экономия бюджетных средств при осуществлении закупок</a:t>
            </a:r>
          </a:p>
          <a:p>
            <a:pPr algn="ctr"/>
            <a:r>
              <a:rPr lang="ru-RU" sz="2000" i="1" smtClean="0"/>
              <a:t> </a:t>
            </a:r>
            <a:r>
              <a:rPr lang="ru-RU" sz="2000" i="1" dirty="0" smtClean="0"/>
              <a:t>в 2018 году с использованием конкурентных способов составила </a:t>
            </a:r>
            <a:r>
              <a:rPr lang="ru-RU" sz="2000" i="1" smtClean="0"/>
              <a:t>более 11 млн</a:t>
            </a:r>
            <a:r>
              <a:rPr lang="ru-RU" sz="2000" i="1" dirty="0" smtClean="0"/>
              <a:t>. рублей, которые были направлены на первоочередные задачи, связанных с адресным решением социальных проблем</a:t>
            </a: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17" name="Object 1"/>
          <p:cNvGraphicFramePr>
            <a:graphicFrameLocks noChangeAspect="1"/>
          </p:cNvGraphicFramePr>
          <p:nvPr/>
        </p:nvGraphicFramePr>
        <p:xfrm>
          <a:off x="1862138" y="1568450"/>
          <a:ext cx="5210192" cy="3421063"/>
        </p:xfrm>
        <a:graphic>
          <a:graphicData uri="http://schemas.openxmlformats.org/presentationml/2006/ole">
            <p:oleObj spid="_x0000_s86024" name="Слайд" r:id="rId3" imgW="3352749" imgH="2514753" progId="PowerPoint.Slide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446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Воздушный поток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Пользователь</cp:lastModifiedBy>
  <cp:revision>82</cp:revision>
  <dcterms:created xsi:type="dcterms:W3CDTF">2019-04-17T06:19:42Z</dcterms:created>
  <dcterms:modified xsi:type="dcterms:W3CDTF">2019-04-22T13:47:30Z</dcterms:modified>
</cp:coreProperties>
</file>