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90" r:id="rId3"/>
    <p:sldId id="389" r:id="rId4"/>
    <p:sldId id="320" r:id="rId5"/>
    <p:sldId id="365" r:id="rId6"/>
    <p:sldId id="366" r:id="rId7"/>
    <p:sldId id="367" r:id="rId8"/>
    <p:sldId id="394" r:id="rId9"/>
    <p:sldId id="395" r:id="rId10"/>
    <p:sldId id="396" r:id="rId11"/>
    <p:sldId id="397" r:id="rId12"/>
    <p:sldId id="362" r:id="rId13"/>
    <p:sldId id="363" r:id="rId14"/>
    <p:sldId id="383" r:id="rId15"/>
    <p:sldId id="380" r:id="rId16"/>
    <p:sldId id="393" r:id="rId17"/>
    <p:sldId id="384" r:id="rId18"/>
    <p:sldId id="385" r:id="rId19"/>
    <p:sldId id="388" r:id="rId20"/>
    <p:sldId id="386" r:id="rId21"/>
    <p:sldId id="387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b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  <a:srgbClr val="FFFFCC"/>
    <a:srgbClr val="FF9900"/>
    <a:srgbClr val="FFFF99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03" autoAdjust="0"/>
    <p:restoredTop sz="96014" autoAdjust="0"/>
  </p:normalViewPr>
  <p:slideViewPr>
    <p:cSldViewPr>
      <p:cViewPr>
        <p:scale>
          <a:sx n="66" d="100"/>
          <a:sy n="66" d="100"/>
        </p:scale>
        <p:origin x="-1786" y="-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C54A7D2-37D3-4410-8912-90FA464AF6BF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47" tIns="45474" rIns="90947" bIns="454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47" tIns="45474" rIns="90947" bIns="454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1A1A47-77CF-4E35-BBF6-5F0C746A2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40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0947" tIns="45474" rIns="90947" bIns="454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90947" tIns="45474" rIns="90947" bIns="454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A410E9-F869-486A-9D34-BCCB4B273A56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7" tIns="45474" rIns="90947" bIns="4547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4" y="4715407"/>
            <a:ext cx="5438748" cy="4467470"/>
          </a:xfrm>
          <a:prstGeom prst="rect">
            <a:avLst/>
          </a:prstGeom>
        </p:spPr>
        <p:txBody>
          <a:bodyPr vert="horz" lIns="90947" tIns="45474" rIns="90947" bIns="4547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0947" tIns="45474" rIns="90947" bIns="454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90947" tIns="45474" rIns="90947" bIns="454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856084-C56C-49FC-AA40-99A09C743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48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0609-E354-4A25-B782-7AE4C4B3AAA2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0DBD-88B5-4C72-9D7B-D17011A1B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847949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78D7-4F56-4532-A93F-151AF60F3787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9F6D-C55C-4417-BB7C-864A25A6B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604213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C4C0-EFA3-4EF0-AEE8-EAC9A2AEEDF6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0A23-C603-4649-803B-251EC4610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649151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62C2-CDDA-48F8-BBFA-D82C4EB2B4EE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2F9-3CED-454F-9E18-EEE9B23D3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253861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8C52-6C8F-4605-AA47-12EE88DD3343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B324-3B64-4D74-9B4C-EBF386707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229233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7E3A-0CA8-433C-A79C-E1653CB44D94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DA2C-227E-47DD-905E-D0D99FE47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102580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96C3-828A-440C-B6D3-8828D529CBE1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193B-A915-4120-81F8-A9600A72C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483852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6587-EDD7-4A5F-83C3-AFABD12E965E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0333-916A-42E0-A226-2BE6A1C4F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303019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644C-AA9C-4BD8-8321-BF88F4C34726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95A9-5B64-4759-A30D-A790C78B6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255386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068F8-020C-47F6-B7FD-8170D976BD41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D742-DC9E-4271-ADCA-57027488A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122462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DF1E-1EF7-4D6F-8004-AD291FDBAF9F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0797-7014-4673-99A0-3829732D0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35290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8C4B4D-3809-40B2-98C7-A8EC1D486F0E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F1CF6D-A603-4674-A297-61A5C8BD0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8.xml"/><Relationship Id="rId7" Type="http://schemas.openxmlformats.org/officeDocument/2006/relationships/image" Target="../media/image3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image" Target="../media/image11.png"/><Relationship Id="rId50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3.em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image" Target="../media/image12.png"/><Relationship Id="rId8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10800000">
            <a:off x="0" y="1412776"/>
            <a:ext cx="9144000" cy="338437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0800000">
            <a:off x="251520" y="1556792"/>
            <a:ext cx="8640960" cy="331236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3" descr="peo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2914"/>
            <a:ext cx="4392488" cy="111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1520" y="2271063"/>
            <a:ext cx="864096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solidFill>
                  <a:schemeClr val="tx2"/>
                </a:solidFill>
                <a:latin typeface="+mj-lt"/>
              </a:rPr>
              <a:t>О подходах к созданию единой государственной информационной системы социального обеспечения населения </a:t>
            </a:r>
            <a:br>
              <a:rPr lang="ru-RU" sz="3600" dirty="0" smtClean="0">
                <a:solidFill>
                  <a:schemeClr val="tx2"/>
                </a:solidFill>
                <a:latin typeface="+mj-lt"/>
              </a:rPr>
            </a:br>
            <a:r>
              <a:rPr lang="ru-RU" sz="3600" dirty="0" smtClean="0">
                <a:solidFill>
                  <a:schemeClr val="tx2"/>
                </a:solidFill>
                <a:latin typeface="+mj-lt"/>
              </a:rPr>
              <a:t>(ЕГИССО)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75783" y="260648"/>
            <a:ext cx="4440233" cy="1008112"/>
            <a:chOff x="2471375" y="155547"/>
            <a:chExt cx="4340382" cy="985442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3574356" y="398501"/>
              <a:ext cx="3237401" cy="60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altLang="ru-RU" sz="2000" b="1" dirty="0">
                  <a:latin typeface="+mn-lt"/>
                  <a:ea typeface="Malgun Gothic" pitchFamily="34" charset="-127"/>
                </a:rPr>
                <a:t>ПЕНСИОННЫЙ ФОНД</a:t>
              </a:r>
              <a:endParaRPr lang="en-US" altLang="ru-RU" sz="2000" b="1" dirty="0">
                <a:latin typeface="+mn-lt"/>
                <a:ea typeface="Malgun Gothic" pitchFamily="34" charset="-127"/>
              </a:endParaRPr>
            </a:p>
            <a:p>
              <a:r>
                <a:rPr lang="ru-RU" altLang="ru-RU" sz="2000" dirty="0">
                  <a:latin typeface="+mn-lt"/>
                  <a:ea typeface="Malgun Gothic" pitchFamily="34" charset="-127"/>
                </a:rPr>
                <a:t>РОССИЙСКОЙ </a:t>
              </a:r>
              <a:r>
                <a:rPr lang="ru-RU" altLang="ru-RU" sz="2000" dirty="0" smtClean="0">
                  <a:latin typeface="+mn-lt"/>
                  <a:ea typeface="Malgun Gothic" pitchFamily="34" charset="-127"/>
                </a:rPr>
                <a:t>ФЕДЕРАЦИИ</a:t>
              </a:r>
              <a:endParaRPr lang="ru-RU" altLang="ru-RU" sz="2000" dirty="0">
                <a:latin typeface="+mn-lt"/>
                <a:ea typeface="Malgun Gothic" pitchFamily="34" charset="-127"/>
              </a:endParaRPr>
            </a:p>
          </p:txBody>
        </p:sp>
        <p:pic>
          <p:nvPicPr>
            <p:cNvPr id="11" name="Изображение 11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1375" y="155547"/>
              <a:ext cx="948100" cy="98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4" descr="http://www.rosmintrud.ru/i/logo_rosmintrud.gif"/>
          <p:cNvPicPr>
            <a:picLocks noChangeAspect="1" noChangeArrowheads="1"/>
          </p:cNvPicPr>
          <p:nvPr/>
        </p:nvPicPr>
        <p:blipFill>
          <a:blip r:embed="rId4" cstate="print"/>
          <a:srcRect l="15625" t="4167" r="15625" b="12500"/>
          <a:stretch>
            <a:fillRect/>
          </a:stretch>
        </p:blipFill>
        <p:spPr bwMode="auto">
          <a:xfrm>
            <a:off x="1320720" y="4887053"/>
            <a:ext cx="1930627" cy="1755114"/>
          </a:xfrm>
          <a:prstGeom prst="rect">
            <a:avLst/>
          </a:prstGeom>
          <a:noFill/>
        </p:spPr>
      </p:pic>
      <p:pic>
        <p:nvPicPr>
          <p:cNvPr id="13" name="Рисунок 12" descr="949246777.jpg"/>
          <p:cNvPicPr>
            <a:picLocks noChangeAspect="1"/>
          </p:cNvPicPr>
          <p:nvPr/>
        </p:nvPicPr>
        <p:blipFill>
          <a:blip r:embed="rId5" cstate="print"/>
          <a:srcRect l="13674" r="13674"/>
          <a:stretch>
            <a:fillRect/>
          </a:stretch>
        </p:blipFill>
        <p:spPr>
          <a:xfrm>
            <a:off x="3602370" y="4859862"/>
            <a:ext cx="1930627" cy="180949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652120" y="5039411"/>
            <a:ext cx="2720429" cy="1471103"/>
            <a:chOff x="5580112" y="5373216"/>
            <a:chExt cx="2232248" cy="1207115"/>
          </a:xfrm>
        </p:grpSpPr>
        <p:sp>
          <p:nvSpPr>
            <p:cNvPr id="25" name="TextBox 24"/>
            <p:cNvSpPr txBox="1"/>
            <p:nvPr/>
          </p:nvSpPr>
          <p:spPr>
            <a:xfrm>
              <a:off x="5580112" y="6132456"/>
              <a:ext cx="2232248" cy="44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spc="-4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МИНИСТЕРСТВО ФИНАНСОВ</a:t>
              </a:r>
            </a:p>
            <a:p>
              <a:pPr algn="ctr"/>
              <a:r>
                <a:rPr lang="ru-RU" sz="1000" spc="-4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РОССИЙСКОЙ ФЕДЕРАЦИИ</a:t>
              </a:r>
              <a:endParaRPr lang="ru-RU" sz="1000" spc="-4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14" name="Рисунок 13" descr="gerb_minfina_ministersva_finansov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140" y="5373216"/>
              <a:ext cx="622192" cy="75807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5"/>
          <p:cNvGrpSpPr>
            <a:grpSpLocks/>
          </p:cNvGrpSpPr>
          <p:nvPr/>
        </p:nvGrpSpPr>
        <p:grpSpPr bwMode="auto">
          <a:xfrm>
            <a:off x="0" y="5032375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3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16000" y="0"/>
            <a:ext cx="828000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кругленный прямоугольник 42"/>
          <p:cNvSpPr/>
          <p:nvPr/>
        </p:nvSpPr>
        <p:spPr>
          <a:xfrm>
            <a:off x="5580112" y="3140968"/>
            <a:ext cx="1872208" cy="2088232"/>
          </a:xfrm>
          <a:prstGeom prst="roundRect">
            <a:avLst>
              <a:gd name="adj" fmla="val 6566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436096" y="3284984"/>
            <a:ext cx="1872208" cy="2088232"/>
          </a:xfrm>
          <a:prstGeom prst="roundRect">
            <a:avLst>
              <a:gd name="adj" fmla="val 6566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3568" y="1268760"/>
            <a:ext cx="7776864" cy="936104"/>
          </a:xfrm>
          <a:prstGeom prst="roundRect">
            <a:avLst>
              <a:gd name="adj" fmla="val 21811"/>
            </a:avLst>
          </a:prstGeom>
          <a:noFill/>
          <a:ln w="25400" cmpd="sng">
            <a:solidFill>
              <a:schemeClr val="accent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99592" y="2636912"/>
            <a:ext cx="3816424" cy="2952328"/>
          </a:xfrm>
          <a:prstGeom prst="roundRect">
            <a:avLst>
              <a:gd name="adj" fmla="val 6986"/>
            </a:avLst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547664" y="3933056"/>
            <a:ext cx="2376264" cy="1512168"/>
          </a:xfrm>
          <a:prstGeom prst="roundRect">
            <a:avLst>
              <a:gd name="adj" fmla="val 8971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ЕХД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Единое централизованное хранилище копий без данных поставщиков информации</a:t>
            </a:r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47664" y="4005064"/>
            <a:ext cx="7646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8" name="Скругленный прямоугольник 67"/>
          <p:cNvSpPr/>
          <p:nvPr/>
        </p:nvSpPr>
        <p:spPr>
          <a:xfrm rot="16200000">
            <a:off x="2483768" y="1916833"/>
            <a:ext cx="504056" cy="237626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подсистема  ЕГИССО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55576" y="1412776"/>
            <a:ext cx="187220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Аппарат Правительства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771800" y="1412776"/>
            <a:ext cx="208823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ФОИВ, региональные органы власти и др.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292080" y="3429000"/>
            <a:ext cx="1872208" cy="2088232"/>
          </a:xfrm>
          <a:prstGeom prst="roundRect">
            <a:avLst>
              <a:gd name="adj" fmla="val 6566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Информационные системы контрагентов, поставщиков данных</a:t>
            </a:r>
          </a:p>
        </p:txBody>
      </p:sp>
      <p:grpSp>
        <p:nvGrpSpPr>
          <p:cNvPr id="4" name="Группа 74"/>
          <p:cNvGrpSpPr/>
          <p:nvPr/>
        </p:nvGrpSpPr>
        <p:grpSpPr>
          <a:xfrm>
            <a:off x="1835696" y="1988840"/>
            <a:ext cx="1800200" cy="864096"/>
            <a:chOff x="1835696" y="1988840"/>
            <a:chExt cx="1800200" cy="648072"/>
          </a:xfrm>
        </p:grpSpPr>
        <p:cxnSp>
          <p:nvCxnSpPr>
            <p:cNvPr id="76" name="Прямая со стрелкой 75"/>
            <p:cNvCxnSpPr/>
            <p:nvPr/>
          </p:nvCxnSpPr>
          <p:spPr>
            <a:xfrm>
              <a:off x="1835696" y="1988840"/>
              <a:ext cx="0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 flipV="1">
              <a:off x="2051720" y="1988840"/>
              <a:ext cx="0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3419872" y="1988840"/>
              <a:ext cx="0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V="1">
              <a:off x="3635896" y="1988840"/>
              <a:ext cx="0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85"/>
          <p:cNvGrpSpPr/>
          <p:nvPr/>
        </p:nvGrpSpPr>
        <p:grpSpPr>
          <a:xfrm>
            <a:off x="2123728" y="3429000"/>
            <a:ext cx="1152128" cy="432048"/>
            <a:chOff x="2699792" y="3212976"/>
            <a:chExt cx="1152128" cy="360040"/>
          </a:xfrm>
        </p:grpSpPr>
        <p:sp>
          <p:nvSpPr>
            <p:cNvPr id="87" name="Двойная стрелка вверх/вниз 86"/>
            <p:cNvSpPr/>
            <p:nvPr/>
          </p:nvSpPr>
          <p:spPr>
            <a:xfrm>
              <a:off x="2699792" y="3212976"/>
              <a:ext cx="144016" cy="3600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Двойная стрелка вверх/вниз 87"/>
            <p:cNvSpPr/>
            <p:nvPr/>
          </p:nvSpPr>
          <p:spPr>
            <a:xfrm>
              <a:off x="3203848" y="3212976"/>
              <a:ext cx="144016" cy="3600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Двойная стрелка вверх/вниз 88"/>
            <p:cNvSpPr/>
            <p:nvPr/>
          </p:nvSpPr>
          <p:spPr>
            <a:xfrm>
              <a:off x="3707904" y="3212976"/>
              <a:ext cx="144016" cy="3600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020272" y="14847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Потребители информации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71600" y="341419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ПФР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Группа 103"/>
          <p:cNvGrpSpPr/>
          <p:nvPr/>
        </p:nvGrpSpPr>
        <p:grpSpPr>
          <a:xfrm>
            <a:off x="3923928" y="4365104"/>
            <a:ext cx="1355082" cy="576064"/>
            <a:chOff x="3923928" y="4293096"/>
            <a:chExt cx="1440160" cy="576064"/>
          </a:xfrm>
        </p:grpSpPr>
        <p:cxnSp>
          <p:nvCxnSpPr>
            <p:cNvPr id="99" name="Прямая со стрелкой 98"/>
            <p:cNvCxnSpPr/>
            <p:nvPr/>
          </p:nvCxnSpPr>
          <p:spPr>
            <a:xfrm rot="16200000">
              <a:off x="4644008" y="3861048"/>
              <a:ext cx="0" cy="144016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 rot="16200000">
              <a:off x="4644008" y="4149080"/>
              <a:ext cx="0" cy="144016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rot="16200000">
              <a:off x="4644008" y="3573016"/>
              <a:ext cx="0" cy="144016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Прямоугольник 104"/>
          <p:cNvSpPr/>
          <p:nvPr/>
        </p:nvSpPr>
        <p:spPr>
          <a:xfrm>
            <a:off x="144016" y="434106"/>
            <a:ext cx="78123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Централизованная схема хранения с использованием  единого хранилища данных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4048" y="1412776"/>
            <a:ext cx="187220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ГОСОБЛАКО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5"/>
          <p:cNvGrpSpPr>
            <a:grpSpLocks/>
          </p:cNvGrpSpPr>
          <p:nvPr/>
        </p:nvGrpSpPr>
        <p:grpSpPr bwMode="auto">
          <a:xfrm>
            <a:off x="0" y="5032375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3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16000" y="0"/>
            <a:ext cx="828000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4016" y="434106"/>
            <a:ext cx="781236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Схема информационных потоков при организации Единого централизованного хранилища данных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43607" y="1539949"/>
            <a:ext cx="72008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35695" y="1484783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ru-RU" sz="2400" dirty="0" smtClean="0"/>
              <a:t>Отсутствие зависимости </a:t>
            </a:r>
            <a:br>
              <a:rPr lang="ru-RU" sz="2400" dirty="0" smtClean="0"/>
            </a:br>
            <a:r>
              <a:rPr lang="ru-RU" sz="2400" dirty="0" smtClean="0"/>
              <a:t>от каналов связи и доступности сервисов поставщиков данных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3199616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buFont typeface="Arial" pitchFamily="34" charset="0"/>
              <a:buChar char="•"/>
            </a:pPr>
            <a:r>
              <a:rPr lang="ru-RU" sz="2400" dirty="0" smtClean="0"/>
              <a:t>Ответственность за доступность</a:t>
            </a:r>
            <a:br>
              <a:rPr lang="ru-RU" sz="2400" dirty="0" smtClean="0"/>
            </a:br>
            <a:r>
              <a:rPr lang="ru-RU" sz="2400" dirty="0" smtClean="0"/>
              <a:t>и актуальность данных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ru-RU" sz="2400" dirty="0" smtClean="0"/>
              <a:t>Периодичность синхронизации баз данных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ru-RU" sz="2400" dirty="0" smtClean="0"/>
              <a:t>Необходимость создания Единого централизованного хранилища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2400" dirty="0" smtClean="0"/>
              <a:t>Высокие издержки на создание</a:t>
            </a:r>
            <a:br>
              <a:rPr lang="ru-RU" sz="2400" dirty="0" smtClean="0"/>
            </a:br>
            <a:r>
              <a:rPr lang="ru-RU" sz="2400" dirty="0" smtClean="0"/>
              <a:t>и эксплуатацию инфраструктуры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97867" y="1412776"/>
            <a:ext cx="61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+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43607" y="3234456"/>
            <a:ext cx="72008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97867" y="3107283"/>
            <a:ext cx="61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–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3203848" y="1700808"/>
            <a:ext cx="2808312" cy="144016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95350"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ИССО</a:t>
            </a:r>
          </a:p>
          <a:p>
            <a:pPr indent="895350"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– ПФР</a:t>
            </a:r>
          </a:p>
          <a:p>
            <a:pPr indent="723900" algn="ctr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180" y="1916830"/>
            <a:ext cx="1656828" cy="9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771800" y="1268760"/>
            <a:ext cx="3672408" cy="2304256"/>
          </a:xfrm>
          <a:prstGeom prst="roundRect">
            <a:avLst>
              <a:gd name="adj" fmla="val 10053"/>
            </a:avLst>
          </a:prstGeom>
          <a:noFill/>
          <a:ln w="25400" cmpd="sng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843808" y="1300698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СМЭВ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8" name="Соединительная линия уступом 25"/>
          <p:cNvCxnSpPr/>
          <p:nvPr/>
        </p:nvCxnSpPr>
        <p:spPr>
          <a:xfrm rot="5400000" flipH="1" flipV="1">
            <a:off x="1629147" y="2447418"/>
            <a:ext cx="1601231" cy="1548172"/>
          </a:xfrm>
          <a:prstGeom prst="bentConnector2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572000" y="3140968"/>
            <a:ext cx="0" cy="86409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55976" y="2708920"/>
            <a:ext cx="14401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+mn-lt"/>
              </a:rPr>
              <a:t>Учет на базе СНИЛС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4016" y="476672"/>
            <a:ext cx="8316416" cy="34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900" b="1" dirty="0" smtClean="0">
                <a:latin typeface="+mn-lt"/>
              </a:rPr>
              <a:t>ЕГИССО – подключение фондов на федеральном уровне (1-й этап) – 7 мес.</a:t>
            </a:r>
            <a:endParaRPr lang="ru-RU" sz="1900" b="1" dirty="0">
              <a:latin typeface="+mn-lt"/>
            </a:endParaRPr>
          </a:p>
        </p:txBody>
      </p:sp>
      <p:pic>
        <p:nvPicPr>
          <p:cNvPr id="38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Соединительная линия уступом 42"/>
          <p:cNvCxnSpPr/>
          <p:nvPr/>
        </p:nvCxnSpPr>
        <p:spPr>
          <a:xfrm rot="10800000" flipV="1">
            <a:off x="6012160" y="1700808"/>
            <a:ext cx="936104" cy="504056"/>
          </a:xfrm>
          <a:prstGeom prst="bentConnector3">
            <a:avLst>
              <a:gd name="adj1" fmla="val 2329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6200000" flipV="1">
            <a:off x="5724128" y="2996952"/>
            <a:ext cx="1296144" cy="720080"/>
          </a:xfrm>
          <a:prstGeom prst="bentConnector3">
            <a:avLst>
              <a:gd name="adj1" fmla="val 99971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4542456"/>
            <a:ext cx="2732144" cy="1947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72000" tIns="180000" rIns="36000" bIns="72000" rtlCol="0">
            <a:spAutoFit/>
          </a:bodyPr>
          <a:lstStyle/>
          <a:p>
            <a:r>
              <a:rPr lang="ru-RU" sz="1000" b="1" dirty="0" smtClean="0">
                <a:latin typeface="+mn-lt"/>
              </a:rPr>
              <a:t>Сведения по выплате пособий: </a:t>
            </a:r>
          </a:p>
          <a:p>
            <a:pPr marL="88900" indent="-88900">
              <a:buClr>
                <a:srgbClr val="E6AF00"/>
              </a:buClr>
              <a:buFont typeface="Arial" pitchFamily="34" charset="0"/>
              <a:buChar char="•"/>
            </a:pPr>
            <a:r>
              <a:rPr lang="ru-RU" sz="1000" dirty="0" smtClean="0">
                <a:latin typeface="+mn-lt"/>
              </a:rPr>
              <a:t>по временной нетрудоспособности, </a:t>
            </a:r>
          </a:p>
          <a:p>
            <a:pPr marL="88900" indent="-88900">
              <a:buClr>
                <a:srgbClr val="E6AF00"/>
              </a:buClr>
              <a:buFont typeface="Arial" pitchFamily="34" charset="0"/>
              <a:buChar char="•"/>
            </a:pPr>
            <a:r>
              <a:rPr lang="ru-RU" sz="1000" dirty="0" smtClean="0">
                <a:latin typeface="+mn-lt"/>
              </a:rPr>
              <a:t>по беременности и родам, женщинам, вставшим на учет в ранние сроки беременности, </a:t>
            </a:r>
          </a:p>
          <a:p>
            <a:pPr marL="88900" indent="-88900">
              <a:buClr>
                <a:srgbClr val="E6AF00"/>
              </a:buClr>
              <a:buFont typeface="Arial" pitchFamily="34" charset="0"/>
              <a:buChar char="•"/>
            </a:pPr>
            <a:r>
              <a:rPr lang="ru-RU" sz="1000" dirty="0" smtClean="0">
                <a:latin typeface="+mn-lt"/>
              </a:rPr>
              <a:t>при рождении ребенка, по уходу за ребенком до достижения им возраста полутора лет,</a:t>
            </a:r>
          </a:p>
          <a:p>
            <a:pPr marL="88900" indent="-88900">
              <a:buClr>
                <a:srgbClr val="E6AF00"/>
              </a:buClr>
              <a:buFont typeface="Arial" pitchFamily="34" charset="0"/>
              <a:buChar char="•"/>
            </a:pPr>
            <a:r>
              <a:rPr lang="ru-RU" sz="1000" dirty="0" smtClean="0">
                <a:latin typeface="+mn-lt"/>
              </a:rPr>
              <a:t>на погребение или возмещении стоимости гарантированного перечня ритуальных услуг,</a:t>
            </a:r>
          </a:p>
          <a:p>
            <a:pPr marL="88900" indent="-88900">
              <a:buClr>
                <a:srgbClr val="E6AF00"/>
              </a:buClr>
              <a:buFont typeface="Arial" pitchFamily="34" charset="0"/>
              <a:buChar char="•"/>
            </a:pPr>
            <a:r>
              <a:rPr lang="ru-RU" sz="1000" dirty="0" smtClean="0">
                <a:latin typeface="+mn-lt"/>
              </a:rPr>
              <a:t>на санаторно-курортное обслуживание работников и их детей.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05064"/>
            <a:ext cx="2732144" cy="64807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ФСС РФ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3528" y="4060016"/>
            <a:ext cx="530647" cy="53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 descr="f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532" y="4109315"/>
            <a:ext cx="514638" cy="432048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251520" y="4005064"/>
            <a:ext cx="2736304" cy="24862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03848" y="4653136"/>
            <a:ext cx="2736304" cy="1331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72000" tIns="180000" rIns="36000" bIns="72000" rtlCol="0">
            <a:spAutoFit/>
          </a:bodyPr>
          <a:lstStyle/>
          <a:p>
            <a:r>
              <a:rPr lang="ru-RU" sz="1000" b="1" dirty="0" smtClean="0">
                <a:latin typeface="+mn-lt"/>
              </a:rPr>
              <a:t>Сведения о:</a:t>
            </a:r>
          </a:p>
          <a:p>
            <a:pPr marL="88900" indent="-88900">
              <a:buClr>
                <a:schemeClr val="tx2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000" dirty="0" smtClean="0">
                <a:latin typeface="+mn-lt"/>
              </a:rPr>
              <a:t>пенсиях и социальных выплатах,</a:t>
            </a:r>
          </a:p>
          <a:p>
            <a:pPr marL="88900" indent="-88900">
              <a:buClr>
                <a:schemeClr val="tx2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000" dirty="0" smtClean="0">
                <a:latin typeface="+mn-lt"/>
              </a:rPr>
              <a:t>материнском капитале,</a:t>
            </a:r>
          </a:p>
          <a:p>
            <a:pPr marL="88900" indent="-88900">
              <a:buClr>
                <a:schemeClr val="tx2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000" dirty="0" smtClean="0">
                <a:latin typeface="+mn-lt"/>
              </a:rPr>
              <a:t>единовременных денежных выплатах.</a:t>
            </a:r>
            <a:endParaRPr lang="en-US" sz="1000" dirty="0" smtClean="0">
              <a:latin typeface="+mn-lt"/>
            </a:endParaRPr>
          </a:p>
          <a:p>
            <a:pPr marL="88900" indent="-88900">
              <a:buClr>
                <a:schemeClr val="tx2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000" dirty="0" smtClean="0">
                <a:latin typeface="Calibri" pitchFamily="34" charset="0"/>
              </a:rPr>
              <a:t>база учета сведений о лицах, имеющих право </a:t>
            </a:r>
            <a:br>
              <a:rPr lang="ru-RU" sz="1000" dirty="0" smtClean="0">
                <a:latin typeface="Calibri" pitchFamily="34" charset="0"/>
              </a:rPr>
            </a:br>
            <a:r>
              <a:rPr lang="ru-RU" sz="1000" dirty="0" smtClean="0">
                <a:latin typeface="Calibri" pitchFamily="34" charset="0"/>
              </a:rPr>
              <a:t>на улучшение жилищных условий</a:t>
            </a:r>
            <a:endParaRPr lang="en-US" sz="1000" dirty="0" smtClean="0">
              <a:latin typeface="Calibri" pitchFamily="34" charset="0"/>
            </a:endParaRPr>
          </a:p>
          <a:p>
            <a:pPr marL="88900" indent="-88900">
              <a:buClr>
                <a:schemeClr val="tx2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000" dirty="0" smtClean="0">
                <a:latin typeface="Calibri" pitchFamily="34" charset="0"/>
              </a:rPr>
              <a:t>Ветеранах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639" y="4005064"/>
            <a:ext cx="2736304" cy="64807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82663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ПФР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275647" y="4077071"/>
            <a:ext cx="530647" cy="53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946" y="4093468"/>
            <a:ext cx="432048" cy="4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3204057" y="4005064"/>
            <a:ext cx="2736304" cy="19442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56176" y="4533900"/>
            <a:ext cx="2736304" cy="882714"/>
          </a:xfrm>
          <a:prstGeom prst="rect">
            <a:avLst/>
          </a:prstGeom>
          <a:solidFill>
            <a:srgbClr val="FFCC99">
              <a:alpha val="36863"/>
            </a:srgbClr>
          </a:solidFill>
          <a:ln>
            <a:noFill/>
          </a:ln>
        </p:spPr>
        <p:txBody>
          <a:bodyPr wrap="square" lIns="72000" tIns="180000" rIns="36000" bIns="72000" rtlCol="0">
            <a:spAutoFit/>
          </a:bodyPr>
          <a:lstStyle/>
          <a:p>
            <a:pPr marL="88900" indent="-88900">
              <a:buClr>
                <a:srgbClr val="CC0000"/>
              </a:buClr>
            </a:pPr>
            <a:r>
              <a:rPr lang="ru-RU" sz="1000" b="1" dirty="0" smtClean="0">
                <a:latin typeface="+mj-lt"/>
              </a:rPr>
              <a:t>Сведения:</a:t>
            </a:r>
            <a:endParaRPr lang="ru-RU" sz="1000" dirty="0" smtClean="0">
              <a:latin typeface="+mj-lt"/>
            </a:endParaRPr>
          </a:p>
          <a:p>
            <a:pPr marL="88900" indent="-88900">
              <a:buClr>
                <a:srgbClr val="CC0000"/>
              </a:buClr>
              <a:buFont typeface="Arial" pitchFamily="34" charset="0"/>
              <a:buChar char="•"/>
            </a:pPr>
            <a:r>
              <a:rPr lang="ru-RU" sz="1000" dirty="0" smtClean="0">
                <a:latin typeface="+mj-lt"/>
              </a:rPr>
              <a:t>Информация об обеспечении</a:t>
            </a:r>
            <a:br>
              <a:rPr lang="ru-RU" sz="1000" dirty="0" smtClean="0">
                <a:latin typeface="+mj-lt"/>
              </a:rPr>
            </a:br>
            <a:r>
              <a:rPr lang="ru-RU" sz="1000" dirty="0" smtClean="0">
                <a:latin typeface="+mj-lt"/>
              </a:rPr>
              <a:t>в области обязательного медицинского страхования граждан.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005064"/>
            <a:ext cx="2736304" cy="64807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ФОМС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28184" y="4055005"/>
            <a:ext cx="530647" cy="53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f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7483" y="4104304"/>
            <a:ext cx="432048" cy="432048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6156176" y="4005064"/>
            <a:ext cx="2736304" cy="14114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948264" y="1907777"/>
            <a:ext cx="1944216" cy="1177791"/>
          </a:xfrm>
          <a:prstGeom prst="rect">
            <a:avLst/>
          </a:prstGeom>
          <a:solidFill>
            <a:srgbClr val="FFCC99">
              <a:alpha val="36863"/>
            </a:srgbClr>
          </a:solidFill>
          <a:ln>
            <a:noFill/>
          </a:ln>
        </p:spPr>
        <p:txBody>
          <a:bodyPr wrap="square" lIns="72000" tIns="180000" rIns="36000" bIns="72000" rtlCol="0">
            <a:spAutoFit/>
          </a:bodyPr>
          <a:lstStyle/>
          <a:p>
            <a:r>
              <a:rPr lang="ru-RU" sz="1000" b="1" dirty="0" smtClean="0">
                <a:latin typeface="+mn-lt"/>
              </a:rPr>
              <a:t>Сведения </a:t>
            </a:r>
          </a:p>
          <a:p>
            <a:pPr marL="88900" indent="-88900">
              <a:buClr>
                <a:srgbClr val="CC0000"/>
              </a:buClr>
              <a:buFont typeface="Arial" pitchFamily="34" charset="0"/>
              <a:buChar char="•"/>
            </a:pPr>
            <a:r>
              <a:rPr lang="ru-RU" sz="1000" dirty="0" smtClean="0">
                <a:latin typeface="+mn-lt"/>
              </a:rPr>
              <a:t>О социальных выплатах безработным гражданам.</a:t>
            </a:r>
          </a:p>
          <a:p>
            <a:pPr marL="88900" indent="-88900">
              <a:buClr>
                <a:srgbClr val="CC0000"/>
              </a:buClr>
              <a:buFont typeface="Arial" pitchFamily="34" charset="0"/>
              <a:buChar char="•"/>
            </a:pPr>
            <a:r>
              <a:rPr lang="ru-RU" sz="1000" dirty="0" smtClean="0">
                <a:latin typeface="+mn-lt"/>
              </a:rPr>
              <a:t>О компенсационных выплатах гражданам территориальными органами службы занятости.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48264" y="1340768"/>
            <a:ext cx="1944216" cy="64807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Роструд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РФ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948264" y="1340768"/>
            <a:ext cx="1944216" cy="17281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Рисунок 105" descr="1-pic4-452x302-2225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6195" y="1375975"/>
            <a:ext cx="569789" cy="5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014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85774" y="4365104"/>
            <a:ext cx="8229601" cy="2160241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47864" y="4509121"/>
            <a:ext cx="5295388" cy="194421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78356" y="4581129"/>
            <a:ext cx="2625492" cy="18722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63688" y="3489572"/>
            <a:ext cx="5616624" cy="58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Субъекты РФ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/>
              <a:t>(Системы социального учета на региональном уровне)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19872" y="5013176"/>
            <a:ext cx="1266051" cy="621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04048" y="5013176"/>
            <a:ext cx="1368152" cy="621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4048" y="5157192"/>
            <a:ext cx="500945" cy="37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6588224" y="5013176"/>
            <a:ext cx="2016224" cy="621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Органы здравоохранения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560" y="4994593"/>
            <a:ext cx="309634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200" dirty="0" smtClean="0"/>
              <a:t>Сведения об услугах по социальному обеспечению.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78356" y="4437113"/>
            <a:ext cx="255348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/>
              <a:t>Муниципальные органы власти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419872" y="5661248"/>
            <a:ext cx="1401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100" dirty="0" smtClean="0">
                <a:latin typeface="+mn-lt"/>
              </a:rPr>
              <a:t>Сведения о льготах в жилищно-</a:t>
            </a:r>
          </a:p>
          <a:p>
            <a:pPr>
              <a:buClr>
                <a:srgbClr val="FF0000"/>
              </a:buClr>
            </a:pPr>
            <a:r>
              <a:rPr lang="ru-RU" sz="1100" dirty="0" smtClean="0">
                <a:latin typeface="+mn-lt"/>
              </a:rPr>
              <a:t>коммунальной </a:t>
            </a:r>
          </a:p>
          <a:p>
            <a:pPr>
              <a:buClr>
                <a:srgbClr val="FF0000"/>
              </a:buClr>
            </a:pPr>
            <a:r>
              <a:rPr lang="ru-RU" sz="1100" dirty="0" smtClean="0">
                <a:latin typeface="+mn-lt"/>
              </a:rPr>
              <a:t>сфере</a:t>
            </a:r>
            <a:endParaRPr lang="ru-RU" sz="11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4048" y="5733256"/>
            <a:ext cx="14733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100" dirty="0" smtClean="0">
                <a:latin typeface="+mn-lt"/>
              </a:rPr>
              <a:t>Сведения о льготах </a:t>
            </a:r>
            <a:br>
              <a:rPr lang="ru-RU" sz="1100" dirty="0" smtClean="0">
                <a:latin typeface="+mn-lt"/>
              </a:rPr>
            </a:br>
            <a:r>
              <a:rPr lang="ru-RU" sz="1100" dirty="0" smtClean="0">
                <a:latin typeface="+mn-lt"/>
              </a:rPr>
              <a:t>в транспортной сфере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88224" y="5733256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100" dirty="0" smtClean="0">
                <a:latin typeface="+mn-lt"/>
              </a:rPr>
              <a:t>Сведения </a:t>
            </a:r>
            <a:br>
              <a:rPr lang="ru-RU" sz="1100" dirty="0" smtClean="0">
                <a:latin typeface="+mn-lt"/>
              </a:rPr>
            </a:br>
            <a:r>
              <a:rPr lang="ru-RU" sz="1100" dirty="0" smtClean="0">
                <a:latin typeface="+mn-lt"/>
              </a:rPr>
              <a:t>о льготах в сфере здравоохранения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47864" y="4437113"/>
            <a:ext cx="529538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/>
              <a:t>Организации</a:t>
            </a:r>
            <a:r>
              <a:rPr lang="ru-RU" sz="1400" dirty="0" smtClean="0"/>
              <a:t>, оказывающие услуги</a:t>
            </a:r>
            <a:br>
              <a:rPr lang="ru-RU" sz="1400" dirty="0" smtClean="0"/>
            </a:br>
            <a:r>
              <a:rPr lang="ru-RU" sz="1400" dirty="0" smtClean="0"/>
              <a:t>по реализации прав граждан на </a:t>
            </a:r>
            <a:r>
              <a:rPr lang="ru-RU" sz="1400" b="1" dirty="0" smtClean="0"/>
              <a:t>льготы</a:t>
            </a:r>
            <a:endParaRPr lang="ru-RU" sz="1400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4572000" y="2636912"/>
            <a:ext cx="0" cy="8526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16016" y="2987080"/>
            <a:ext cx="2088232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ru-RU" sz="900" dirty="0" smtClean="0">
                <a:solidFill>
                  <a:schemeClr val="tx2"/>
                </a:solidFill>
                <a:latin typeface="+mj-lt"/>
              </a:rPr>
              <a:t>Сведения о социальном обеспечении населения на региональном уровне</a:t>
            </a:r>
            <a:endParaRPr lang="ru-RU" sz="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1"/>
            </p:custDataLst>
          </p:nvPr>
        </p:nvSpPr>
        <p:spPr>
          <a:xfrm>
            <a:off x="6858743" y="1412776"/>
            <a:ext cx="1809751" cy="5207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Минстрой (Жилищные субсидии)</a:t>
            </a:r>
            <a:endParaRPr lang="ru-RU" sz="1200" b="1" dirty="0"/>
          </a:p>
        </p:txBody>
      </p:sp>
      <p:sp>
        <p:nvSpPr>
          <p:cNvPr id="34" name="Прямоугольник 33"/>
          <p:cNvSpPr/>
          <p:nvPr>
            <p:custDataLst>
              <p:tags r:id="rId2"/>
            </p:custDataLst>
          </p:nvPr>
        </p:nvSpPr>
        <p:spPr>
          <a:xfrm>
            <a:off x="6866705" y="2060848"/>
            <a:ext cx="1809751" cy="5207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Другие ФОИВ</a:t>
            </a:r>
            <a:endParaRPr lang="ru-RU" sz="1600" b="1" dirty="0"/>
          </a:p>
        </p:txBody>
      </p:sp>
      <p:sp>
        <p:nvSpPr>
          <p:cNvPr id="35" name="Прямоугольник 34"/>
          <p:cNvSpPr/>
          <p:nvPr>
            <p:custDataLst>
              <p:tags r:id="rId3"/>
            </p:custDataLst>
          </p:nvPr>
        </p:nvSpPr>
        <p:spPr>
          <a:xfrm>
            <a:off x="500748" y="1412776"/>
            <a:ext cx="1809751" cy="5207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Минфин РФ</a:t>
            </a:r>
          </a:p>
        </p:txBody>
      </p:sp>
      <p:sp>
        <p:nvSpPr>
          <p:cNvPr id="43" name="Прямоугольник 42"/>
          <p:cNvSpPr/>
          <p:nvPr>
            <p:custDataLst>
              <p:tags r:id="rId4"/>
            </p:custDataLst>
          </p:nvPr>
        </p:nvSpPr>
        <p:spPr>
          <a:xfrm>
            <a:off x="500748" y="2060848"/>
            <a:ext cx="1809751" cy="5207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/>
              <a:t>Федеральное казначейство («Электронный бюджет»)</a:t>
            </a:r>
            <a:endParaRPr lang="ru-RU" sz="1100" b="1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7799031" y="1863801"/>
            <a:ext cx="0" cy="24753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403648" y="1863929"/>
            <a:ext cx="0" cy="24753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51720" y="2636912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08304" y="2852936"/>
            <a:ext cx="1080120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Субвенции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7584" y="2852936"/>
            <a:ext cx="1080120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Субсидии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44016" y="451991"/>
            <a:ext cx="83164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+mn-lt"/>
              </a:rPr>
              <a:t>ЕГИССО – подключение ФОИВ и субъектов РФ (2-й этап) – 1 год</a:t>
            </a:r>
            <a:endParaRPr lang="ru-RU" sz="1900" b="1" dirty="0">
              <a:latin typeface="+mn-lt"/>
            </a:endParaRPr>
          </a:p>
        </p:txBody>
      </p:sp>
      <p:pic>
        <p:nvPicPr>
          <p:cNvPr id="68" name="Изображение 1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Скругленный прямоугольник 70"/>
          <p:cNvSpPr/>
          <p:nvPr/>
        </p:nvSpPr>
        <p:spPr>
          <a:xfrm>
            <a:off x="3347864" y="1412776"/>
            <a:ext cx="2490390" cy="117013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95350"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ИССО</a:t>
            </a:r>
          </a:p>
          <a:p>
            <a:pPr indent="895350"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– ПФР</a:t>
            </a:r>
          </a:p>
          <a:p>
            <a:pPr indent="723900" algn="ctr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8" cstate="print"/>
          <a:srcRect l="19648" r="16640"/>
          <a:stretch>
            <a:fillRect/>
          </a:stretch>
        </p:blipFill>
        <p:spPr bwMode="auto">
          <a:xfrm>
            <a:off x="3419872" y="1628798"/>
            <a:ext cx="936104" cy="83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2915816" y="1052736"/>
            <a:ext cx="3312368" cy="1800200"/>
          </a:xfrm>
          <a:prstGeom prst="roundRect">
            <a:avLst>
              <a:gd name="adj" fmla="val 10053"/>
            </a:avLst>
          </a:prstGeom>
          <a:noFill/>
          <a:ln w="25400" cmpd="sng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987824" y="101266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СМЭВ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27984" y="2204864"/>
            <a:ext cx="1224137" cy="2308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+mn-lt"/>
              </a:rPr>
              <a:t>Учет на базе СНИЛС</a:t>
            </a:r>
          </a:p>
        </p:txBody>
      </p:sp>
      <p:cxnSp>
        <p:nvCxnSpPr>
          <p:cNvPr id="81" name="Прямая со стрелкой 80"/>
          <p:cNvCxnSpPr/>
          <p:nvPr/>
        </p:nvCxnSpPr>
        <p:spPr>
          <a:xfrm flipH="1">
            <a:off x="2339752" y="1700808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2339752" y="2348880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164288" y="2636912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5868144" y="1700808"/>
            <a:ext cx="936104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5868144" y="2348880"/>
            <a:ext cx="936104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4572000" y="407707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3707904" y="5085184"/>
            <a:ext cx="720080" cy="504056"/>
            <a:chOff x="3563888" y="5013176"/>
            <a:chExt cx="720080" cy="504056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671900" y="501317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3563888" y="5072323"/>
              <a:ext cx="720080" cy="385763"/>
              <a:chOff x="3563888" y="5079206"/>
              <a:chExt cx="720080" cy="38576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563888" y="5157192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C00000"/>
                    </a:solidFill>
                    <a:latin typeface="+mn-lt"/>
                  </a:rPr>
                  <a:t>ЖКХ</a:t>
                </a:r>
                <a:endParaRPr lang="ru-RU" sz="14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 flipH="1" flipV="1">
                <a:off x="3919538" y="5079206"/>
                <a:ext cx="220416" cy="14999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>
                <a:off x="3707904" y="5085184"/>
                <a:ext cx="216024" cy="14401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Группа 77"/>
              <p:cNvGrpSpPr/>
              <p:nvPr/>
            </p:nvGrpSpPr>
            <p:grpSpPr>
              <a:xfrm>
                <a:off x="3995936" y="5085184"/>
                <a:ext cx="45045" cy="72008"/>
                <a:chOff x="3995936" y="5085184"/>
                <a:chExt cx="45045" cy="72008"/>
              </a:xfrm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flipV="1">
                  <a:off x="3995936" y="5085184"/>
                  <a:ext cx="0" cy="48791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flipV="1">
                  <a:off x="4040981" y="5085184"/>
                  <a:ext cx="0" cy="7200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 flipH="1">
                  <a:off x="3995936" y="5085184"/>
                  <a:ext cx="45045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90" name="Рисунок 89" descr="pharmac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5085184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011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37DA5A-2367-4500-B064-7CDA3ED698D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92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charset="0"/>
              <a:buChar char="•"/>
              <a:defRPr sz="23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>
              <a:buNone/>
            </a:pP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4016" y="440713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n-lt"/>
              </a:rPr>
              <a:t>План мероприятий на 2015 год</a:t>
            </a:r>
            <a:endParaRPr lang="ru-RU" sz="3000" b="1" dirty="0">
              <a:latin typeface="+mn-lt"/>
            </a:endParaRPr>
          </a:p>
        </p:txBody>
      </p:sp>
      <p:pic>
        <p:nvPicPr>
          <p:cNvPr id="19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87524" y="1344576"/>
          <a:ext cx="8532948" cy="4638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78539"/>
                <a:gridCol w="6454409"/>
              </a:tblGrid>
              <a:tr h="72000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</a:rPr>
                        <a:t>Нормативно-правовое обеспечение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  <a:tabLst>
                          <a:tab pos="571500" algn="l"/>
                        </a:tabLs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	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Распоряжение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Правительства об утверждении Концепции создания ЕГИССО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Законодательное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закрепление ЕГИССО (Федеральный закон)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</a:rPr>
                        <a:t>Организационные мероприятия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Постановление Правительства о создании межведомственной</a:t>
                      </a:r>
                      <a:r>
                        <a:rPr lang="ru-RU" sz="1600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рабочей группы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Утверждение на Правительственной подкомиссии  по информационным технологиям Дорожной карты создания ЕГИССО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Формирование Классификатора социальных услуг и категорий их потребителей</a:t>
                      </a:r>
                      <a:endParaRPr lang="en-US" sz="1600" kern="1200" baseline="0" dirty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</a:rPr>
                        <a:t>Технологическое обеспечение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Анализ технологической и телекоммуникационной инфраструктуры участников ЕГИССО;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Организация интегрированной телекоммуникационной среды передачи данных;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Техническое</a:t>
                      </a:r>
                      <a:r>
                        <a:rPr lang="ru-RU" sz="1600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 проектирование.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745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1520" y="1238250"/>
            <a:ext cx="4176464" cy="2880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4016" y="440713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n-lt"/>
              </a:rPr>
              <a:t>Внесение изменений в федеральные законы РФ</a:t>
            </a:r>
            <a:endParaRPr lang="ru-RU" sz="2800" b="1" dirty="0">
              <a:latin typeface="+mn-lt"/>
            </a:endParaRPr>
          </a:p>
        </p:txBody>
      </p:sp>
      <p:pic>
        <p:nvPicPr>
          <p:cNvPr id="18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1520" y="516938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Иные федеральные законы, в целях обеспечения создания </a:t>
            </a:r>
            <a:br>
              <a:rPr lang="ru-RU" sz="20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и функционирования ЕГИССО</a:t>
            </a:r>
            <a:endParaRPr 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204864"/>
            <a:ext cx="4176464" cy="2880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3185418"/>
            <a:ext cx="4176464" cy="2880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07620" y="2487166"/>
            <a:ext cx="4176464" cy="2880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07620" y="3458716"/>
            <a:ext cx="4176464" cy="2880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3604518"/>
            <a:ext cx="4176464" cy="2880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07620" y="1230238"/>
            <a:ext cx="4176464" cy="2880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71296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spcCol="144000" anchor="t" anchorCtr="0" compatLnSpc="1">
            <a:prstTxWarp prst="textNoShape">
              <a:avLst/>
            </a:prstTxWarp>
            <a:no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charset="0"/>
              <a:buChar char="•"/>
              <a:defRPr sz="23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1900" b="1" dirty="0" smtClean="0">
                <a:solidFill>
                  <a:schemeClr val="tx2"/>
                </a:solidFill>
              </a:rPr>
              <a:t>№ 178-ФЗ от 17.07.1999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«О государственной социальной помощи»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1900" b="1" dirty="0" smtClean="0">
                <a:solidFill>
                  <a:schemeClr val="tx2"/>
                </a:solidFill>
              </a:rPr>
              <a:t>№ 181-ФЗ от 24.11.1995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«О социальной защите инвалидов </a:t>
            </a:r>
            <a:br>
              <a:rPr lang="ru-RU" sz="1900" dirty="0" smtClean="0"/>
            </a:br>
            <a:r>
              <a:rPr lang="ru-RU" sz="1900" dirty="0" smtClean="0"/>
              <a:t>в Российской Федерации»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1900" b="1" dirty="0" smtClean="0">
                <a:solidFill>
                  <a:schemeClr val="tx2"/>
                </a:solidFill>
              </a:rPr>
              <a:t>№ 5-ФЗ от 12.01.1995 </a:t>
            </a:r>
            <a:r>
              <a:rPr lang="ru-RU" sz="1900" dirty="0" smtClean="0"/>
              <a:t>«О ветеранах»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1900" b="1" dirty="0" smtClean="0">
                <a:solidFill>
                  <a:schemeClr val="tx2"/>
                </a:solidFill>
              </a:rPr>
              <a:t>№ 1244-1-ФЗ от 15.05.1991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«О социальной защите граждан, подвергшихся воздействию радиации вследствие катастрофы </a:t>
            </a:r>
            <a:br>
              <a:rPr lang="ru-RU" sz="1900" dirty="0" smtClean="0"/>
            </a:br>
            <a:r>
              <a:rPr lang="ru-RU" sz="1900" dirty="0" smtClean="0"/>
              <a:t>на Чернобыльской АЭС»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1900" b="1" dirty="0" smtClean="0">
                <a:solidFill>
                  <a:schemeClr val="tx2"/>
                </a:solidFill>
              </a:rPr>
              <a:t>№ 256-ФЗ от 29.12.2006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«О дополнительных мерах государственной поддержки семей, имеющих детей»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1900" b="1" dirty="0" smtClean="0">
                <a:solidFill>
                  <a:schemeClr val="tx2"/>
                </a:solidFill>
              </a:rPr>
              <a:t>№ 81-ФЗ от 19.05.1995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«О государственных пособиях гражданам, имеющих детей»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r>
              <a:rPr lang="ru-RU" sz="1900" b="1" dirty="0" smtClean="0">
                <a:solidFill>
                  <a:schemeClr val="tx2"/>
                </a:solidFill>
              </a:rPr>
              <a:t>№ 442-ФЗ от 28.12.2013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«Об основах социального обслуживания граждан в Российской Федерации»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</a:pPr>
            <a:endParaRPr 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xmlns="" val="2214995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39552" y="5085184"/>
            <a:ext cx="7866412" cy="10390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1268760"/>
            <a:ext cx="7866412" cy="10390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276872"/>
            <a:ext cx="7866412" cy="10390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284984"/>
            <a:ext cx="7866412" cy="10390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4365104"/>
            <a:ext cx="7866412" cy="6839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268760"/>
            <a:ext cx="72728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+mj-lt"/>
              </a:rPr>
              <a:t>Экономия до 30% финансовых средств при установлении социальных выплат на </a:t>
            </a:r>
            <a:r>
              <a:rPr lang="ru-RU" sz="2400" dirty="0">
                <a:latin typeface="+mj-lt"/>
              </a:rPr>
              <a:t>принципах адресности и </a:t>
            </a:r>
            <a:r>
              <a:rPr lang="ru-RU" sz="2400" dirty="0" smtClean="0">
                <a:latin typeface="+mj-lt"/>
              </a:rPr>
              <a:t>нуждаемости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+mj-lt"/>
              </a:rPr>
              <a:t>Экономия </a:t>
            </a:r>
            <a:r>
              <a:rPr lang="ru-RU" sz="2400" dirty="0">
                <a:latin typeface="+mj-lt"/>
              </a:rPr>
              <a:t>финансовых средств в связи с </a:t>
            </a:r>
            <a:r>
              <a:rPr lang="ru-RU" sz="2400" dirty="0" smtClean="0">
                <a:latin typeface="+mj-lt"/>
              </a:rPr>
              <a:t>расчетами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с </a:t>
            </a:r>
            <a:r>
              <a:rPr lang="ru-RU" sz="2400" dirty="0">
                <a:latin typeface="+mj-lt"/>
              </a:rPr>
              <a:t>контрагентами в субъектах РФ на основании учета фактически оказанных услуг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+mj-lt"/>
              </a:rPr>
              <a:t>Введение единого классификатора мер социальной поддержки граждан для их унификации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 smtClean="0">
                <a:latin typeface="+mj-lt"/>
              </a:rPr>
              <a:t>Информирование граждан об услугах по социальному обеспечению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 smtClean="0">
                <a:latin typeface="+mj-lt"/>
              </a:rPr>
              <a:t>Достижение целевых показателей (Указ Президента РФ от 7 мая 2012 г.)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4016" y="428530"/>
            <a:ext cx="831641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dirty="0" smtClean="0">
                <a:latin typeface="+mj-lt"/>
              </a:rPr>
              <a:t>Социально-экономический</a:t>
            </a:r>
            <a:r>
              <a:rPr lang="en-US" sz="3000" b="1" dirty="0" smtClean="0">
                <a:latin typeface="+mj-lt"/>
              </a:rPr>
              <a:t> </a:t>
            </a:r>
            <a:r>
              <a:rPr lang="ru-RU" sz="3000" b="1" dirty="0" smtClean="0">
                <a:latin typeface="+mj-lt"/>
              </a:rPr>
              <a:t>эффект </a:t>
            </a:r>
            <a:r>
              <a:rPr lang="en-US" sz="3000" b="1" dirty="0" smtClean="0">
                <a:latin typeface="+mj-lt"/>
              </a:rPr>
              <a:t/>
            </a:r>
            <a:br>
              <a:rPr lang="en-US" sz="3000" b="1" dirty="0" smtClean="0">
                <a:latin typeface="+mj-lt"/>
              </a:rPr>
            </a:br>
            <a:r>
              <a:rPr lang="ru-RU" sz="3000" b="1" dirty="0" smtClean="0">
                <a:latin typeface="+mj-lt"/>
              </a:rPr>
              <a:t>от </a:t>
            </a:r>
            <a:r>
              <a:rPr lang="ru-RU" sz="3000" b="1" dirty="0">
                <a:latin typeface="+mj-lt"/>
              </a:rPr>
              <a:t>создания ЕГИССО</a:t>
            </a:r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539552" y="2492896"/>
            <a:ext cx="683984" cy="68398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39552" y="3573016"/>
            <a:ext cx="683984" cy="68398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611560" y="4365104"/>
            <a:ext cx="683984" cy="68398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611560" y="5373216"/>
            <a:ext cx="683984" cy="68398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67544" y="5301208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9552" y="4437112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11560" y="3573016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9552" y="2420888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Штриховая стрелка вправо 19"/>
          <p:cNvSpPr/>
          <p:nvPr/>
        </p:nvSpPr>
        <p:spPr>
          <a:xfrm>
            <a:off x="539552" y="1412776"/>
            <a:ext cx="683984" cy="68398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39552" y="1195677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4716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679504" y="1268760"/>
            <a:ext cx="424847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79504" y="2852936"/>
            <a:ext cx="42484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3356992"/>
            <a:ext cx="42484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3000" y="1268760"/>
            <a:ext cx="42484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4941168"/>
            <a:ext cx="42484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spcCol="288000" anchor="t" anchorCtr="0" compatLnSpc="1">
            <a:prstTxWarp prst="textNoShape">
              <a:avLst/>
            </a:prstTxWarp>
            <a:no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charset="0"/>
              <a:buChar char="•"/>
              <a:defRPr sz="23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361950" indent="-635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Министерство труда и социальной защиты Российской Федерации </a:t>
            </a:r>
          </a:p>
          <a:p>
            <a:pPr marL="361950" indent="-3175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Обеспечение процесса принятия нормативно правовых актов. Разработка и утверждение классификатора и дорожной карты проекта </a:t>
            </a:r>
            <a:endParaRPr lang="en-US" sz="1800" dirty="0" smtClean="0"/>
          </a:p>
          <a:p>
            <a:pPr marL="3619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Министерство связи и массовых коммуникаций Российской Федерации </a:t>
            </a:r>
          </a:p>
          <a:p>
            <a:pPr marL="3619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Предоставляет технологическую и вычислительную инфраструктуру для реализации Проекта (ЕСПД, ПАК)</a:t>
            </a:r>
            <a:endParaRPr lang="en-US" sz="18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Минфин (Казначейство)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Сведения об Информационных системах ведомств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Сведения о движении финансовых средств при оказании социальных услуг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ФМС</a:t>
            </a:r>
          </a:p>
          <a:p>
            <a:pPr marL="358775" lvl="1" indent="0">
              <a:spcAft>
                <a:spcPts val="600"/>
              </a:spcAft>
              <a:buNone/>
            </a:pPr>
            <a:r>
              <a:rPr lang="ru-RU" sz="1800" dirty="0" smtClean="0"/>
              <a:t>Обеспечение механизма взаимодействия с гражданами РФ</a:t>
            </a:r>
            <a:br>
              <a:rPr lang="ru-RU" sz="1800" dirty="0" smtClean="0"/>
            </a:br>
            <a:r>
              <a:rPr lang="ru-RU" sz="1800" dirty="0" smtClean="0"/>
              <a:t>с использованием инфраструктуры Электронного паспорта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Пенсионный фонд Российской Федерации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r>
              <a:rPr lang="ru-RU" sz="1800" dirty="0" smtClean="0"/>
              <a:t>Создание и эксплуатация Системы (Оператор)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4016" y="404664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n-lt"/>
              </a:rPr>
              <a:t>Ключевые участники проекта</a:t>
            </a:r>
            <a:endParaRPr lang="ru-RU" sz="3000" b="1" dirty="0">
              <a:latin typeface="+mn-lt"/>
            </a:endParaRPr>
          </a:p>
        </p:txBody>
      </p:sp>
      <p:pic>
        <p:nvPicPr>
          <p:cNvPr id="24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745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44016" y="404664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n-lt"/>
              </a:rPr>
              <a:t>Контрагенты</a:t>
            </a:r>
            <a:endParaRPr lang="ru-RU" sz="3000" b="1" dirty="0">
              <a:latin typeface="+mn-lt"/>
            </a:endParaRPr>
          </a:p>
        </p:txBody>
      </p:sp>
      <p:pic>
        <p:nvPicPr>
          <p:cNvPr id="2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95537" y="1052736"/>
          <a:ext cx="8352927" cy="5047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0280"/>
                <a:gridCol w="5832647"/>
              </a:tblGrid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ФМС (Государственная информационная система миграционного учета (ГИСМУ</a:t>
                      </a:r>
                      <a:r>
                        <a:rPr lang="ru-RU" sz="1400" b="1" dirty="0" smtClean="0"/>
                        <a:t>)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8775" lvl="1" indent="-358775">
                        <a:buNone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инфраструктуры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Электронного паспорта 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ПФР (АИС ПФР)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Учет застрахованных лиц в системе </a:t>
                      </a:r>
                      <a:r>
                        <a:rPr lang="ru-RU" sz="1500" dirty="0" smtClean="0"/>
                        <a:t>обязательного </a:t>
                      </a:r>
                      <a:r>
                        <a:rPr lang="ru-RU" sz="1500" dirty="0"/>
                        <a:t>пенсионного страхования, а также организация и ведение государственного банка данных по всем категориям </a:t>
                      </a:r>
                      <a:r>
                        <a:rPr lang="ru-RU" sz="1500" dirty="0" smtClean="0"/>
                        <a:t>получателей услуг по социальному обеспечению.</a:t>
                      </a:r>
                      <a:endParaRPr lang="ru-RU" sz="1500" b="0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Фонд социального </a:t>
                      </a:r>
                      <a:r>
                        <a:rPr lang="ru-RU" sz="1400" b="1" dirty="0" smtClean="0"/>
                        <a:t>страхования </a:t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(</a:t>
                      </a:r>
                      <a:r>
                        <a:rPr lang="ru-RU" sz="1400" b="1" kern="1200" dirty="0" smtClean="0"/>
                        <a:t>ЕИИС «Соцстрах»)</a:t>
                      </a:r>
                      <a:r>
                        <a:rPr lang="ru-RU" sz="1400" b="1" dirty="0" smtClean="0"/>
                        <a:t> 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Предоставление сведений </a:t>
                      </a:r>
                      <a:r>
                        <a:rPr lang="ru-RU" sz="1500" dirty="0" smtClean="0"/>
                        <a:t>об услугах по обязательному социальному</a:t>
                      </a:r>
                      <a:r>
                        <a:rPr lang="ru-RU" sz="1500" baseline="0" dirty="0" smtClean="0"/>
                        <a:t> страхованию.</a:t>
                      </a:r>
                      <a:endParaRPr lang="ru-RU" sz="1500" b="0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ФОМС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Реализует государственную политику в области обязательного медицинского страхования граждан как составной части государственного социального страхования</a:t>
                      </a:r>
                      <a:endParaRPr lang="ru-RU" sz="1500" b="0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Федеральная служба по труду и занятости (</a:t>
                      </a:r>
                      <a:r>
                        <a:rPr lang="ru-RU" sz="1400" b="1" dirty="0" err="1"/>
                        <a:t>Роструд</a:t>
                      </a:r>
                      <a:r>
                        <a:rPr lang="ru-RU" sz="1400" b="1" dirty="0"/>
                        <a:t>)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Контроль </a:t>
                      </a:r>
                      <a:r>
                        <a:rPr lang="ru-RU" sz="1500" dirty="0"/>
                        <a:t>и надзор в сфере труда, занятости, альтернативной гражданской службы и социальной защиты населения, оказанию государственных услуг в сфере содействия занятости населения </a:t>
                      </a:r>
                      <a:r>
                        <a:rPr lang="ru-RU" sz="1500" dirty="0" smtClean="0"/>
                        <a:t/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и </a:t>
                      </a:r>
                      <a:r>
                        <a:rPr lang="ru-RU" sz="1500" dirty="0"/>
                        <a:t>защиты от безработицы</a:t>
                      </a:r>
                      <a:endParaRPr lang="ru-RU" sz="1500" b="0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Минфин, Федеральное казначейство (Автоматизированная система федерального казначейства)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Функции </a:t>
                      </a:r>
                      <a:r>
                        <a:rPr lang="ru-RU" sz="1500" dirty="0"/>
                        <a:t>по обеспечению исполнения федерального бюджета, кассовому обслуживанию исполнения бюджетов бюджетной системы Российской Федерации</a:t>
                      </a:r>
                      <a:endParaRPr lang="ru-RU" sz="1500" b="0" i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0" marR="72000" marT="72000" marB="72000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745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4016" y="404664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n-lt"/>
              </a:rPr>
              <a:t>Прототип. Источники данных</a:t>
            </a:r>
            <a:endParaRPr lang="ru-RU" sz="3000" b="1" dirty="0">
              <a:latin typeface="+mn-lt"/>
            </a:endParaRPr>
          </a:p>
        </p:txBody>
      </p:sp>
      <p:pic>
        <p:nvPicPr>
          <p:cNvPr id="20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3707904" y="1916832"/>
            <a:ext cx="1728192" cy="2945368"/>
          </a:xfrm>
          <a:prstGeom prst="roundRect">
            <a:avLst>
              <a:gd name="adj" fmla="val 10005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Единая информационная база учета сведений о лицах, имеющих право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на улучшение жилищных условий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95536" y="2094877"/>
            <a:ext cx="2232248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Минобороны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5536" y="1506270"/>
            <a:ext cx="2232248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МВД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444208" y="3592178"/>
            <a:ext cx="2232248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МЧС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444208" y="2978949"/>
            <a:ext cx="2232248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Минтруд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444208" y="2119499"/>
            <a:ext cx="2232248" cy="5847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Управление делами </a:t>
            </a:r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Президента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444208" y="1506270"/>
            <a:ext cx="2232248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ФСИН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444208" y="4818638"/>
            <a:ext cx="2232248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ФНС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95536" y="2683484"/>
            <a:ext cx="2232248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ФМС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395536" y="3272091"/>
            <a:ext cx="2232793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Верховный </a:t>
            </a:r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Суд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95536" y="3860698"/>
            <a:ext cx="2232793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Генпрокуратура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6444208" y="4205407"/>
            <a:ext cx="2232793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Следственный </a:t>
            </a:r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комитет</a:t>
            </a:r>
            <a:endParaRPr lang="ru-RU" sz="2800" b="1" dirty="0">
              <a:ea typeface="Calibri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395536" y="4449306"/>
            <a:ext cx="2232248" cy="707886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РАН </a:t>
            </a:r>
          </a:p>
          <a:p>
            <a:pPr algn="ctr"/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(Сибирское</a:t>
            </a:r>
            <a:r>
              <a:rPr lang="ru-RU" sz="1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Уральское, Дальневосточное </a:t>
            </a: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отделения)</a:t>
            </a:r>
            <a:endParaRPr lang="ru-RU" sz="2800" b="1" dirty="0">
              <a:ea typeface="Calibri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771800" y="3486607"/>
            <a:ext cx="86409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771800" y="2852936"/>
            <a:ext cx="864096" cy="15841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771800" y="2276872"/>
            <a:ext cx="864096" cy="25922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2699792" y="3961860"/>
            <a:ext cx="936104" cy="4320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771800" y="4437112"/>
            <a:ext cx="864096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771800" y="1700808"/>
            <a:ext cx="864096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5508104" y="3486607"/>
            <a:ext cx="864096" cy="23042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5508104" y="3011354"/>
            <a:ext cx="864096" cy="1296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508104" y="2348880"/>
            <a:ext cx="864096" cy="18722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436096" y="3961860"/>
            <a:ext cx="936104" cy="40324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5508104" y="4437112"/>
            <a:ext cx="864096" cy="5040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5508104" y="1700808"/>
            <a:ext cx="864096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745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4016" y="404664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j-lt"/>
              </a:rPr>
              <a:t>Социальное обеспечение сегодня</a:t>
            </a:r>
            <a:endParaRPr lang="ru-RU" sz="3000" b="1" dirty="0">
              <a:latin typeface="+mj-lt"/>
            </a:endParaRPr>
          </a:p>
        </p:txBody>
      </p:sp>
      <p:pic>
        <p:nvPicPr>
          <p:cNvPr id="10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 rot="10800000">
            <a:off x="4728290" y="1196753"/>
            <a:ext cx="4253738" cy="830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28290" y="1381417"/>
            <a:ext cx="331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ПУТИ РЕШЕНИЯ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 rot="10800000">
            <a:off x="144016" y="1196753"/>
            <a:ext cx="4253738" cy="830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23528" y="1268760"/>
            <a:ext cx="389471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ПРОБЛЕМЫ СОЦИАЛЬНОГО ОБЕСПЕЧЕНИЯ</a:t>
            </a: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144016" y="2027746"/>
            <a:ext cx="4253738" cy="3933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654" y="2132856"/>
            <a:ext cx="42261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5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Многоуровневость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системы социального обеспечения без единой системы учета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/>
            </a:r>
            <a:b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 контроля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82563" indent="-182563"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Высокая дифференциация в уровнях социального обеспечения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граждан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/>
            </a:r>
            <a:b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субъектам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РФ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82563" indent="-182563"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Уравнительный характер  мер социальной поддержки вне зависимости от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нуждаемости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82563" indent="-182563"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Низкие прозрачность и информативность  системы социального обеспечения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/>
            </a:r>
            <a:b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для граждан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0800000">
            <a:off x="4728290" y="2027746"/>
            <a:ext cx="4253738" cy="393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55928" y="2132856"/>
            <a:ext cx="422610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4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Создание единого классификатора мер социальной поддержки и видов социального обеспечения граждан всех уровней</a:t>
            </a:r>
          </a:p>
          <a:p>
            <a:pPr marL="182563" indent="-182563">
              <a:spcAft>
                <a:spcPts val="4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Создание и ведение базы персонифицированного учета сведений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/>
            </a:r>
            <a:b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социальном обеспечении граждан</a:t>
            </a:r>
          </a:p>
          <a:p>
            <a:pPr marL="182563" indent="-182563">
              <a:spcAft>
                <a:spcPts val="4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Учет, анализ и контроль расходов, осуществляемых на социальное обеспечение граждан на всех уровнях</a:t>
            </a:r>
          </a:p>
          <a:p>
            <a:pPr marL="182563" indent="-182563">
              <a:spcAft>
                <a:spcPts val="4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Информирование граждан об их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правах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/>
            </a:r>
            <a:b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социальное обеспечение</a:t>
            </a:r>
          </a:p>
          <a:p>
            <a:pPr marL="182563" indent="-182563">
              <a:spcAft>
                <a:spcPts val="4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Информационное сопровождение организации экстерриториального 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/>
            </a:r>
            <a:b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экстренного  предоставления мер социального обеспечения граждан</a:t>
            </a:r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49580" y="999198"/>
            <a:ext cx="1656828" cy="9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3770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77"/>
          <p:cNvGrpSpPr/>
          <p:nvPr/>
        </p:nvGrpSpPr>
        <p:grpSpPr>
          <a:xfrm>
            <a:off x="531932" y="1628800"/>
            <a:ext cx="8136904" cy="3024336"/>
            <a:chOff x="504056" y="1844824"/>
            <a:chExt cx="8136904" cy="2376264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504056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178313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52570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526827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201084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875341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549598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223855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898112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572369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246626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920880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8640960" y="1844824"/>
              <a:ext cx="0" cy="23762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1684060" y="2141046"/>
            <a:ext cx="7740352" cy="2080042"/>
            <a:chOff x="1403648" y="1997030"/>
            <a:chExt cx="7740352" cy="208004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763688" y="1997030"/>
              <a:ext cx="676875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Разработка и утверждение Правительством РФ нормативно-правовой базы и Концепции ЕИССО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403648" y="2294526"/>
              <a:ext cx="26642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Техническое проектирование ЕИССО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339752" y="2652301"/>
              <a:ext cx="216024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Разработка Прототипа ЕИССО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851920" y="3012342"/>
              <a:ext cx="4104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Испытания Прототипа в 3-х </a:t>
              </a:r>
              <a:r>
                <a:rPr lang="ru-RU" sz="1200" b="1" dirty="0" err="1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пилотных</a:t>
              </a:r>
              <a: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  субъектах РФ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662264" y="3325515"/>
              <a:ext cx="4481736" cy="39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Разработка и внедрение 1-й очереди ЕИССО </a:t>
              </a:r>
              <a:b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</a:br>
              <a: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(Фонды на федеральном уровне)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868144" y="3685555"/>
              <a:ext cx="3096344" cy="39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200" b="1" dirty="0" smtClean="0">
                  <a:ln w="38100">
                    <a:solidFill>
                      <a:schemeClr val="bg1"/>
                    </a:solidFill>
                  </a:ln>
                  <a:latin typeface="+mn-lt"/>
                </a:rPr>
                <a:t>Разработка и внедрение 2-й очереди ЕИССО (ФОИВ и субъекты РФ)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44016" y="404664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План график создания ЕГИССО</a:t>
            </a:r>
          </a:p>
        </p:txBody>
      </p:sp>
      <p:pic>
        <p:nvPicPr>
          <p:cNvPr id="20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531932" y="2129742"/>
            <a:ext cx="1354741" cy="2866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9964" y="2125657"/>
            <a:ext cx="936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9 мес.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19964" y="2440227"/>
            <a:ext cx="864096" cy="27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83960" y="2423153"/>
            <a:ext cx="936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6 мес.</a:t>
            </a:r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1612052" y="2798002"/>
            <a:ext cx="1008112" cy="27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648056" y="2780928"/>
            <a:ext cx="936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8 мес.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20164" y="3158043"/>
            <a:ext cx="1303764" cy="27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908196" y="3140969"/>
            <a:ext cx="936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1 год</a:t>
            </a: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3923928" y="3518082"/>
            <a:ext cx="864096" cy="27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95936" y="3501008"/>
            <a:ext cx="892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7 мес.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1684060" y="2141046"/>
            <a:ext cx="7740352" cy="2080042"/>
            <a:chOff x="1403648" y="1997030"/>
            <a:chExt cx="7740352" cy="2080042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763688" y="1997030"/>
              <a:ext cx="676875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ru-RU" sz="1200" b="1" dirty="0" smtClean="0">
                  <a:latin typeface="+mn-lt"/>
                </a:rPr>
                <a:t>Разработка и утверждение Концепции ЕГИССО и нормативно-правовой базы ее создания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403648" y="2294526"/>
              <a:ext cx="26642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ru-RU" sz="1200" b="1" dirty="0" smtClean="0">
                  <a:latin typeface="+mn-lt"/>
                </a:rPr>
                <a:t>Техническое проектирование ЕИССО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339752" y="2652301"/>
              <a:ext cx="216024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ru-RU" sz="1200" b="1" dirty="0" smtClean="0">
                  <a:latin typeface="+mn-lt"/>
                </a:rPr>
                <a:t>Разработка Прототипа ЕИССО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851920" y="3012342"/>
              <a:ext cx="41044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20000"/>
                </a:spcBef>
                <a:defRPr/>
              </a:pPr>
              <a:r>
                <a:rPr lang="ru-RU" sz="1200" b="1" dirty="0" smtClean="0">
                  <a:latin typeface="+mn-lt"/>
                </a:rPr>
                <a:t>Испытания Прототипа в 3-х </a:t>
              </a:r>
              <a:r>
                <a:rPr lang="ru-RU" sz="1200" b="1" dirty="0" err="1" smtClean="0">
                  <a:latin typeface="+mn-lt"/>
                </a:rPr>
                <a:t>пилотных</a:t>
              </a:r>
              <a:r>
                <a:rPr lang="ru-RU" sz="1200" b="1" dirty="0" smtClean="0">
                  <a:latin typeface="+mn-lt"/>
                </a:rPr>
                <a:t>  субъектах РФ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507612" y="3325515"/>
              <a:ext cx="4636388" cy="39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200" b="1" dirty="0" smtClean="0">
                  <a:latin typeface="+mn-lt"/>
                </a:rPr>
                <a:t>Разработка и внедрение 1-й очереди ЕИССО </a:t>
              </a:r>
              <a:br>
                <a:rPr lang="ru-RU" sz="1200" b="1" dirty="0" smtClean="0">
                  <a:latin typeface="+mn-lt"/>
                </a:rPr>
              </a:br>
              <a:r>
                <a:rPr lang="ru-RU" sz="1200" b="1" dirty="0" smtClean="0">
                  <a:latin typeface="+mn-lt"/>
                </a:rPr>
                <a:t>(Фонды на федеральном уровне)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659740" y="3685555"/>
              <a:ext cx="3304748" cy="39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200" b="1" dirty="0" smtClean="0">
                  <a:latin typeface="+mn-lt"/>
                </a:rPr>
                <a:t>Разработка и внедрение 2-й очереди ЕИССО (ФОИВ и субъекты РФ)</a:t>
              </a: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4788024" y="3895142"/>
            <a:ext cx="1130176" cy="273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860032" y="3878068"/>
            <a:ext cx="1144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1 год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539552" y="1630680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39552" y="4653136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544" y="177281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2015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1835696" y="177281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2016</a:t>
            </a:r>
            <a:endParaRPr lang="ru-RU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3131840" y="177281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2017</a:t>
            </a:r>
            <a:endParaRPr lang="ru-RU" sz="1100" dirty="0"/>
          </a:p>
        </p:txBody>
      </p:sp>
      <p:sp>
        <p:nvSpPr>
          <p:cNvPr id="59" name="TextBox 58"/>
          <p:cNvSpPr txBox="1"/>
          <p:nvPr/>
        </p:nvSpPr>
        <p:spPr>
          <a:xfrm>
            <a:off x="4499992" y="1772816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2018</a:t>
            </a:r>
            <a:endParaRPr lang="ru-RU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5868144" y="177281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2019</a:t>
            </a:r>
            <a:endParaRPr lang="ru-RU" sz="1100" dirty="0"/>
          </a:p>
        </p:txBody>
      </p:sp>
      <p:sp>
        <p:nvSpPr>
          <p:cNvPr id="61" name="Полилиния 60"/>
          <p:cNvSpPr/>
          <p:nvPr/>
        </p:nvSpPr>
        <p:spPr>
          <a:xfrm>
            <a:off x="5940152" y="4221088"/>
            <a:ext cx="2736304" cy="288032"/>
          </a:xfrm>
          <a:custGeom>
            <a:avLst/>
            <a:gdLst>
              <a:gd name="connsiteX0" fmla="*/ 0 w 2376264"/>
              <a:gd name="connsiteY0" fmla="*/ 0 h 273628"/>
              <a:gd name="connsiteX1" fmla="*/ 2376264 w 2376264"/>
              <a:gd name="connsiteY1" fmla="*/ 0 h 273628"/>
              <a:gd name="connsiteX2" fmla="*/ 2376264 w 2376264"/>
              <a:gd name="connsiteY2" fmla="*/ 273628 h 273628"/>
              <a:gd name="connsiteX3" fmla="*/ 0 w 2376264"/>
              <a:gd name="connsiteY3" fmla="*/ 273628 h 273628"/>
              <a:gd name="connsiteX4" fmla="*/ 0 w 2376264"/>
              <a:gd name="connsiteY4" fmla="*/ 0 h 273628"/>
              <a:gd name="connsiteX0" fmla="*/ 0 w 2376264"/>
              <a:gd name="connsiteY0" fmla="*/ 0 h 273628"/>
              <a:gd name="connsiteX1" fmla="*/ 2160240 w 2376264"/>
              <a:gd name="connsiteY1" fmla="*/ 0 h 273628"/>
              <a:gd name="connsiteX2" fmla="*/ 2376264 w 2376264"/>
              <a:gd name="connsiteY2" fmla="*/ 273628 h 273628"/>
              <a:gd name="connsiteX3" fmla="*/ 0 w 2376264"/>
              <a:gd name="connsiteY3" fmla="*/ 273628 h 273628"/>
              <a:gd name="connsiteX4" fmla="*/ 0 w 2376264"/>
              <a:gd name="connsiteY4" fmla="*/ 0 h 273628"/>
              <a:gd name="connsiteX0" fmla="*/ 0 w 2376264"/>
              <a:gd name="connsiteY0" fmla="*/ 0 h 273628"/>
              <a:gd name="connsiteX1" fmla="*/ 2160240 w 2376264"/>
              <a:gd name="connsiteY1" fmla="*/ 0 h 273628"/>
              <a:gd name="connsiteX2" fmla="*/ 2376264 w 2376264"/>
              <a:gd name="connsiteY2" fmla="*/ 273628 h 273628"/>
              <a:gd name="connsiteX3" fmla="*/ 0 w 2376264"/>
              <a:gd name="connsiteY3" fmla="*/ 273628 h 273628"/>
              <a:gd name="connsiteX4" fmla="*/ 0 w 2376264"/>
              <a:gd name="connsiteY4" fmla="*/ 0 h 273628"/>
              <a:gd name="connsiteX0" fmla="*/ 0 w 2232248"/>
              <a:gd name="connsiteY0" fmla="*/ 0 h 288032"/>
              <a:gd name="connsiteX1" fmla="*/ 2160240 w 2232248"/>
              <a:gd name="connsiteY1" fmla="*/ 0 h 288032"/>
              <a:gd name="connsiteX2" fmla="*/ 2232248 w 2232248"/>
              <a:gd name="connsiteY2" fmla="*/ 288032 h 288032"/>
              <a:gd name="connsiteX3" fmla="*/ 0 w 2232248"/>
              <a:gd name="connsiteY3" fmla="*/ 273628 h 288032"/>
              <a:gd name="connsiteX4" fmla="*/ 0 w 2232248"/>
              <a:gd name="connsiteY4" fmla="*/ 0 h 288032"/>
              <a:gd name="connsiteX0" fmla="*/ 0 w 2276789"/>
              <a:gd name="connsiteY0" fmla="*/ 0 h 288032"/>
              <a:gd name="connsiteX1" fmla="*/ 2232248 w 2276789"/>
              <a:gd name="connsiteY1" fmla="*/ 0 h 288032"/>
              <a:gd name="connsiteX2" fmla="*/ 2232248 w 2276789"/>
              <a:gd name="connsiteY2" fmla="*/ 288032 h 288032"/>
              <a:gd name="connsiteX3" fmla="*/ 0 w 2276789"/>
              <a:gd name="connsiteY3" fmla="*/ 273628 h 288032"/>
              <a:gd name="connsiteX4" fmla="*/ 0 w 2276789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789" h="288032">
                <a:moveTo>
                  <a:pt x="0" y="0"/>
                </a:moveTo>
                <a:lnTo>
                  <a:pt x="2232248" y="0"/>
                </a:lnTo>
                <a:cubicBezTo>
                  <a:pt x="2276789" y="200780"/>
                  <a:pt x="2160240" y="196823"/>
                  <a:pt x="2232248" y="288032"/>
                </a:cubicBezTo>
                <a:lnTo>
                  <a:pt x="0" y="27362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Промышленная эксплуатация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117745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0" y="0"/>
            <a:ext cx="9174686" cy="20782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779740"/>
            <a:ext cx="9174686" cy="20782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 descr="peo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3" y="2909257"/>
            <a:ext cx="8954178" cy="226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2830" y="2226930"/>
            <a:ext cx="84583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00" y="381635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662" y="546429"/>
            <a:ext cx="746675" cy="7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 rot="10800000">
            <a:off x="611560" y="1844824"/>
            <a:ext cx="2448272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122749" y="3501008"/>
            <a:ext cx="709899" cy="70989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sp>
        <p:nvSpPr>
          <p:cNvPr id="69" name="Прямоугольник 68"/>
          <p:cNvSpPr/>
          <p:nvPr/>
        </p:nvSpPr>
        <p:spPr>
          <a:xfrm rot="10800000">
            <a:off x="5076056" y="1340768"/>
            <a:ext cx="2448272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404664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j-lt"/>
              </a:rPr>
              <a:t>Цели создания ЕГИССО</a:t>
            </a:r>
            <a:endParaRPr lang="ru-RU" sz="3000" b="1" dirty="0">
              <a:latin typeface="+mj-lt"/>
            </a:endParaRPr>
          </a:p>
        </p:txBody>
      </p:sp>
      <p:pic>
        <p:nvPicPr>
          <p:cNvPr id="10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2771800" y="2448412"/>
            <a:ext cx="213664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b="1" dirty="0" smtClean="0">
                <a:latin typeface="+mj-lt"/>
                <a:cs typeface="PFCentroSansPro-Light"/>
              </a:rPr>
              <a:t>ГРАЖДАН</a:t>
            </a:r>
          </a:p>
          <a:p>
            <a:pPr>
              <a:lnSpc>
                <a:spcPct val="80000"/>
              </a:lnSpc>
            </a:pPr>
            <a:r>
              <a:rPr lang="ru-RU" sz="1300" b="1" dirty="0">
                <a:latin typeface="+mj-lt"/>
                <a:cs typeface="PFCentroSansPro-Light"/>
              </a:rPr>
              <a:t>у</a:t>
            </a:r>
            <a:r>
              <a:rPr lang="ru-RU" sz="1300" b="1" dirty="0" smtClean="0">
                <a:latin typeface="+mj-lt"/>
                <a:cs typeface="PFCentroSansPro-Light"/>
              </a:rPr>
              <a:t>довлетворены качеством предоставления государственных </a:t>
            </a:r>
            <a:br>
              <a:rPr lang="ru-RU" sz="1300" b="1" dirty="0" smtClean="0">
                <a:latin typeface="+mj-lt"/>
                <a:cs typeface="PFCentroSansPro-Light"/>
              </a:rPr>
            </a:br>
            <a:r>
              <a:rPr lang="ru-RU" sz="1300" b="1" dirty="0" smtClean="0">
                <a:latin typeface="+mj-lt"/>
                <a:cs typeface="PFCentroSansPro-Light"/>
              </a:rPr>
              <a:t>и муниципальных услуг </a:t>
            </a:r>
            <a:br>
              <a:rPr lang="ru-RU" sz="1300" b="1" dirty="0" smtClean="0">
                <a:latin typeface="+mj-lt"/>
                <a:cs typeface="PFCentroSansPro-Light"/>
              </a:rPr>
            </a:br>
            <a:r>
              <a:rPr lang="ru-RU" sz="1300" b="1" dirty="0" smtClean="0">
                <a:latin typeface="+mj-lt"/>
                <a:cs typeface="PFCentroSansPro-Light"/>
              </a:rPr>
              <a:t>к 2018 году</a:t>
            </a:r>
            <a:endParaRPr lang="ru-RU" sz="1300" b="1" dirty="0">
              <a:latin typeface="+mj-lt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2193403" y="2500753"/>
            <a:ext cx="229564" cy="20152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4968552" y="1916832"/>
            <a:ext cx="39239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Clr>
                <a:schemeClr val="tx2">
                  <a:lumMod val="50000"/>
                </a:schemeClr>
              </a:buClr>
              <a:buNone/>
            </a:pPr>
            <a:r>
              <a:rPr lang="ru-RU" sz="1600" b="1" dirty="0" smtClean="0">
                <a:latin typeface="+mj-lt"/>
              </a:rPr>
              <a:t>Повышение уровня и качества жизни граждан, нуждающихся 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в социальной защите, за счет перехода к оказанию социальной помощи на принципах адресности и нуждаемости</a:t>
            </a:r>
          </a:p>
          <a:p>
            <a:pPr marL="914400" lvl="2" indent="0">
              <a:buClr>
                <a:schemeClr val="tx2">
                  <a:lumMod val="50000"/>
                </a:schemeClr>
              </a:buClr>
              <a:buNone/>
            </a:pPr>
            <a:endParaRPr lang="ru-RU" sz="1600" b="1" dirty="0" smtClean="0">
              <a:latin typeface="+mj-lt"/>
            </a:endParaRPr>
          </a:p>
          <a:p>
            <a:pPr marL="914400" lvl="2" indent="0">
              <a:buClr>
                <a:schemeClr val="tx2">
                  <a:lumMod val="50000"/>
                </a:schemeClr>
              </a:buClr>
              <a:buNone/>
            </a:pPr>
            <a:r>
              <a:rPr lang="ru-RU" sz="1600" b="1" dirty="0" smtClean="0">
                <a:latin typeface="+mj-lt"/>
              </a:rPr>
              <a:t>Повышение эффективности государственного управления 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в области социального обеспечения в условиях ограниченности финансовых ресурсов</a:t>
            </a:r>
          </a:p>
          <a:p>
            <a:pPr marL="914400" lvl="2" indent="0">
              <a:buClr>
                <a:schemeClr val="tx2">
                  <a:lumMod val="50000"/>
                </a:schemeClr>
              </a:buClr>
              <a:buNone/>
            </a:pPr>
            <a:endParaRPr lang="ru-RU" sz="1600" b="1" dirty="0" smtClean="0">
              <a:latin typeface="+mj-lt"/>
            </a:endParaRPr>
          </a:p>
          <a:p>
            <a:pPr marL="914400" lvl="2" indent="0">
              <a:buClr>
                <a:schemeClr val="tx2">
                  <a:lumMod val="50000"/>
                </a:schemeClr>
              </a:buClr>
              <a:buNone/>
            </a:pPr>
            <a:r>
              <a:rPr lang="ru-RU" sz="1600" b="1" dirty="0" smtClean="0">
                <a:latin typeface="+mj-lt"/>
              </a:rPr>
              <a:t>Повышение уровня информированности граждан 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о правах на социальное обеспечение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ru-RU" sz="1400" dirty="0" smtClean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4048" y="1340768"/>
            <a:ext cx="3816424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PFCentroSansPro-Black"/>
              </a:rPr>
              <a:t>ЦЕЛИ:</a:t>
            </a:r>
            <a:endParaRPr lang="ru-RU" sz="2800" b="1" dirty="0">
              <a:solidFill>
                <a:srgbClr val="C00000"/>
              </a:solidFill>
              <a:latin typeface="+mj-lt"/>
              <a:ea typeface="Arial Unicode MS" pitchFamily="34" charset="-128"/>
              <a:cs typeface="PFCentroSansPro-Black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122749" y="1999022"/>
            <a:ext cx="709899" cy="709899"/>
            <a:chOff x="572419" y="2015196"/>
            <a:chExt cx="874276" cy="874276"/>
          </a:xfrm>
        </p:grpSpPr>
        <p:sp>
          <p:nvSpPr>
            <p:cNvPr id="55" name="Овал 54"/>
            <p:cNvSpPr/>
            <p:nvPr/>
          </p:nvSpPr>
          <p:spPr>
            <a:xfrm>
              <a:off x="572419" y="2015196"/>
              <a:ext cx="874276" cy="87427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46631">
              <a:off x="775970" y="2185901"/>
              <a:ext cx="466313" cy="4884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1835696" y="2060848"/>
            <a:ext cx="1008112" cy="864096"/>
            <a:chOff x="899592" y="1052736"/>
            <a:chExt cx="1008112" cy="864096"/>
          </a:xfrm>
        </p:grpSpPr>
        <p:sp>
          <p:nvSpPr>
            <p:cNvPr id="59" name="Овал 58"/>
            <p:cNvSpPr/>
            <p:nvPr/>
          </p:nvSpPr>
          <p:spPr>
            <a:xfrm>
              <a:off x="971600" y="1052736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41755" y="1124744"/>
              <a:ext cx="76594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+mj-lt"/>
                  <a:cs typeface="PFCentroSansPro-Light"/>
                </a:rPr>
                <a:t>90</a:t>
              </a:r>
              <a:r>
                <a:rPr lang="ru-RU" sz="2000" b="1" dirty="0" smtClean="0">
                  <a:solidFill>
                    <a:srgbClr val="FF0000"/>
                  </a:solidFill>
                  <a:latin typeface="+mj-lt"/>
                  <a:cs typeface="PFCentroSansPro-Light"/>
                </a:rPr>
                <a:t>%</a:t>
              </a:r>
              <a:r>
                <a:rPr lang="ru-RU" sz="3500" dirty="0" smtClean="0">
                  <a:solidFill>
                    <a:srgbClr val="FF0000"/>
                  </a:solidFill>
                  <a:latin typeface="+mj-lt"/>
                  <a:cs typeface="PFCentroSansPro-Light"/>
                </a:rPr>
                <a:t> </a:t>
              </a:r>
              <a:endParaRPr lang="ru-RU" sz="35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1" name="Стрелка вправо 60"/>
            <p:cNvSpPr/>
            <p:nvPr/>
          </p:nvSpPr>
          <p:spPr>
            <a:xfrm>
              <a:off x="899592" y="1388774"/>
              <a:ext cx="288032" cy="1920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2771800" y="3789040"/>
            <a:ext cx="213664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b="1" dirty="0" smtClean="0">
                <a:solidFill>
                  <a:srgbClr val="000000"/>
                </a:solidFill>
                <a:latin typeface="+mj-lt"/>
                <a:cs typeface="PFCentroSansPro-Light"/>
              </a:rPr>
              <a:t>ГРАЖДАН</a:t>
            </a:r>
          </a:p>
          <a:p>
            <a:pPr>
              <a:lnSpc>
                <a:spcPct val="80000"/>
              </a:lnSpc>
            </a:pPr>
            <a:r>
              <a:rPr lang="ru-RU" sz="1300" b="1" dirty="0" smtClean="0">
                <a:solidFill>
                  <a:srgbClr val="000000"/>
                </a:solidFill>
                <a:latin typeface="+mj-lt"/>
                <a:cs typeface="PFCentroSansPro-Light"/>
              </a:rPr>
              <a:t>использующих механизм получения государственных </a:t>
            </a:r>
            <a:br>
              <a:rPr lang="ru-RU" sz="1300" b="1" dirty="0" smtClean="0">
                <a:solidFill>
                  <a:srgbClr val="000000"/>
                </a:solidFill>
                <a:latin typeface="+mj-lt"/>
                <a:cs typeface="PFCentroSansPro-Light"/>
              </a:rPr>
            </a:br>
            <a:r>
              <a:rPr lang="ru-RU" sz="1300" b="1" dirty="0" smtClean="0">
                <a:solidFill>
                  <a:srgbClr val="000000"/>
                </a:solidFill>
                <a:latin typeface="+mj-lt"/>
                <a:cs typeface="PFCentroSansPro-Light"/>
              </a:rPr>
              <a:t>и муниципальных услуг </a:t>
            </a:r>
            <a:br>
              <a:rPr lang="ru-RU" sz="1300" b="1" dirty="0" smtClean="0">
                <a:solidFill>
                  <a:srgbClr val="000000"/>
                </a:solidFill>
                <a:latin typeface="+mj-lt"/>
                <a:cs typeface="PFCentroSansPro-Light"/>
              </a:rPr>
            </a:br>
            <a:r>
              <a:rPr lang="ru-RU" sz="1300" b="1" dirty="0" smtClean="0">
                <a:solidFill>
                  <a:srgbClr val="000000"/>
                </a:solidFill>
                <a:latin typeface="+mj-lt"/>
                <a:cs typeface="PFCentroSansPro-Light"/>
              </a:rPr>
              <a:t>в электронной форме</a:t>
            </a:r>
            <a:endParaRPr lang="ru-RU" sz="13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1835696" y="3401476"/>
            <a:ext cx="1008112" cy="864096"/>
            <a:chOff x="899592" y="1052736"/>
            <a:chExt cx="1008112" cy="864096"/>
          </a:xfrm>
        </p:grpSpPr>
        <p:sp>
          <p:nvSpPr>
            <p:cNvPr id="66" name="Овал 65"/>
            <p:cNvSpPr/>
            <p:nvPr/>
          </p:nvSpPr>
          <p:spPr>
            <a:xfrm>
              <a:off x="971600" y="1052736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141755" y="1124744"/>
              <a:ext cx="76594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+mj-lt"/>
                  <a:cs typeface="PFCentroSansPro-Light"/>
                </a:rPr>
                <a:t>70</a:t>
              </a:r>
              <a:r>
                <a:rPr lang="ru-RU" sz="2000" b="1" dirty="0" smtClean="0">
                  <a:solidFill>
                    <a:srgbClr val="FF0000"/>
                  </a:solidFill>
                  <a:latin typeface="+mj-lt"/>
                  <a:cs typeface="PFCentroSansPro-Light"/>
                </a:rPr>
                <a:t>%</a:t>
              </a:r>
              <a:r>
                <a:rPr lang="ru-RU" sz="3500" dirty="0" smtClean="0">
                  <a:solidFill>
                    <a:srgbClr val="FF0000"/>
                  </a:solidFill>
                  <a:latin typeface="+mj-lt"/>
                  <a:cs typeface="PFCentroSansPro-Light"/>
                </a:rPr>
                <a:t> </a:t>
              </a:r>
              <a:endParaRPr lang="ru-RU" sz="35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8" name="Стрелка вправо 67"/>
            <p:cNvSpPr/>
            <p:nvPr/>
          </p:nvSpPr>
          <p:spPr>
            <a:xfrm>
              <a:off x="899592" y="1388774"/>
              <a:ext cx="288032" cy="1920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 rot="10800000">
            <a:off x="179512" y="2708920"/>
            <a:ext cx="1656184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681625"/>
            <a:ext cx="1907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  <a:cs typeface="PFCentroSansPro-Black"/>
              </a:rPr>
              <a:t>Указ </a:t>
            </a:r>
            <a:r>
              <a:rPr lang="ru-RU" sz="1600" b="1" dirty="0">
                <a:solidFill>
                  <a:srgbClr val="C00000"/>
                </a:solidFill>
                <a:latin typeface="+mj-lt"/>
                <a:cs typeface="PFCentroSansPro-Black"/>
              </a:rPr>
              <a:t>Президента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PFCentroSansPro-Black"/>
              </a:rPr>
              <a:t>Российской Федерации 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+mj-lt"/>
                <a:cs typeface="PFCentroSansPro-Light"/>
              </a:rPr>
              <a:t>от 7 </a:t>
            </a:r>
            <a:r>
              <a:rPr lang="ru-RU" sz="1600" b="1" dirty="0">
                <a:solidFill>
                  <a:srgbClr val="000000"/>
                </a:solidFill>
                <a:latin typeface="+mj-lt"/>
                <a:cs typeface="PFCentroSansPro-Light"/>
              </a:rPr>
              <a:t>мая 2012 г.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cs typeface="PFCentroSansPro-Light"/>
              </a:rPr>
              <a:t>№601</a:t>
            </a:r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364088" y="3560358"/>
            <a:ext cx="243414" cy="228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5292080" y="3820396"/>
            <a:ext cx="432048" cy="259511"/>
          </a:xfrm>
          <a:custGeom>
            <a:avLst/>
            <a:gdLst>
              <a:gd name="connsiteX0" fmla="*/ 574861 w 1444868"/>
              <a:gd name="connsiteY0" fmla="*/ 59392 h 923774"/>
              <a:gd name="connsiteX1" fmla="*/ 350308 w 1444868"/>
              <a:gd name="connsiteY1" fmla="*/ 99637 h 923774"/>
              <a:gd name="connsiteX2" fmla="*/ 372229 w 1444868"/>
              <a:gd name="connsiteY2" fmla="*/ 144738 h 923774"/>
              <a:gd name="connsiteX3" fmla="*/ 777783 w 1444868"/>
              <a:gd name="connsiteY3" fmla="*/ 144209 h 923774"/>
              <a:gd name="connsiteX4" fmla="*/ 799553 w 1444868"/>
              <a:gd name="connsiteY4" fmla="*/ 99037 h 923774"/>
              <a:gd name="connsiteX5" fmla="*/ 574861 w 1444868"/>
              <a:gd name="connsiteY5" fmla="*/ 59392 h 923774"/>
              <a:gd name="connsiteX6" fmla="*/ 581780 w 1444868"/>
              <a:gd name="connsiteY6" fmla="*/ 25 h 923774"/>
              <a:gd name="connsiteX7" fmla="*/ 979074 w 1444868"/>
              <a:gd name="connsiteY7" fmla="*/ 128391 h 923774"/>
              <a:gd name="connsiteX8" fmla="*/ 1173565 w 1444868"/>
              <a:gd name="connsiteY8" fmla="*/ 32597 h 923774"/>
              <a:gd name="connsiteX9" fmla="*/ 1132925 w 1444868"/>
              <a:gd name="connsiteY9" fmla="*/ 171934 h 923774"/>
              <a:gd name="connsiteX10" fmla="*/ 1333222 w 1444868"/>
              <a:gd name="connsiteY10" fmla="*/ 366425 h 923774"/>
              <a:gd name="connsiteX11" fmla="*/ 1440627 w 1444868"/>
              <a:gd name="connsiteY11" fmla="*/ 366425 h 923774"/>
              <a:gd name="connsiteX12" fmla="*/ 1426114 w 1444868"/>
              <a:gd name="connsiteY12" fmla="*/ 511568 h 923774"/>
              <a:gd name="connsiteX13" fmla="*/ 984879 w 1444868"/>
              <a:gd name="connsiteY13" fmla="*/ 767020 h 923774"/>
              <a:gd name="connsiteX14" fmla="*/ 990685 w 1444868"/>
              <a:gd name="connsiteY14" fmla="*/ 923774 h 923774"/>
              <a:gd name="connsiteX15" fmla="*/ 799097 w 1444868"/>
              <a:gd name="connsiteY15" fmla="*/ 920871 h 923774"/>
              <a:gd name="connsiteX16" fmla="*/ 726525 w 1444868"/>
              <a:gd name="connsiteY16" fmla="*/ 816368 h 923774"/>
              <a:gd name="connsiteX17" fmla="*/ 352057 w 1444868"/>
              <a:gd name="connsiteY17" fmla="*/ 798951 h 923774"/>
              <a:gd name="connsiteX18" fmla="*/ 360765 w 1444868"/>
              <a:gd name="connsiteY18" fmla="*/ 917968 h 923774"/>
              <a:gd name="connsiteX19" fmla="*/ 177885 w 1444868"/>
              <a:gd name="connsiteY19" fmla="*/ 917968 h 923774"/>
              <a:gd name="connsiteX20" fmla="*/ 76285 w 1444868"/>
              <a:gd name="connsiteY20" fmla="*/ 624780 h 923774"/>
              <a:gd name="connsiteX21" fmla="*/ 53062 w 1444868"/>
              <a:gd name="connsiteY21" fmla="*/ 264825 h 923774"/>
              <a:gd name="connsiteX22" fmla="*/ 53062 w 1444868"/>
              <a:gd name="connsiteY22" fmla="*/ 102265 h 923774"/>
              <a:gd name="connsiteX23" fmla="*/ 116925 w 1444868"/>
              <a:gd name="connsiteY23" fmla="*/ 148711 h 923774"/>
              <a:gd name="connsiteX24" fmla="*/ 581780 w 1444868"/>
              <a:gd name="connsiteY24" fmla="*/ 25 h 923774"/>
              <a:gd name="connsiteX0" fmla="*/ 574861 w 1444868"/>
              <a:gd name="connsiteY0" fmla="*/ 59392 h 923774"/>
              <a:gd name="connsiteX1" fmla="*/ 350308 w 1444868"/>
              <a:gd name="connsiteY1" fmla="*/ 99637 h 923774"/>
              <a:gd name="connsiteX2" fmla="*/ 372229 w 1444868"/>
              <a:gd name="connsiteY2" fmla="*/ 144738 h 923774"/>
              <a:gd name="connsiteX3" fmla="*/ 777783 w 1444868"/>
              <a:gd name="connsiteY3" fmla="*/ 144209 h 923774"/>
              <a:gd name="connsiteX4" fmla="*/ 799553 w 1444868"/>
              <a:gd name="connsiteY4" fmla="*/ 99037 h 923774"/>
              <a:gd name="connsiteX5" fmla="*/ 574861 w 1444868"/>
              <a:gd name="connsiteY5" fmla="*/ 59392 h 923774"/>
              <a:gd name="connsiteX6" fmla="*/ 581780 w 1444868"/>
              <a:gd name="connsiteY6" fmla="*/ 25 h 923774"/>
              <a:gd name="connsiteX7" fmla="*/ 979074 w 1444868"/>
              <a:gd name="connsiteY7" fmla="*/ 128391 h 923774"/>
              <a:gd name="connsiteX8" fmla="*/ 1173565 w 1444868"/>
              <a:gd name="connsiteY8" fmla="*/ 32597 h 923774"/>
              <a:gd name="connsiteX9" fmla="*/ 1132925 w 1444868"/>
              <a:gd name="connsiteY9" fmla="*/ 171934 h 923774"/>
              <a:gd name="connsiteX10" fmla="*/ 1333222 w 1444868"/>
              <a:gd name="connsiteY10" fmla="*/ 366425 h 923774"/>
              <a:gd name="connsiteX11" fmla="*/ 1440627 w 1444868"/>
              <a:gd name="connsiteY11" fmla="*/ 366425 h 923774"/>
              <a:gd name="connsiteX12" fmla="*/ 1426114 w 1444868"/>
              <a:gd name="connsiteY12" fmla="*/ 511568 h 923774"/>
              <a:gd name="connsiteX13" fmla="*/ 984879 w 1444868"/>
              <a:gd name="connsiteY13" fmla="*/ 767020 h 923774"/>
              <a:gd name="connsiteX14" fmla="*/ 990685 w 1444868"/>
              <a:gd name="connsiteY14" fmla="*/ 923774 h 923774"/>
              <a:gd name="connsiteX15" fmla="*/ 799097 w 1444868"/>
              <a:gd name="connsiteY15" fmla="*/ 920871 h 923774"/>
              <a:gd name="connsiteX16" fmla="*/ 726525 w 1444868"/>
              <a:gd name="connsiteY16" fmla="*/ 816368 h 923774"/>
              <a:gd name="connsiteX17" fmla="*/ 352057 w 1444868"/>
              <a:gd name="connsiteY17" fmla="*/ 798951 h 923774"/>
              <a:gd name="connsiteX18" fmla="*/ 360765 w 1444868"/>
              <a:gd name="connsiteY18" fmla="*/ 917968 h 923774"/>
              <a:gd name="connsiteX19" fmla="*/ 177885 w 1444868"/>
              <a:gd name="connsiteY19" fmla="*/ 917968 h 923774"/>
              <a:gd name="connsiteX20" fmla="*/ 76285 w 1444868"/>
              <a:gd name="connsiteY20" fmla="*/ 624780 h 923774"/>
              <a:gd name="connsiteX21" fmla="*/ 53062 w 1444868"/>
              <a:gd name="connsiteY21" fmla="*/ 264825 h 923774"/>
              <a:gd name="connsiteX22" fmla="*/ 53062 w 1444868"/>
              <a:gd name="connsiteY22" fmla="*/ 102265 h 923774"/>
              <a:gd name="connsiteX23" fmla="*/ 116925 w 1444868"/>
              <a:gd name="connsiteY23" fmla="*/ 148711 h 923774"/>
              <a:gd name="connsiteX24" fmla="*/ 581780 w 1444868"/>
              <a:gd name="connsiteY24" fmla="*/ 25 h 923774"/>
              <a:gd name="connsiteX0" fmla="*/ 579477 w 1449484"/>
              <a:gd name="connsiteY0" fmla="*/ 59392 h 923774"/>
              <a:gd name="connsiteX1" fmla="*/ 354924 w 1449484"/>
              <a:gd name="connsiteY1" fmla="*/ 99637 h 923774"/>
              <a:gd name="connsiteX2" fmla="*/ 376845 w 1449484"/>
              <a:gd name="connsiteY2" fmla="*/ 144738 h 923774"/>
              <a:gd name="connsiteX3" fmla="*/ 782399 w 1449484"/>
              <a:gd name="connsiteY3" fmla="*/ 144209 h 923774"/>
              <a:gd name="connsiteX4" fmla="*/ 804169 w 1449484"/>
              <a:gd name="connsiteY4" fmla="*/ 99037 h 923774"/>
              <a:gd name="connsiteX5" fmla="*/ 579477 w 1449484"/>
              <a:gd name="connsiteY5" fmla="*/ 59392 h 923774"/>
              <a:gd name="connsiteX6" fmla="*/ 586396 w 1449484"/>
              <a:gd name="connsiteY6" fmla="*/ 25 h 923774"/>
              <a:gd name="connsiteX7" fmla="*/ 983690 w 1449484"/>
              <a:gd name="connsiteY7" fmla="*/ 128391 h 923774"/>
              <a:gd name="connsiteX8" fmla="*/ 1178181 w 1449484"/>
              <a:gd name="connsiteY8" fmla="*/ 32597 h 923774"/>
              <a:gd name="connsiteX9" fmla="*/ 1137541 w 1449484"/>
              <a:gd name="connsiteY9" fmla="*/ 171934 h 923774"/>
              <a:gd name="connsiteX10" fmla="*/ 1337838 w 1449484"/>
              <a:gd name="connsiteY10" fmla="*/ 366425 h 923774"/>
              <a:gd name="connsiteX11" fmla="*/ 1445243 w 1449484"/>
              <a:gd name="connsiteY11" fmla="*/ 366425 h 923774"/>
              <a:gd name="connsiteX12" fmla="*/ 1430730 w 1449484"/>
              <a:gd name="connsiteY12" fmla="*/ 511568 h 923774"/>
              <a:gd name="connsiteX13" fmla="*/ 989495 w 1449484"/>
              <a:gd name="connsiteY13" fmla="*/ 767020 h 923774"/>
              <a:gd name="connsiteX14" fmla="*/ 995301 w 1449484"/>
              <a:gd name="connsiteY14" fmla="*/ 923774 h 923774"/>
              <a:gd name="connsiteX15" fmla="*/ 803713 w 1449484"/>
              <a:gd name="connsiteY15" fmla="*/ 920871 h 923774"/>
              <a:gd name="connsiteX16" fmla="*/ 731141 w 1449484"/>
              <a:gd name="connsiteY16" fmla="*/ 816368 h 923774"/>
              <a:gd name="connsiteX17" fmla="*/ 356673 w 1449484"/>
              <a:gd name="connsiteY17" fmla="*/ 798951 h 923774"/>
              <a:gd name="connsiteX18" fmla="*/ 365381 w 1449484"/>
              <a:gd name="connsiteY18" fmla="*/ 917968 h 923774"/>
              <a:gd name="connsiteX19" fmla="*/ 182501 w 1449484"/>
              <a:gd name="connsiteY19" fmla="*/ 917968 h 923774"/>
              <a:gd name="connsiteX20" fmla="*/ 80901 w 1449484"/>
              <a:gd name="connsiteY20" fmla="*/ 624780 h 923774"/>
              <a:gd name="connsiteX21" fmla="*/ 57678 w 1449484"/>
              <a:gd name="connsiteY21" fmla="*/ 264825 h 923774"/>
              <a:gd name="connsiteX22" fmla="*/ 57678 w 1449484"/>
              <a:gd name="connsiteY22" fmla="*/ 102265 h 923774"/>
              <a:gd name="connsiteX23" fmla="*/ 121541 w 1449484"/>
              <a:gd name="connsiteY23" fmla="*/ 148711 h 923774"/>
              <a:gd name="connsiteX24" fmla="*/ 586396 w 1449484"/>
              <a:gd name="connsiteY24" fmla="*/ 25 h 923774"/>
              <a:gd name="connsiteX0" fmla="*/ 574862 w 1444869"/>
              <a:gd name="connsiteY0" fmla="*/ 59392 h 923774"/>
              <a:gd name="connsiteX1" fmla="*/ 350309 w 1444869"/>
              <a:gd name="connsiteY1" fmla="*/ 99637 h 923774"/>
              <a:gd name="connsiteX2" fmla="*/ 372230 w 1444869"/>
              <a:gd name="connsiteY2" fmla="*/ 144738 h 923774"/>
              <a:gd name="connsiteX3" fmla="*/ 777784 w 1444869"/>
              <a:gd name="connsiteY3" fmla="*/ 144209 h 923774"/>
              <a:gd name="connsiteX4" fmla="*/ 799554 w 1444869"/>
              <a:gd name="connsiteY4" fmla="*/ 99037 h 923774"/>
              <a:gd name="connsiteX5" fmla="*/ 574862 w 1444869"/>
              <a:gd name="connsiteY5" fmla="*/ 59392 h 923774"/>
              <a:gd name="connsiteX6" fmla="*/ 581781 w 1444869"/>
              <a:gd name="connsiteY6" fmla="*/ 25 h 923774"/>
              <a:gd name="connsiteX7" fmla="*/ 979075 w 1444869"/>
              <a:gd name="connsiteY7" fmla="*/ 128391 h 923774"/>
              <a:gd name="connsiteX8" fmla="*/ 1173566 w 1444869"/>
              <a:gd name="connsiteY8" fmla="*/ 32597 h 923774"/>
              <a:gd name="connsiteX9" fmla="*/ 1132926 w 1444869"/>
              <a:gd name="connsiteY9" fmla="*/ 171934 h 923774"/>
              <a:gd name="connsiteX10" fmla="*/ 1333223 w 1444869"/>
              <a:gd name="connsiteY10" fmla="*/ 366425 h 923774"/>
              <a:gd name="connsiteX11" fmla="*/ 1440628 w 1444869"/>
              <a:gd name="connsiteY11" fmla="*/ 366425 h 923774"/>
              <a:gd name="connsiteX12" fmla="*/ 1426115 w 1444869"/>
              <a:gd name="connsiteY12" fmla="*/ 511568 h 923774"/>
              <a:gd name="connsiteX13" fmla="*/ 984880 w 1444869"/>
              <a:gd name="connsiteY13" fmla="*/ 767020 h 923774"/>
              <a:gd name="connsiteX14" fmla="*/ 990686 w 1444869"/>
              <a:gd name="connsiteY14" fmla="*/ 923774 h 923774"/>
              <a:gd name="connsiteX15" fmla="*/ 799098 w 1444869"/>
              <a:gd name="connsiteY15" fmla="*/ 920871 h 923774"/>
              <a:gd name="connsiteX16" fmla="*/ 726526 w 1444869"/>
              <a:gd name="connsiteY16" fmla="*/ 816368 h 923774"/>
              <a:gd name="connsiteX17" fmla="*/ 352058 w 1444869"/>
              <a:gd name="connsiteY17" fmla="*/ 798951 h 923774"/>
              <a:gd name="connsiteX18" fmla="*/ 360766 w 1444869"/>
              <a:gd name="connsiteY18" fmla="*/ 917968 h 923774"/>
              <a:gd name="connsiteX19" fmla="*/ 177886 w 1444869"/>
              <a:gd name="connsiteY19" fmla="*/ 917968 h 923774"/>
              <a:gd name="connsiteX20" fmla="*/ 76286 w 1444869"/>
              <a:gd name="connsiteY20" fmla="*/ 624780 h 923774"/>
              <a:gd name="connsiteX21" fmla="*/ 53063 w 1444869"/>
              <a:gd name="connsiteY21" fmla="*/ 264825 h 923774"/>
              <a:gd name="connsiteX22" fmla="*/ 53063 w 1444869"/>
              <a:gd name="connsiteY22" fmla="*/ 102265 h 923774"/>
              <a:gd name="connsiteX23" fmla="*/ 116926 w 1444869"/>
              <a:gd name="connsiteY23" fmla="*/ 148711 h 923774"/>
              <a:gd name="connsiteX24" fmla="*/ 581781 w 1444869"/>
              <a:gd name="connsiteY24" fmla="*/ 25 h 923774"/>
              <a:gd name="connsiteX0" fmla="*/ 574862 w 1444869"/>
              <a:gd name="connsiteY0" fmla="*/ 59392 h 923774"/>
              <a:gd name="connsiteX1" fmla="*/ 350309 w 1444869"/>
              <a:gd name="connsiteY1" fmla="*/ 99637 h 923774"/>
              <a:gd name="connsiteX2" fmla="*/ 372230 w 1444869"/>
              <a:gd name="connsiteY2" fmla="*/ 144738 h 923774"/>
              <a:gd name="connsiteX3" fmla="*/ 777784 w 1444869"/>
              <a:gd name="connsiteY3" fmla="*/ 144209 h 923774"/>
              <a:gd name="connsiteX4" fmla="*/ 799554 w 1444869"/>
              <a:gd name="connsiteY4" fmla="*/ 99037 h 923774"/>
              <a:gd name="connsiteX5" fmla="*/ 574862 w 1444869"/>
              <a:gd name="connsiteY5" fmla="*/ 59392 h 923774"/>
              <a:gd name="connsiteX6" fmla="*/ 581781 w 1444869"/>
              <a:gd name="connsiteY6" fmla="*/ 25 h 923774"/>
              <a:gd name="connsiteX7" fmla="*/ 979075 w 1444869"/>
              <a:gd name="connsiteY7" fmla="*/ 128391 h 923774"/>
              <a:gd name="connsiteX8" fmla="*/ 1173566 w 1444869"/>
              <a:gd name="connsiteY8" fmla="*/ 32597 h 923774"/>
              <a:gd name="connsiteX9" fmla="*/ 1132926 w 1444869"/>
              <a:gd name="connsiteY9" fmla="*/ 171934 h 923774"/>
              <a:gd name="connsiteX10" fmla="*/ 1333223 w 1444869"/>
              <a:gd name="connsiteY10" fmla="*/ 366425 h 923774"/>
              <a:gd name="connsiteX11" fmla="*/ 1440628 w 1444869"/>
              <a:gd name="connsiteY11" fmla="*/ 366425 h 923774"/>
              <a:gd name="connsiteX12" fmla="*/ 1426115 w 1444869"/>
              <a:gd name="connsiteY12" fmla="*/ 511568 h 923774"/>
              <a:gd name="connsiteX13" fmla="*/ 984880 w 1444869"/>
              <a:gd name="connsiteY13" fmla="*/ 767020 h 923774"/>
              <a:gd name="connsiteX14" fmla="*/ 990686 w 1444869"/>
              <a:gd name="connsiteY14" fmla="*/ 923774 h 923774"/>
              <a:gd name="connsiteX15" fmla="*/ 799098 w 1444869"/>
              <a:gd name="connsiteY15" fmla="*/ 920871 h 923774"/>
              <a:gd name="connsiteX16" fmla="*/ 726526 w 1444869"/>
              <a:gd name="connsiteY16" fmla="*/ 816368 h 923774"/>
              <a:gd name="connsiteX17" fmla="*/ 352058 w 1444869"/>
              <a:gd name="connsiteY17" fmla="*/ 798951 h 923774"/>
              <a:gd name="connsiteX18" fmla="*/ 360766 w 1444869"/>
              <a:gd name="connsiteY18" fmla="*/ 917968 h 923774"/>
              <a:gd name="connsiteX19" fmla="*/ 177886 w 1444869"/>
              <a:gd name="connsiteY19" fmla="*/ 917968 h 923774"/>
              <a:gd name="connsiteX20" fmla="*/ 76286 w 1444869"/>
              <a:gd name="connsiteY20" fmla="*/ 624780 h 923774"/>
              <a:gd name="connsiteX21" fmla="*/ 53063 w 1444869"/>
              <a:gd name="connsiteY21" fmla="*/ 264825 h 923774"/>
              <a:gd name="connsiteX22" fmla="*/ 53063 w 1444869"/>
              <a:gd name="connsiteY22" fmla="*/ 102265 h 923774"/>
              <a:gd name="connsiteX23" fmla="*/ 116926 w 1444869"/>
              <a:gd name="connsiteY23" fmla="*/ 148711 h 923774"/>
              <a:gd name="connsiteX24" fmla="*/ 581781 w 1444869"/>
              <a:gd name="connsiteY24" fmla="*/ 25 h 92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4869" h="923774">
                <a:moveTo>
                  <a:pt x="574862" y="59392"/>
                </a:moveTo>
                <a:cubicBezTo>
                  <a:pt x="498443" y="59494"/>
                  <a:pt x="422048" y="72911"/>
                  <a:pt x="350309" y="99637"/>
                </a:cubicBezTo>
                <a:lnTo>
                  <a:pt x="372230" y="144738"/>
                </a:lnTo>
                <a:cubicBezTo>
                  <a:pt x="501894" y="97729"/>
                  <a:pt x="647957" y="97539"/>
                  <a:pt x="777784" y="144209"/>
                </a:cubicBezTo>
                <a:lnTo>
                  <a:pt x="799554" y="99037"/>
                </a:lnTo>
                <a:cubicBezTo>
                  <a:pt x="727723" y="72503"/>
                  <a:pt x="651281" y="59290"/>
                  <a:pt x="574862" y="59392"/>
                </a:cubicBezTo>
                <a:close/>
                <a:moveTo>
                  <a:pt x="581781" y="25"/>
                </a:moveTo>
                <a:cubicBezTo>
                  <a:pt x="707068" y="1073"/>
                  <a:pt x="844092" y="35137"/>
                  <a:pt x="979075" y="128391"/>
                </a:cubicBezTo>
                <a:cubicBezTo>
                  <a:pt x="1035196" y="70334"/>
                  <a:pt x="1102931" y="44208"/>
                  <a:pt x="1173566" y="32597"/>
                </a:cubicBezTo>
                <a:cubicBezTo>
                  <a:pt x="1139699" y="79043"/>
                  <a:pt x="1126153" y="116780"/>
                  <a:pt x="1132926" y="171934"/>
                </a:cubicBezTo>
                <a:cubicBezTo>
                  <a:pt x="1211303" y="216444"/>
                  <a:pt x="1280971" y="272566"/>
                  <a:pt x="1333223" y="366425"/>
                </a:cubicBezTo>
                <a:lnTo>
                  <a:pt x="1440628" y="366425"/>
                </a:lnTo>
                <a:cubicBezTo>
                  <a:pt x="1450304" y="414806"/>
                  <a:pt x="1442564" y="460284"/>
                  <a:pt x="1426115" y="511568"/>
                </a:cubicBezTo>
                <a:cubicBezTo>
                  <a:pt x="1319677" y="631554"/>
                  <a:pt x="1137764" y="739926"/>
                  <a:pt x="984880" y="767020"/>
                </a:cubicBezTo>
                <a:cubicBezTo>
                  <a:pt x="978107" y="822174"/>
                  <a:pt x="977140" y="871523"/>
                  <a:pt x="990686" y="923774"/>
                </a:cubicBezTo>
                <a:lnTo>
                  <a:pt x="799098" y="920871"/>
                </a:lnTo>
                <a:lnTo>
                  <a:pt x="726526" y="816368"/>
                </a:lnTo>
                <a:cubicBezTo>
                  <a:pt x="610412" y="833785"/>
                  <a:pt x="485590" y="833785"/>
                  <a:pt x="352058" y="798951"/>
                </a:cubicBezTo>
                <a:cubicBezTo>
                  <a:pt x="354961" y="838623"/>
                  <a:pt x="352058" y="860879"/>
                  <a:pt x="360766" y="917968"/>
                </a:cubicBezTo>
                <a:lnTo>
                  <a:pt x="177886" y="917968"/>
                </a:lnTo>
                <a:cubicBezTo>
                  <a:pt x="123699" y="857976"/>
                  <a:pt x="78221" y="754440"/>
                  <a:pt x="76286" y="624780"/>
                </a:cubicBezTo>
                <a:cubicBezTo>
                  <a:pt x="13390" y="545435"/>
                  <a:pt x="-46602" y="402227"/>
                  <a:pt x="53063" y="264825"/>
                </a:cubicBezTo>
                <a:cubicBezTo>
                  <a:pt x="-39829" y="167095"/>
                  <a:pt x="13979" y="102529"/>
                  <a:pt x="53063" y="102265"/>
                </a:cubicBezTo>
                <a:cubicBezTo>
                  <a:pt x="168355" y="101485"/>
                  <a:pt x="95944" y="164606"/>
                  <a:pt x="116926" y="148711"/>
                </a:cubicBezTo>
                <a:cubicBezTo>
                  <a:pt x="196755" y="88236"/>
                  <a:pt x="372968" y="-1724"/>
                  <a:pt x="581781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3" name="Арка 63"/>
          <p:cNvSpPr>
            <a:spLocks noChangeAspect="1"/>
          </p:cNvSpPr>
          <p:nvPr/>
        </p:nvSpPr>
        <p:spPr>
          <a:xfrm>
            <a:off x="5423396" y="3601591"/>
            <a:ext cx="133258" cy="143564"/>
          </a:xfrm>
          <a:custGeom>
            <a:avLst/>
            <a:gdLst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892317 w 1770514"/>
              <a:gd name="connsiteY12" fmla="*/ 1582038 h 2590148"/>
              <a:gd name="connsiteX13" fmla="*/ 582438 w 1770514"/>
              <a:gd name="connsiteY13" fmla="*/ 1582038 h 2590148"/>
              <a:gd name="connsiteX14" fmla="*/ 582438 w 1770514"/>
              <a:gd name="connsiteY14" fmla="*/ 1762056 h 2590148"/>
              <a:gd name="connsiteX15" fmla="*/ 1590550 w 1770514"/>
              <a:gd name="connsiteY15" fmla="*/ 1762056 h 2590148"/>
              <a:gd name="connsiteX16" fmla="*/ 1590550 w 1770514"/>
              <a:gd name="connsiteY16" fmla="*/ 2014084 h 2590148"/>
              <a:gd name="connsiteX17" fmla="*/ 582438 w 1770514"/>
              <a:gd name="connsiteY17" fmla="*/ 2014084 h 2590148"/>
              <a:gd name="connsiteX18" fmla="*/ 582438 w 1770514"/>
              <a:gd name="connsiteY18" fmla="*/ 2590148 h 2590148"/>
              <a:gd name="connsiteX19" fmla="*/ 258402 w 1770514"/>
              <a:gd name="connsiteY19" fmla="*/ 2590148 h 2590148"/>
              <a:gd name="connsiteX20" fmla="*/ 258402 w 1770514"/>
              <a:gd name="connsiteY20" fmla="*/ 2014084 h 2590148"/>
              <a:gd name="connsiteX21" fmla="*/ 0 w 1770514"/>
              <a:gd name="connsiteY21" fmla="*/ 2014084 h 2590148"/>
              <a:gd name="connsiteX22" fmla="*/ 0 w 1770514"/>
              <a:gd name="connsiteY22" fmla="*/ 1762056 h 2590148"/>
              <a:gd name="connsiteX23" fmla="*/ 258402 w 1770514"/>
              <a:gd name="connsiteY23" fmla="*/ 1762056 h 2590148"/>
              <a:gd name="connsiteX24" fmla="*/ 258402 w 1770514"/>
              <a:gd name="connsiteY24" fmla="*/ 1582038 h 2590148"/>
              <a:gd name="connsiteX25" fmla="*/ 24857 w 1770514"/>
              <a:gd name="connsiteY25" fmla="*/ 1582038 h 2590148"/>
              <a:gd name="connsiteX26" fmla="*/ 24857 w 1770514"/>
              <a:gd name="connsiteY26" fmla="*/ 1330010 h 2590148"/>
              <a:gd name="connsiteX27" fmla="*/ 258402 w 1770514"/>
              <a:gd name="connsiteY27" fmla="*/ 1330010 h 2590148"/>
              <a:gd name="connsiteX28" fmla="*/ 258402 w 1770514"/>
              <a:gd name="connsiteY28" fmla="*/ 0 h 2590148"/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892317 w 1770514"/>
              <a:gd name="connsiteY12" fmla="*/ 1582038 h 2590148"/>
              <a:gd name="connsiteX13" fmla="*/ 582438 w 1770514"/>
              <a:gd name="connsiteY13" fmla="*/ 1582038 h 2590148"/>
              <a:gd name="connsiteX14" fmla="*/ 582438 w 1770514"/>
              <a:gd name="connsiteY14" fmla="*/ 1762056 h 2590148"/>
              <a:gd name="connsiteX15" fmla="*/ 1590550 w 1770514"/>
              <a:gd name="connsiteY15" fmla="*/ 1762056 h 2590148"/>
              <a:gd name="connsiteX16" fmla="*/ 1590550 w 1770514"/>
              <a:gd name="connsiteY16" fmla="*/ 2014084 h 2590148"/>
              <a:gd name="connsiteX17" fmla="*/ 582438 w 1770514"/>
              <a:gd name="connsiteY17" fmla="*/ 2014084 h 2590148"/>
              <a:gd name="connsiteX18" fmla="*/ 582438 w 1770514"/>
              <a:gd name="connsiteY18" fmla="*/ 2590148 h 2590148"/>
              <a:gd name="connsiteX19" fmla="*/ 258402 w 1770514"/>
              <a:gd name="connsiteY19" fmla="*/ 2590148 h 2590148"/>
              <a:gd name="connsiteX20" fmla="*/ 258402 w 1770514"/>
              <a:gd name="connsiteY20" fmla="*/ 2014084 h 2590148"/>
              <a:gd name="connsiteX21" fmla="*/ 0 w 1770514"/>
              <a:gd name="connsiteY21" fmla="*/ 2014084 h 2590148"/>
              <a:gd name="connsiteX22" fmla="*/ 0 w 1770514"/>
              <a:gd name="connsiteY22" fmla="*/ 1762056 h 2590148"/>
              <a:gd name="connsiteX23" fmla="*/ 258402 w 1770514"/>
              <a:gd name="connsiteY23" fmla="*/ 1762056 h 2590148"/>
              <a:gd name="connsiteX24" fmla="*/ 258402 w 1770514"/>
              <a:gd name="connsiteY24" fmla="*/ 1582038 h 2590148"/>
              <a:gd name="connsiteX25" fmla="*/ 24857 w 1770514"/>
              <a:gd name="connsiteY25" fmla="*/ 1582038 h 2590148"/>
              <a:gd name="connsiteX26" fmla="*/ 24857 w 1770514"/>
              <a:gd name="connsiteY26" fmla="*/ 1330010 h 2590148"/>
              <a:gd name="connsiteX27" fmla="*/ 258402 w 1770514"/>
              <a:gd name="connsiteY27" fmla="*/ 1330010 h 2590148"/>
              <a:gd name="connsiteX28" fmla="*/ 258402 w 1770514"/>
              <a:gd name="connsiteY28" fmla="*/ 0 h 2590148"/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892317 w 1770514"/>
              <a:gd name="connsiteY12" fmla="*/ 1582038 h 2590148"/>
              <a:gd name="connsiteX13" fmla="*/ 582438 w 1770514"/>
              <a:gd name="connsiteY13" fmla="*/ 1582038 h 2590148"/>
              <a:gd name="connsiteX14" fmla="*/ 582438 w 1770514"/>
              <a:gd name="connsiteY14" fmla="*/ 1762056 h 2590148"/>
              <a:gd name="connsiteX15" fmla="*/ 1590550 w 1770514"/>
              <a:gd name="connsiteY15" fmla="*/ 1762056 h 2590148"/>
              <a:gd name="connsiteX16" fmla="*/ 1590550 w 1770514"/>
              <a:gd name="connsiteY16" fmla="*/ 2014084 h 2590148"/>
              <a:gd name="connsiteX17" fmla="*/ 582438 w 1770514"/>
              <a:gd name="connsiteY17" fmla="*/ 2014084 h 2590148"/>
              <a:gd name="connsiteX18" fmla="*/ 582438 w 1770514"/>
              <a:gd name="connsiteY18" fmla="*/ 2590148 h 2590148"/>
              <a:gd name="connsiteX19" fmla="*/ 258402 w 1770514"/>
              <a:gd name="connsiteY19" fmla="*/ 2590148 h 2590148"/>
              <a:gd name="connsiteX20" fmla="*/ 258402 w 1770514"/>
              <a:gd name="connsiteY20" fmla="*/ 2014084 h 2590148"/>
              <a:gd name="connsiteX21" fmla="*/ 0 w 1770514"/>
              <a:gd name="connsiteY21" fmla="*/ 2014084 h 2590148"/>
              <a:gd name="connsiteX22" fmla="*/ 0 w 1770514"/>
              <a:gd name="connsiteY22" fmla="*/ 1762056 h 2590148"/>
              <a:gd name="connsiteX23" fmla="*/ 258402 w 1770514"/>
              <a:gd name="connsiteY23" fmla="*/ 1762056 h 2590148"/>
              <a:gd name="connsiteX24" fmla="*/ 258402 w 1770514"/>
              <a:gd name="connsiteY24" fmla="*/ 1582038 h 2590148"/>
              <a:gd name="connsiteX25" fmla="*/ 24857 w 1770514"/>
              <a:gd name="connsiteY25" fmla="*/ 1582038 h 2590148"/>
              <a:gd name="connsiteX26" fmla="*/ 24857 w 1770514"/>
              <a:gd name="connsiteY26" fmla="*/ 1330010 h 2590148"/>
              <a:gd name="connsiteX27" fmla="*/ 258402 w 1770514"/>
              <a:gd name="connsiteY27" fmla="*/ 1330010 h 2590148"/>
              <a:gd name="connsiteX28" fmla="*/ 258402 w 1770514"/>
              <a:gd name="connsiteY28" fmla="*/ 0 h 2590148"/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892317 w 1770514"/>
              <a:gd name="connsiteY12" fmla="*/ 1582038 h 2590148"/>
              <a:gd name="connsiteX13" fmla="*/ 582438 w 1770514"/>
              <a:gd name="connsiteY13" fmla="*/ 1582038 h 2590148"/>
              <a:gd name="connsiteX14" fmla="*/ 582438 w 1770514"/>
              <a:gd name="connsiteY14" fmla="*/ 1762056 h 2590148"/>
              <a:gd name="connsiteX15" fmla="*/ 1590550 w 1770514"/>
              <a:gd name="connsiteY15" fmla="*/ 1762056 h 2590148"/>
              <a:gd name="connsiteX16" fmla="*/ 1590550 w 1770514"/>
              <a:gd name="connsiteY16" fmla="*/ 2014084 h 2590148"/>
              <a:gd name="connsiteX17" fmla="*/ 582438 w 1770514"/>
              <a:gd name="connsiteY17" fmla="*/ 2014084 h 2590148"/>
              <a:gd name="connsiteX18" fmla="*/ 582438 w 1770514"/>
              <a:gd name="connsiteY18" fmla="*/ 2590148 h 2590148"/>
              <a:gd name="connsiteX19" fmla="*/ 258402 w 1770514"/>
              <a:gd name="connsiteY19" fmla="*/ 2590148 h 2590148"/>
              <a:gd name="connsiteX20" fmla="*/ 258402 w 1770514"/>
              <a:gd name="connsiteY20" fmla="*/ 2014084 h 2590148"/>
              <a:gd name="connsiteX21" fmla="*/ 0 w 1770514"/>
              <a:gd name="connsiteY21" fmla="*/ 2014084 h 2590148"/>
              <a:gd name="connsiteX22" fmla="*/ 0 w 1770514"/>
              <a:gd name="connsiteY22" fmla="*/ 1762056 h 2590148"/>
              <a:gd name="connsiteX23" fmla="*/ 258402 w 1770514"/>
              <a:gd name="connsiteY23" fmla="*/ 1762056 h 2590148"/>
              <a:gd name="connsiteX24" fmla="*/ 258402 w 1770514"/>
              <a:gd name="connsiteY24" fmla="*/ 1582038 h 2590148"/>
              <a:gd name="connsiteX25" fmla="*/ 24857 w 1770514"/>
              <a:gd name="connsiteY25" fmla="*/ 1582038 h 2590148"/>
              <a:gd name="connsiteX26" fmla="*/ 24857 w 1770514"/>
              <a:gd name="connsiteY26" fmla="*/ 1330010 h 2590148"/>
              <a:gd name="connsiteX27" fmla="*/ 258402 w 1770514"/>
              <a:gd name="connsiteY27" fmla="*/ 1330010 h 2590148"/>
              <a:gd name="connsiteX28" fmla="*/ 258402 w 1770514"/>
              <a:gd name="connsiteY28" fmla="*/ 0 h 2590148"/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582438 w 1770514"/>
              <a:gd name="connsiteY12" fmla="*/ 1582038 h 2590148"/>
              <a:gd name="connsiteX13" fmla="*/ 582438 w 1770514"/>
              <a:gd name="connsiteY13" fmla="*/ 1762056 h 2590148"/>
              <a:gd name="connsiteX14" fmla="*/ 1590550 w 1770514"/>
              <a:gd name="connsiteY14" fmla="*/ 1762056 h 2590148"/>
              <a:gd name="connsiteX15" fmla="*/ 1590550 w 1770514"/>
              <a:gd name="connsiteY15" fmla="*/ 2014084 h 2590148"/>
              <a:gd name="connsiteX16" fmla="*/ 582438 w 1770514"/>
              <a:gd name="connsiteY16" fmla="*/ 2014084 h 2590148"/>
              <a:gd name="connsiteX17" fmla="*/ 582438 w 1770514"/>
              <a:gd name="connsiteY17" fmla="*/ 2590148 h 2590148"/>
              <a:gd name="connsiteX18" fmla="*/ 258402 w 1770514"/>
              <a:gd name="connsiteY18" fmla="*/ 2590148 h 2590148"/>
              <a:gd name="connsiteX19" fmla="*/ 258402 w 1770514"/>
              <a:gd name="connsiteY19" fmla="*/ 2014084 h 2590148"/>
              <a:gd name="connsiteX20" fmla="*/ 0 w 1770514"/>
              <a:gd name="connsiteY20" fmla="*/ 2014084 h 2590148"/>
              <a:gd name="connsiteX21" fmla="*/ 0 w 1770514"/>
              <a:gd name="connsiteY21" fmla="*/ 1762056 h 2590148"/>
              <a:gd name="connsiteX22" fmla="*/ 258402 w 1770514"/>
              <a:gd name="connsiteY22" fmla="*/ 1762056 h 2590148"/>
              <a:gd name="connsiteX23" fmla="*/ 258402 w 1770514"/>
              <a:gd name="connsiteY23" fmla="*/ 1582038 h 2590148"/>
              <a:gd name="connsiteX24" fmla="*/ 24857 w 1770514"/>
              <a:gd name="connsiteY24" fmla="*/ 1582038 h 2590148"/>
              <a:gd name="connsiteX25" fmla="*/ 24857 w 1770514"/>
              <a:gd name="connsiteY25" fmla="*/ 1330010 h 2590148"/>
              <a:gd name="connsiteX26" fmla="*/ 258402 w 1770514"/>
              <a:gd name="connsiteY26" fmla="*/ 1330010 h 2590148"/>
              <a:gd name="connsiteX27" fmla="*/ 258402 w 1770514"/>
              <a:gd name="connsiteY27" fmla="*/ 0 h 25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0514" h="2590148">
                <a:moveTo>
                  <a:pt x="582438" y="254788"/>
                </a:moveTo>
                <a:lnTo>
                  <a:pt x="582438" y="1330010"/>
                </a:lnTo>
                <a:lnTo>
                  <a:pt x="865302" y="1330010"/>
                </a:lnTo>
                <a:cubicBezTo>
                  <a:pt x="1373866" y="1278773"/>
                  <a:pt x="1403108" y="970636"/>
                  <a:pt x="1410137" y="825425"/>
                </a:cubicBezTo>
                <a:cubicBezTo>
                  <a:pt x="1417166" y="680214"/>
                  <a:pt x="1394976" y="260847"/>
                  <a:pt x="887075" y="254788"/>
                </a:cubicBezTo>
                <a:lnTo>
                  <a:pt x="582438" y="254788"/>
                </a:lnTo>
                <a:close/>
                <a:moveTo>
                  <a:pt x="258402" y="0"/>
                </a:moveTo>
                <a:lnTo>
                  <a:pt x="582438" y="0"/>
                </a:lnTo>
                <a:lnTo>
                  <a:pt x="582438" y="2760"/>
                </a:lnTo>
                <a:lnTo>
                  <a:pt x="1021419" y="2760"/>
                </a:lnTo>
                <a:cubicBezTo>
                  <a:pt x="1621830" y="45046"/>
                  <a:pt x="1780601" y="470216"/>
                  <a:pt x="1770027" y="828710"/>
                </a:cubicBezTo>
                <a:cubicBezTo>
                  <a:pt x="1755616" y="1317281"/>
                  <a:pt x="1335943" y="1585086"/>
                  <a:pt x="892317" y="1579552"/>
                </a:cubicBezTo>
                <a:lnTo>
                  <a:pt x="582438" y="1582038"/>
                </a:lnTo>
                <a:lnTo>
                  <a:pt x="582438" y="1762056"/>
                </a:lnTo>
                <a:lnTo>
                  <a:pt x="1590550" y="1762056"/>
                </a:lnTo>
                <a:lnTo>
                  <a:pt x="1590550" y="2014084"/>
                </a:lnTo>
                <a:lnTo>
                  <a:pt x="582438" y="2014084"/>
                </a:lnTo>
                <a:lnTo>
                  <a:pt x="582438" y="2590148"/>
                </a:lnTo>
                <a:lnTo>
                  <a:pt x="258402" y="2590148"/>
                </a:lnTo>
                <a:lnTo>
                  <a:pt x="258402" y="2014084"/>
                </a:lnTo>
                <a:lnTo>
                  <a:pt x="0" y="2014084"/>
                </a:lnTo>
                <a:lnTo>
                  <a:pt x="0" y="1762056"/>
                </a:lnTo>
                <a:lnTo>
                  <a:pt x="258402" y="1762056"/>
                </a:lnTo>
                <a:lnTo>
                  <a:pt x="258402" y="1582038"/>
                </a:lnTo>
                <a:lnTo>
                  <a:pt x="24857" y="1582038"/>
                </a:lnTo>
                <a:lnTo>
                  <a:pt x="24857" y="1330010"/>
                </a:lnTo>
                <a:lnTo>
                  <a:pt x="258402" y="1330010"/>
                </a:lnTo>
                <a:lnTo>
                  <a:pt x="2584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129417" y="5023357"/>
            <a:ext cx="709899" cy="70989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pic>
        <p:nvPicPr>
          <p:cNvPr id="75" name="Рисунок 74" descr="icon_binoculars_bi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0588" y="4965700"/>
            <a:ext cx="767556" cy="767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39552" y="1916832"/>
            <a:ext cx="3816424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PFCentroSansPro-Black"/>
              </a:rPr>
              <a:t>KPI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PFCentroSansPro-Black"/>
              </a:rPr>
              <a:t>:</a:t>
            </a:r>
            <a:endParaRPr lang="ru-RU" sz="2800" b="1" dirty="0">
              <a:solidFill>
                <a:srgbClr val="C00000"/>
              </a:solidFill>
              <a:latin typeface="+mj-lt"/>
              <a:ea typeface="Arial Unicode MS" pitchFamily="34" charset="-128"/>
              <a:cs typeface="PFCentroSansPro-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609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1412776"/>
            <a:ext cx="727280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600"/>
              </a:spcAft>
              <a:buClr>
                <a:schemeClr val="accent2"/>
              </a:buClr>
              <a:buSzPct val="160000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Однократность ввода информации и последующая многократность ее использования</a:t>
            </a:r>
          </a:p>
          <a:p>
            <a:pPr lvl="0">
              <a:spcAft>
                <a:spcPts val="2600"/>
              </a:spcAft>
              <a:buClr>
                <a:schemeClr val="accent2"/>
              </a:buClr>
              <a:buSzPct val="160000"/>
            </a:pP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Единство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стандартов, технологий и форматов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+mj-lt"/>
              </a:rPr>
            </a:b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участников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системы при распределенном (облачном) принципе хранения данных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lvl="0">
              <a:spcAft>
                <a:spcPts val="2600"/>
              </a:spcAft>
              <a:buClr>
                <a:schemeClr val="accent2"/>
              </a:buClr>
              <a:buSzPct val="160000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Использование инфраструктуры электронного правительства (ЕСИА, СМЭВ, ЕСПД,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Гособлако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)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lvl="0">
              <a:spcAft>
                <a:spcPts val="2600"/>
              </a:spcAft>
              <a:buClr>
                <a:schemeClr val="accent2"/>
              </a:buClr>
              <a:buSzPct val="160000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Независимый контроль над публикацией информации (открытость)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1529835"/>
            <a:ext cx="683984" cy="683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591953"/>
            <a:ext cx="683984" cy="683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3861048"/>
            <a:ext cx="683984" cy="683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4941168"/>
            <a:ext cx="683984" cy="683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11560" y="1340768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1560" y="2402886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1560" y="3645024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1560" y="4725144"/>
            <a:ext cx="784887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560" y="5733256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4016" y="404664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j-lt"/>
              </a:rPr>
              <a:t>Основные принципы концепции ЕГИССО</a:t>
            </a:r>
            <a:endParaRPr lang="ru-RU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609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44016" y="404664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n-lt"/>
              </a:rPr>
              <a:t>Функции ЕГИССО</a:t>
            </a:r>
            <a:endParaRPr lang="ru-RU" sz="3000" b="1" dirty="0">
              <a:latin typeface="+mn-lt"/>
            </a:endParaRPr>
          </a:p>
        </p:txBody>
      </p:sp>
      <p:pic>
        <p:nvPicPr>
          <p:cNvPr id="25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1115616" y="1352376"/>
            <a:ext cx="7488832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Создание и ведение единого классификатора мер социальной поддержки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 видов социального обеспечения граждан федерального,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субъектового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муниципального и ведомственного  уровней.</a:t>
            </a:r>
          </a:p>
          <a:p>
            <a:pPr lvl="0">
              <a:lnSpc>
                <a:spcPct val="90000"/>
              </a:lnSpc>
              <a:spcAft>
                <a:spcPts val="1200"/>
              </a:spcAft>
              <a:buClr>
                <a:schemeClr val="tx2">
                  <a:lumMod val="50000"/>
                </a:schemeClr>
              </a:buCl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Создание и ведение базы персонифицированного учета сведений о социальном обеспечении граждан.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tx2">
                  <a:lumMod val="50000"/>
                </a:schemeClr>
              </a:buCl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Учет, анализ и контроль расходов, осуществляемых на социальное обеспечение граждан на федеральном,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субъектовом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и муниципальном уровнях.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tx2">
                  <a:lumMod val="50000"/>
                </a:schemeClr>
              </a:buCl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Информирование граждан об их правах на социальное обеспечение.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tx2">
                  <a:lumMod val="50000"/>
                </a:schemeClr>
              </a:buClr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tx2">
                  <a:lumMod val="50000"/>
                </a:schemeClr>
              </a:buCl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Информационное сопровождение организации предоставления услуг социального обеспечения гражданам.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1560" y="1484784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11560" y="1340768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11560" y="2299732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1560" y="2996952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83568" y="3789040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11560" y="5373216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11560" y="2432318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11560" y="3140968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11560" y="3861048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11560" y="4509120"/>
            <a:ext cx="78488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611560" y="4653136"/>
            <a:ext cx="4320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66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144016" y="476672"/>
            <a:ext cx="8316416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dirty="0" smtClean="0">
                <a:latin typeface="+mn-lt"/>
              </a:rPr>
              <a:t>Перспективы использования ЕГИССО </a:t>
            </a:r>
            <a:endParaRPr lang="en-US" sz="2800" b="1" dirty="0" smtClean="0">
              <a:latin typeface="+mn-lt"/>
            </a:endParaRPr>
          </a:p>
        </p:txBody>
      </p:sp>
      <p:pic>
        <p:nvPicPr>
          <p:cNvPr id="77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Соединительная линия уступом 87"/>
          <p:cNvCxnSpPr/>
          <p:nvPr/>
        </p:nvCxnSpPr>
        <p:spPr>
          <a:xfrm rot="5400000">
            <a:off x="2995083" y="3236601"/>
            <a:ext cx="993596" cy="86409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1520" y="2138247"/>
            <a:ext cx="2808312" cy="1127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tIns="14400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 smtClean="0">
                <a:latin typeface="+mn-lt"/>
              </a:rPr>
              <a:t>Анализ и утверждение ключевых мероприятий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 сфере социального обеспечения</a:t>
            </a:r>
            <a:endParaRPr lang="ru-RU" sz="1600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4467994"/>
            <a:ext cx="2808312" cy="18197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tIns="14400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12B225"/>
              </a:buClr>
            </a:pPr>
            <a:r>
              <a:rPr lang="ru-RU" sz="1600" dirty="0" smtClean="0">
                <a:latin typeface="+mn-lt"/>
              </a:rPr>
              <a:t>Совершенствование контроля исполнения бюджетов различных уровней в области социального обеспечения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12B225"/>
              </a:buClr>
            </a:pPr>
            <a:r>
              <a:rPr lang="ru-RU" sz="1600" dirty="0" smtClean="0">
                <a:latin typeface="+mn-lt"/>
              </a:rPr>
              <a:t>Оценка достаточности финансирования регионов</a:t>
            </a:r>
            <a:r>
              <a:rPr lang="en-US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по категориям населения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84168" y="2138247"/>
            <a:ext cx="2808312" cy="684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tIns="14400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 smtClean="0">
                <a:latin typeface="+mn-lt"/>
              </a:rPr>
              <a:t>Совершенствование системы социального обеспечения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84168" y="4467994"/>
            <a:ext cx="2799482" cy="893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tIns="144000" rtlCol="0">
            <a:spAutoFit/>
          </a:bodyPr>
          <a:lstStyle/>
          <a:p>
            <a:pPr>
              <a:lnSpc>
                <a:spcPct val="95000"/>
              </a:lnSpc>
              <a:buClr>
                <a:schemeClr val="accent6">
                  <a:lumMod val="75000"/>
                </a:schemeClr>
              </a:buClr>
            </a:pPr>
            <a:r>
              <a:rPr lang="ru-RU" sz="1600" dirty="0" smtClean="0">
                <a:latin typeface="+mn-lt"/>
              </a:rPr>
              <a:t>Получение информации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о мерах социального обеспечения</a:t>
            </a:r>
          </a:p>
        </p:txBody>
      </p:sp>
      <p:cxnSp>
        <p:nvCxnSpPr>
          <p:cNvPr id="88" name="Соединительная линия уступом 87"/>
          <p:cNvCxnSpPr/>
          <p:nvPr/>
        </p:nvCxnSpPr>
        <p:spPr>
          <a:xfrm rot="16200000" flipV="1">
            <a:off x="2995083" y="1810956"/>
            <a:ext cx="993596" cy="86409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389982" y="2491840"/>
            <a:ext cx="2406154" cy="117013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08038"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ГИССО</a:t>
            </a: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/>
          <a:srcRect l="19648" r="16640"/>
          <a:stretch>
            <a:fillRect/>
          </a:stretch>
        </p:blipFill>
        <p:spPr bwMode="auto">
          <a:xfrm>
            <a:off x="3419872" y="2707862"/>
            <a:ext cx="936104" cy="83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6" name="Прямоугольник 65"/>
          <p:cNvSpPr/>
          <p:nvPr/>
        </p:nvSpPr>
        <p:spPr>
          <a:xfrm>
            <a:off x="251520" y="3675906"/>
            <a:ext cx="280831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1813" algn="ctr"/>
            <a:r>
              <a:rPr lang="ru-RU" b="1" dirty="0" smtClean="0"/>
              <a:t>Минфин России</a:t>
            </a:r>
            <a:endParaRPr lang="ru-RU" b="1" dirty="0"/>
          </a:p>
        </p:txBody>
      </p:sp>
      <p:pic>
        <p:nvPicPr>
          <p:cNvPr id="37" name="Рисунок 36" descr="gerb_minfina_ministersva_finans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56315"/>
            <a:ext cx="577214" cy="703278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251520" y="1343977"/>
            <a:ext cx="280831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3900" algn="ctr"/>
            <a:r>
              <a:rPr lang="ru-RU" b="1" dirty="0" smtClean="0"/>
              <a:t>Правительство РФ</a:t>
            </a:r>
            <a:endParaRPr lang="ru-RU" b="1" dirty="0"/>
          </a:p>
        </p:txBody>
      </p:sp>
      <p:pic>
        <p:nvPicPr>
          <p:cNvPr id="38" name="Рисунок 37" descr="479px-Coat_of_Arms_of_the_Russian_Federation_svg(1)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340768"/>
            <a:ext cx="803478" cy="952767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084168" y="1343977"/>
            <a:ext cx="280831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3900" algn="ctr"/>
            <a:r>
              <a:rPr lang="ru-RU" b="1" dirty="0" smtClean="0"/>
              <a:t>Минтруд России</a:t>
            </a:r>
            <a:endParaRPr lang="ru-RU" b="1" dirty="0"/>
          </a:p>
        </p:txBody>
      </p:sp>
      <p:pic>
        <p:nvPicPr>
          <p:cNvPr id="39" name="Picture 4" descr="http://www.rosmintrud.ru/i/logo_rosmintrud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99" t="8400" r="39521" b="54641"/>
          <a:stretch>
            <a:fillRect/>
          </a:stretch>
        </p:blipFill>
        <p:spPr bwMode="auto">
          <a:xfrm>
            <a:off x="6228184" y="1451989"/>
            <a:ext cx="530240" cy="648072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6084168" y="3675906"/>
            <a:ext cx="280831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628650" algn="ctr"/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Граждане</a:t>
            </a:r>
          </a:p>
        </p:txBody>
      </p:sp>
      <p:sp>
        <p:nvSpPr>
          <p:cNvPr id="42" name="Овал 41"/>
          <p:cNvSpPr/>
          <p:nvPr/>
        </p:nvSpPr>
        <p:spPr>
          <a:xfrm>
            <a:off x="6228184" y="3747914"/>
            <a:ext cx="720080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215"/>
          <p:cNvGrpSpPr/>
          <p:nvPr/>
        </p:nvGrpSpPr>
        <p:grpSpPr>
          <a:xfrm>
            <a:off x="6469838" y="3807222"/>
            <a:ext cx="236771" cy="601463"/>
            <a:chOff x="464195" y="2357283"/>
            <a:chExt cx="446088" cy="1160463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4" name="Freeform 73"/>
            <p:cNvSpPr>
              <a:spLocks/>
            </p:cNvSpPr>
            <p:nvPr/>
          </p:nvSpPr>
          <p:spPr bwMode="auto">
            <a:xfrm>
              <a:off x="602308" y="2357283"/>
              <a:ext cx="169862" cy="166688"/>
            </a:xfrm>
            <a:custGeom>
              <a:avLst/>
              <a:gdLst>
                <a:gd name="T0" fmla="*/ 249 w 498"/>
                <a:gd name="T1" fmla="*/ 0 h 499"/>
                <a:gd name="T2" fmla="*/ 289 w 498"/>
                <a:gd name="T3" fmla="*/ 3 h 499"/>
                <a:gd name="T4" fmla="*/ 328 w 498"/>
                <a:gd name="T5" fmla="*/ 13 h 499"/>
                <a:gd name="T6" fmla="*/ 364 w 498"/>
                <a:gd name="T7" fmla="*/ 29 h 499"/>
                <a:gd name="T8" fmla="*/ 396 w 498"/>
                <a:gd name="T9" fmla="*/ 49 h 499"/>
                <a:gd name="T10" fmla="*/ 425 w 498"/>
                <a:gd name="T11" fmla="*/ 74 h 499"/>
                <a:gd name="T12" fmla="*/ 450 w 498"/>
                <a:gd name="T13" fmla="*/ 102 h 499"/>
                <a:gd name="T14" fmla="*/ 470 w 498"/>
                <a:gd name="T15" fmla="*/ 135 h 499"/>
                <a:gd name="T16" fmla="*/ 486 w 498"/>
                <a:gd name="T17" fmla="*/ 171 h 499"/>
                <a:gd name="T18" fmla="*/ 495 w 498"/>
                <a:gd name="T19" fmla="*/ 210 h 499"/>
                <a:gd name="T20" fmla="*/ 498 w 498"/>
                <a:gd name="T21" fmla="*/ 250 h 499"/>
                <a:gd name="T22" fmla="*/ 495 w 498"/>
                <a:gd name="T23" fmla="*/ 290 h 499"/>
                <a:gd name="T24" fmla="*/ 486 w 498"/>
                <a:gd name="T25" fmla="*/ 329 h 499"/>
                <a:gd name="T26" fmla="*/ 470 w 498"/>
                <a:gd name="T27" fmla="*/ 365 h 499"/>
                <a:gd name="T28" fmla="*/ 450 w 498"/>
                <a:gd name="T29" fmla="*/ 397 h 499"/>
                <a:gd name="T30" fmla="*/ 425 w 498"/>
                <a:gd name="T31" fmla="*/ 426 h 499"/>
                <a:gd name="T32" fmla="*/ 396 w 498"/>
                <a:gd name="T33" fmla="*/ 451 h 499"/>
                <a:gd name="T34" fmla="*/ 364 w 498"/>
                <a:gd name="T35" fmla="*/ 471 h 499"/>
                <a:gd name="T36" fmla="*/ 328 w 498"/>
                <a:gd name="T37" fmla="*/ 487 h 499"/>
                <a:gd name="T38" fmla="*/ 289 w 498"/>
                <a:gd name="T39" fmla="*/ 496 h 499"/>
                <a:gd name="T40" fmla="*/ 249 w 498"/>
                <a:gd name="T41" fmla="*/ 499 h 499"/>
                <a:gd name="T42" fmla="*/ 208 w 498"/>
                <a:gd name="T43" fmla="*/ 496 h 499"/>
                <a:gd name="T44" fmla="*/ 170 w 498"/>
                <a:gd name="T45" fmla="*/ 487 h 499"/>
                <a:gd name="T46" fmla="*/ 134 w 498"/>
                <a:gd name="T47" fmla="*/ 471 h 499"/>
                <a:gd name="T48" fmla="*/ 102 w 498"/>
                <a:gd name="T49" fmla="*/ 451 h 499"/>
                <a:gd name="T50" fmla="*/ 72 w 498"/>
                <a:gd name="T51" fmla="*/ 426 h 499"/>
                <a:gd name="T52" fmla="*/ 48 w 498"/>
                <a:gd name="T53" fmla="*/ 397 h 499"/>
                <a:gd name="T54" fmla="*/ 28 w 498"/>
                <a:gd name="T55" fmla="*/ 365 h 499"/>
                <a:gd name="T56" fmla="*/ 12 w 498"/>
                <a:gd name="T57" fmla="*/ 329 h 499"/>
                <a:gd name="T58" fmla="*/ 3 w 498"/>
                <a:gd name="T59" fmla="*/ 290 h 499"/>
                <a:gd name="T60" fmla="*/ 0 w 498"/>
                <a:gd name="T61" fmla="*/ 250 h 499"/>
                <a:gd name="T62" fmla="*/ 3 w 498"/>
                <a:gd name="T63" fmla="*/ 210 h 499"/>
                <a:gd name="T64" fmla="*/ 12 w 498"/>
                <a:gd name="T65" fmla="*/ 171 h 499"/>
                <a:gd name="T66" fmla="*/ 28 w 498"/>
                <a:gd name="T67" fmla="*/ 135 h 499"/>
                <a:gd name="T68" fmla="*/ 48 w 498"/>
                <a:gd name="T69" fmla="*/ 102 h 499"/>
                <a:gd name="T70" fmla="*/ 72 w 498"/>
                <a:gd name="T71" fmla="*/ 74 h 499"/>
                <a:gd name="T72" fmla="*/ 102 w 498"/>
                <a:gd name="T73" fmla="*/ 49 h 499"/>
                <a:gd name="T74" fmla="*/ 134 w 498"/>
                <a:gd name="T75" fmla="*/ 29 h 499"/>
                <a:gd name="T76" fmla="*/ 170 w 498"/>
                <a:gd name="T77" fmla="*/ 13 h 499"/>
                <a:gd name="T78" fmla="*/ 208 w 498"/>
                <a:gd name="T79" fmla="*/ 3 h 499"/>
                <a:gd name="T80" fmla="*/ 249 w 498"/>
                <a:gd name="T8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499">
                  <a:moveTo>
                    <a:pt x="249" y="0"/>
                  </a:moveTo>
                  <a:lnTo>
                    <a:pt x="289" y="3"/>
                  </a:lnTo>
                  <a:lnTo>
                    <a:pt x="328" y="13"/>
                  </a:lnTo>
                  <a:lnTo>
                    <a:pt x="364" y="29"/>
                  </a:lnTo>
                  <a:lnTo>
                    <a:pt x="396" y="49"/>
                  </a:lnTo>
                  <a:lnTo>
                    <a:pt x="425" y="74"/>
                  </a:lnTo>
                  <a:lnTo>
                    <a:pt x="450" y="102"/>
                  </a:lnTo>
                  <a:lnTo>
                    <a:pt x="470" y="135"/>
                  </a:lnTo>
                  <a:lnTo>
                    <a:pt x="486" y="171"/>
                  </a:lnTo>
                  <a:lnTo>
                    <a:pt x="495" y="210"/>
                  </a:lnTo>
                  <a:lnTo>
                    <a:pt x="498" y="250"/>
                  </a:lnTo>
                  <a:lnTo>
                    <a:pt x="495" y="290"/>
                  </a:lnTo>
                  <a:lnTo>
                    <a:pt x="486" y="329"/>
                  </a:lnTo>
                  <a:lnTo>
                    <a:pt x="470" y="365"/>
                  </a:lnTo>
                  <a:lnTo>
                    <a:pt x="450" y="397"/>
                  </a:lnTo>
                  <a:lnTo>
                    <a:pt x="425" y="426"/>
                  </a:lnTo>
                  <a:lnTo>
                    <a:pt x="396" y="451"/>
                  </a:lnTo>
                  <a:lnTo>
                    <a:pt x="364" y="471"/>
                  </a:lnTo>
                  <a:lnTo>
                    <a:pt x="328" y="487"/>
                  </a:lnTo>
                  <a:lnTo>
                    <a:pt x="289" y="496"/>
                  </a:lnTo>
                  <a:lnTo>
                    <a:pt x="249" y="499"/>
                  </a:lnTo>
                  <a:lnTo>
                    <a:pt x="208" y="496"/>
                  </a:lnTo>
                  <a:lnTo>
                    <a:pt x="170" y="487"/>
                  </a:lnTo>
                  <a:lnTo>
                    <a:pt x="134" y="471"/>
                  </a:lnTo>
                  <a:lnTo>
                    <a:pt x="102" y="451"/>
                  </a:lnTo>
                  <a:lnTo>
                    <a:pt x="72" y="426"/>
                  </a:lnTo>
                  <a:lnTo>
                    <a:pt x="48" y="397"/>
                  </a:lnTo>
                  <a:lnTo>
                    <a:pt x="28" y="365"/>
                  </a:lnTo>
                  <a:lnTo>
                    <a:pt x="12" y="329"/>
                  </a:lnTo>
                  <a:lnTo>
                    <a:pt x="3" y="290"/>
                  </a:lnTo>
                  <a:lnTo>
                    <a:pt x="0" y="250"/>
                  </a:lnTo>
                  <a:lnTo>
                    <a:pt x="3" y="210"/>
                  </a:lnTo>
                  <a:lnTo>
                    <a:pt x="12" y="171"/>
                  </a:lnTo>
                  <a:lnTo>
                    <a:pt x="28" y="135"/>
                  </a:lnTo>
                  <a:lnTo>
                    <a:pt x="48" y="102"/>
                  </a:lnTo>
                  <a:lnTo>
                    <a:pt x="72" y="74"/>
                  </a:lnTo>
                  <a:lnTo>
                    <a:pt x="102" y="49"/>
                  </a:lnTo>
                  <a:lnTo>
                    <a:pt x="134" y="29"/>
                  </a:lnTo>
                  <a:lnTo>
                    <a:pt x="170" y="13"/>
                  </a:lnTo>
                  <a:lnTo>
                    <a:pt x="208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74"/>
            <p:cNvSpPr>
              <a:spLocks/>
            </p:cNvSpPr>
            <p:nvPr/>
          </p:nvSpPr>
          <p:spPr bwMode="auto">
            <a:xfrm>
              <a:off x="464195" y="2531908"/>
              <a:ext cx="446088" cy="985838"/>
            </a:xfrm>
            <a:custGeom>
              <a:avLst/>
              <a:gdLst>
                <a:gd name="T0" fmla="*/ 864 w 1332"/>
                <a:gd name="T1" fmla="*/ 0 h 2943"/>
                <a:gd name="T2" fmla="*/ 888 w 1332"/>
                <a:gd name="T3" fmla="*/ 89 h 2943"/>
                <a:gd name="T4" fmla="*/ 943 w 1332"/>
                <a:gd name="T5" fmla="*/ 93 h 2943"/>
                <a:gd name="T6" fmla="*/ 999 w 1332"/>
                <a:gd name="T7" fmla="*/ 102 h 2943"/>
                <a:gd name="T8" fmla="*/ 1050 w 1332"/>
                <a:gd name="T9" fmla="*/ 119 h 2943"/>
                <a:gd name="T10" fmla="*/ 1092 w 1332"/>
                <a:gd name="T11" fmla="*/ 144 h 2943"/>
                <a:gd name="T12" fmla="*/ 1125 w 1332"/>
                <a:gd name="T13" fmla="*/ 164 h 2943"/>
                <a:gd name="T14" fmla="*/ 1146 w 1332"/>
                <a:gd name="T15" fmla="*/ 197 h 2943"/>
                <a:gd name="T16" fmla="*/ 1331 w 1332"/>
                <a:gd name="T17" fmla="*/ 1398 h 2943"/>
                <a:gd name="T18" fmla="*/ 1328 w 1332"/>
                <a:gd name="T19" fmla="*/ 1439 h 2943"/>
                <a:gd name="T20" fmla="*/ 1309 w 1332"/>
                <a:gd name="T21" fmla="*/ 1474 h 2943"/>
                <a:gd name="T22" fmla="*/ 1275 w 1332"/>
                <a:gd name="T23" fmla="*/ 1497 h 2943"/>
                <a:gd name="T24" fmla="*/ 1240 w 1332"/>
                <a:gd name="T25" fmla="*/ 1505 h 2943"/>
                <a:gd name="T26" fmla="*/ 1198 w 1332"/>
                <a:gd name="T27" fmla="*/ 1502 h 2943"/>
                <a:gd name="T28" fmla="*/ 1165 w 1332"/>
                <a:gd name="T29" fmla="*/ 1482 h 2943"/>
                <a:gd name="T30" fmla="*/ 1142 w 1332"/>
                <a:gd name="T31" fmla="*/ 1450 h 2943"/>
                <a:gd name="T32" fmla="*/ 1048 w 1332"/>
                <a:gd name="T33" fmla="*/ 854 h 2943"/>
                <a:gd name="T34" fmla="*/ 1001 w 1332"/>
                <a:gd name="T35" fmla="*/ 1288 h 2943"/>
                <a:gd name="T36" fmla="*/ 983 w 1332"/>
                <a:gd name="T37" fmla="*/ 1343 h 2943"/>
                <a:gd name="T38" fmla="*/ 1014 w 1332"/>
                <a:gd name="T39" fmla="*/ 2793 h 2943"/>
                <a:gd name="T40" fmla="*/ 1005 w 1332"/>
                <a:gd name="T41" fmla="*/ 2850 h 2943"/>
                <a:gd name="T42" fmla="*/ 975 w 1332"/>
                <a:gd name="T43" fmla="*/ 2898 h 2943"/>
                <a:gd name="T44" fmla="*/ 930 w 1332"/>
                <a:gd name="T45" fmla="*/ 2929 h 2943"/>
                <a:gd name="T46" fmla="*/ 874 w 1332"/>
                <a:gd name="T47" fmla="*/ 2943 h 2943"/>
                <a:gd name="T48" fmla="*/ 841 w 1332"/>
                <a:gd name="T49" fmla="*/ 2940 h 2943"/>
                <a:gd name="T50" fmla="*/ 790 w 1332"/>
                <a:gd name="T51" fmla="*/ 2920 h 2943"/>
                <a:gd name="T52" fmla="*/ 751 w 1332"/>
                <a:gd name="T53" fmla="*/ 2882 h 2943"/>
                <a:gd name="T54" fmla="*/ 729 w 1332"/>
                <a:gd name="T55" fmla="*/ 2831 h 2943"/>
                <a:gd name="T56" fmla="*/ 682 w 1332"/>
                <a:gd name="T57" fmla="*/ 1440 h 2943"/>
                <a:gd name="T58" fmla="*/ 607 w 1332"/>
                <a:gd name="T59" fmla="*/ 2803 h 2943"/>
                <a:gd name="T60" fmla="*/ 595 w 1332"/>
                <a:gd name="T61" fmla="*/ 2858 h 2943"/>
                <a:gd name="T62" fmla="*/ 563 w 1332"/>
                <a:gd name="T63" fmla="*/ 2902 h 2943"/>
                <a:gd name="T64" fmla="*/ 518 w 1332"/>
                <a:gd name="T65" fmla="*/ 2932 h 2943"/>
                <a:gd name="T66" fmla="*/ 462 w 1332"/>
                <a:gd name="T67" fmla="*/ 2943 h 2943"/>
                <a:gd name="T68" fmla="*/ 428 w 1332"/>
                <a:gd name="T69" fmla="*/ 2939 h 2943"/>
                <a:gd name="T70" fmla="*/ 378 w 1332"/>
                <a:gd name="T71" fmla="*/ 2916 h 2943"/>
                <a:gd name="T72" fmla="*/ 340 w 1332"/>
                <a:gd name="T73" fmla="*/ 2876 h 2943"/>
                <a:gd name="T74" fmla="*/ 320 w 1332"/>
                <a:gd name="T75" fmla="*/ 2823 h 2943"/>
                <a:gd name="T76" fmla="*/ 363 w 1332"/>
                <a:gd name="T77" fmla="*/ 1367 h 2943"/>
                <a:gd name="T78" fmla="*/ 339 w 1332"/>
                <a:gd name="T79" fmla="*/ 1316 h 2943"/>
                <a:gd name="T80" fmla="*/ 329 w 1332"/>
                <a:gd name="T81" fmla="*/ 1258 h 2943"/>
                <a:gd name="T82" fmla="*/ 196 w 1332"/>
                <a:gd name="T83" fmla="*/ 1429 h 2943"/>
                <a:gd name="T84" fmla="*/ 181 w 1332"/>
                <a:gd name="T85" fmla="*/ 1468 h 2943"/>
                <a:gd name="T86" fmla="*/ 152 w 1332"/>
                <a:gd name="T87" fmla="*/ 1494 h 2943"/>
                <a:gd name="T88" fmla="*/ 114 w 1332"/>
                <a:gd name="T89" fmla="*/ 1506 h 2943"/>
                <a:gd name="T90" fmla="*/ 77 w 1332"/>
                <a:gd name="T91" fmla="*/ 1502 h 2943"/>
                <a:gd name="T92" fmla="*/ 39 w 1332"/>
                <a:gd name="T93" fmla="*/ 1487 h 2943"/>
                <a:gd name="T94" fmla="*/ 12 w 1332"/>
                <a:gd name="T95" fmla="*/ 1457 h 2943"/>
                <a:gd name="T96" fmla="*/ 0 w 1332"/>
                <a:gd name="T97" fmla="*/ 1419 h 2943"/>
                <a:gd name="T98" fmla="*/ 180 w 1332"/>
                <a:gd name="T99" fmla="*/ 216 h 2943"/>
                <a:gd name="T100" fmla="*/ 195 w 1332"/>
                <a:gd name="T101" fmla="*/ 179 h 2943"/>
                <a:gd name="T102" fmla="*/ 223 w 1332"/>
                <a:gd name="T103" fmla="*/ 152 h 2943"/>
                <a:gd name="T104" fmla="*/ 259 w 1332"/>
                <a:gd name="T105" fmla="*/ 130 h 2943"/>
                <a:gd name="T106" fmla="*/ 306 w 1332"/>
                <a:gd name="T107" fmla="*/ 109 h 2943"/>
                <a:gd name="T108" fmla="*/ 362 w 1332"/>
                <a:gd name="T109" fmla="*/ 97 h 2943"/>
                <a:gd name="T110" fmla="*/ 418 w 1332"/>
                <a:gd name="T111" fmla="*/ 90 h 2943"/>
                <a:gd name="T112" fmla="*/ 467 w 1332"/>
                <a:gd name="T113" fmla="*/ 89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2" h="2943">
                  <a:moveTo>
                    <a:pt x="467" y="0"/>
                  </a:moveTo>
                  <a:lnTo>
                    <a:pt x="864" y="0"/>
                  </a:lnTo>
                  <a:lnTo>
                    <a:pt x="864" y="89"/>
                  </a:lnTo>
                  <a:lnTo>
                    <a:pt x="888" y="89"/>
                  </a:lnTo>
                  <a:lnTo>
                    <a:pt x="914" y="90"/>
                  </a:lnTo>
                  <a:lnTo>
                    <a:pt x="943" y="93"/>
                  </a:lnTo>
                  <a:lnTo>
                    <a:pt x="970" y="97"/>
                  </a:lnTo>
                  <a:lnTo>
                    <a:pt x="999" y="102"/>
                  </a:lnTo>
                  <a:lnTo>
                    <a:pt x="1025" y="109"/>
                  </a:lnTo>
                  <a:lnTo>
                    <a:pt x="1050" y="119"/>
                  </a:lnTo>
                  <a:lnTo>
                    <a:pt x="1073" y="130"/>
                  </a:lnTo>
                  <a:lnTo>
                    <a:pt x="1092" y="144"/>
                  </a:lnTo>
                  <a:lnTo>
                    <a:pt x="1109" y="152"/>
                  </a:lnTo>
                  <a:lnTo>
                    <a:pt x="1125" y="164"/>
                  </a:lnTo>
                  <a:lnTo>
                    <a:pt x="1137" y="179"/>
                  </a:lnTo>
                  <a:lnTo>
                    <a:pt x="1146" y="197"/>
                  </a:lnTo>
                  <a:lnTo>
                    <a:pt x="1151" y="216"/>
                  </a:lnTo>
                  <a:lnTo>
                    <a:pt x="1331" y="1398"/>
                  </a:lnTo>
                  <a:lnTo>
                    <a:pt x="1332" y="1419"/>
                  </a:lnTo>
                  <a:lnTo>
                    <a:pt x="1328" y="1439"/>
                  </a:lnTo>
                  <a:lnTo>
                    <a:pt x="1321" y="1457"/>
                  </a:lnTo>
                  <a:lnTo>
                    <a:pt x="1309" y="1474"/>
                  </a:lnTo>
                  <a:lnTo>
                    <a:pt x="1293" y="1487"/>
                  </a:lnTo>
                  <a:lnTo>
                    <a:pt x="1275" y="1497"/>
                  </a:lnTo>
                  <a:lnTo>
                    <a:pt x="1255" y="1502"/>
                  </a:lnTo>
                  <a:lnTo>
                    <a:pt x="1240" y="1505"/>
                  </a:lnTo>
                  <a:lnTo>
                    <a:pt x="1218" y="1506"/>
                  </a:lnTo>
                  <a:lnTo>
                    <a:pt x="1198" y="1502"/>
                  </a:lnTo>
                  <a:lnTo>
                    <a:pt x="1181" y="1494"/>
                  </a:lnTo>
                  <a:lnTo>
                    <a:pt x="1165" y="1482"/>
                  </a:lnTo>
                  <a:lnTo>
                    <a:pt x="1151" y="1468"/>
                  </a:lnTo>
                  <a:lnTo>
                    <a:pt x="1142" y="1450"/>
                  </a:lnTo>
                  <a:lnTo>
                    <a:pt x="1136" y="1429"/>
                  </a:lnTo>
                  <a:lnTo>
                    <a:pt x="1048" y="854"/>
                  </a:lnTo>
                  <a:lnTo>
                    <a:pt x="1003" y="1258"/>
                  </a:lnTo>
                  <a:lnTo>
                    <a:pt x="1001" y="1288"/>
                  </a:lnTo>
                  <a:lnTo>
                    <a:pt x="993" y="1316"/>
                  </a:lnTo>
                  <a:lnTo>
                    <a:pt x="983" y="1343"/>
                  </a:lnTo>
                  <a:lnTo>
                    <a:pt x="968" y="1368"/>
                  </a:lnTo>
                  <a:lnTo>
                    <a:pt x="1014" y="2793"/>
                  </a:lnTo>
                  <a:lnTo>
                    <a:pt x="1012" y="2823"/>
                  </a:lnTo>
                  <a:lnTo>
                    <a:pt x="1005" y="2850"/>
                  </a:lnTo>
                  <a:lnTo>
                    <a:pt x="992" y="2876"/>
                  </a:lnTo>
                  <a:lnTo>
                    <a:pt x="975" y="2898"/>
                  </a:lnTo>
                  <a:lnTo>
                    <a:pt x="954" y="2916"/>
                  </a:lnTo>
                  <a:lnTo>
                    <a:pt x="930" y="2929"/>
                  </a:lnTo>
                  <a:lnTo>
                    <a:pt x="904" y="2939"/>
                  </a:lnTo>
                  <a:lnTo>
                    <a:pt x="874" y="2943"/>
                  </a:lnTo>
                  <a:lnTo>
                    <a:pt x="869" y="2943"/>
                  </a:lnTo>
                  <a:lnTo>
                    <a:pt x="841" y="2940"/>
                  </a:lnTo>
                  <a:lnTo>
                    <a:pt x="814" y="2932"/>
                  </a:lnTo>
                  <a:lnTo>
                    <a:pt x="790" y="2920"/>
                  </a:lnTo>
                  <a:lnTo>
                    <a:pt x="769" y="2902"/>
                  </a:lnTo>
                  <a:lnTo>
                    <a:pt x="751" y="2882"/>
                  </a:lnTo>
                  <a:lnTo>
                    <a:pt x="738" y="2858"/>
                  </a:lnTo>
                  <a:lnTo>
                    <a:pt x="729" y="2831"/>
                  </a:lnTo>
                  <a:lnTo>
                    <a:pt x="725" y="2803"/>
                  </a:lnTo>
                  <a:lnTo>
                    <a:pt x="682" y="1440"/>
                  </a:lnTo>
                  <a:lnTo>
                    <a:pt x="650" y="1440"/>
                  </a:lnTo>
                  <a:lnTo>
                    <a:pt x="607" y="2803"/>
                  </a:lnTo>
                  <a:lnTo>
                    <a:pt x="603" y="2831"/>
                  </a:lnTo>
                  <a:lnTo>
                    <a:pt x="595" y="2858"/>
                  </a:lnTo>
                  <a:lnTo>
                    <a:pt x="581" y="2882"/>
                  </a:lnTo>
                  <a:lnTo>
                    <a:pt x="563" y="2902"/>
                  </a:lnTo>
                  <a:lnTo>
                    <a:pt x="542" y="2920"/>
                  </a:lnTo>
                  <a:lnTo>
                    <a:pt x="518" y="2932"/>
                  </a:lnTo>
                  <a:lnTo>
                    <a:pt x="490" y="2940"/>
                  </a:lnTo>
                  <a:lnTo>
                    <a:pt x="462" y="2943"/>
                  </a:lnTo>
                  <a:lnTo>
                    <a:pt x="458" y="2943"/>
                  </a:lnTo>
                  <a:lnTo>
                    <a:pt x="428" y="2939"/>
                  </a:lnTo>
                  <a:lnTo>
                    <a:pt x="402" y="2929"/>
                  </a:lnTo>
                  <a:lnTo>
                    <a:pt x="378" y="2916"/>
                  </a:lnTo>
                  <a:lnTo>
                    <a:pt x="357" y="2898"/>
                  </a:lnTo>
                  <a:lnTo>
                    <a:pt x="340" y="2876"/>
                  </a:lnTo>
                  <a:lnTo>
                    <a:pt x="327" y="2850"/>
                  </a:lnTo>
                  <a:lnTo>
                    <a:pt x="320" y="2823"/>
                  </a:lnTo>
                  <a:lnTo>
                    <a:pt x="318" y="2793"/>
                  </a:lnTo>
                  <a:lnTo>
                    <a:pt x="363" y="1367"/>
                  </a:lnTo>
                  <a:lnTo>
                    <a:pt x="349" y="1343"/>
                  </a:lnTo>
                  <a:lnTo>
                    <a:pt x="339" y="1316"/>
                  </a:lnTo>
                  <a:lnTo>
                    <a:pt x="331" y="1288"/>
                  </a:lnTo>
                  <a:lnTo>
                    <a:pt x="329" y="1258"/>
                  </a:lnTo>
                  <a:lnTo>
                    <a:pt x="284" y="854"/>
                  </a:lnTo>
                  <a:lnTo>
                    <a:pt x="196" y="1429"/>
                  </a:lnTo>
                  <a:lnTo>
                    <a:pt x="190" y="1450"/>
                  </a:lnTo>
                  <a:lnTo>
                    <a:pt x="181" y="1468"/>
                  </a:lnTo>
                  <a:lnTo>
                    <a:pt x="167" y="1482"/>
                  </a:lnTo>
                  <a:lnTo>
                    <a:pt x="152" y="1494"/>
                  </a:lnTo>
                  <a:lnTo>
                    <a:pt x="134" y="1502"/>
                  </a:lnTo>
                  <a:lnTo>
                    <a:pt x="114" y="1506"/>
                  </a:lnTo>
                  <a:lnTo>
                    <a:pt x="93" y="1505"/>
                  </a:lnTo>
                  <a:lnTo>
                    <a:pt x="77" y="1502"/>
                  </a:lnTo>
                  <a:lnTo>
                    <a:pt x="57" y="1497"/>
                  </a:lnTo>
                  <a:lnTo>
                    <a:pt x="39" y="1487"/>
                  </a:lnTo>
                  <a:lnTo>
                    <a:pt x="23" y="1474"/>
                  </a:lnTo>
                  <a:lnTo>
                    <a:pt x="12" y="1457"/>
                  </a:lnTo>
                  <a:lnTo>
                    <a:pt x="3" y="1439"/>
                  </a:lnTo>
                  <a:lnTo>
                    <a:pt x="0" y="1419"/>
                  </a:lnTo>
                  <a:lnTo>
                    <a:pt x="0" y="1398"/>
                  </a:lnTo>
                  <a:lnTo>
                    <a:pt x="180" y="216"/>
                  </a:lnTo>
                  <a:lnTo>
                    <a:pt x="185" y="197"/>
                  </a:lnTo>
                  <a:lnTo>
                    <a:pt x="195" y="179"/>
                  </a:lnTo>
                  <a:lnTo>
                    <a:pt x="207" y="164"/>
                  </a:lnTo>
                  <a:lnTo>
                    <a:pt x="223" y="152"/>
                  </a:lnTo>
                  <a:lnTo>
                    <a:pt x="240" y="144"/>
                  </a:lnTo>
                  <a:lnTo>
                    <a:pt x="259" y="130"/>
                  </a:lnTo>
                  <a:lnTo>
                    <a:pt x="282" y="119"/>
                  </a:lnTo>
                  <a:lnTo>
                    <a:pt x="306" y="109"/>
                  </a:lnTo>
                  <a:lnTo>
                    <a:pt x="334" y="102"/>
                  </a:lnTo>
                  <a:lnTo>
                    <a:pt x="362" y="97"/>
                  </a:lnTo>
                  <a:lnTo>
                    <a:pt x="389" y="93"/>
                  </a:lnTo>
                  <a:lnTo>
                    <a:pt x="418" y="90"/>
                  </a:lnTo>
                  <a:lnTo>
                    <a:pt x="443" y="89"/>
                  </a:lnTo>
                  <a:lnTo>
                    <a:pt x="467" y="89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3" name="Соединительная линия уступом 87"/>
          <p:cNvCxnSpPr/>
          <p:nvPr/>
        </p:nvCxnSpPr>
        <p:spPr>
          <a:xfrm rot="16200000" flipH="1">
            <a:off x="5155322" y="3236601"/>
            <a:ext cx="993596" cy="86409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87"/>
          <p:cNvCxnSpPr/>
          <p:nvPr/>
        </p:nvCxnSpPr>
        <p:spPr>
          <a:xfrm rot="5400000" flipH="1" flipV="1">
            <a:off x="5155322" y="1810956"/>
            <a:ext cx="993596" cy="86409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3491880" y="3496358"/>
            <a:ext cx="2376264" cy="2791347"/>
            <a:chOff x="3491880" y="3645025"/>
            <a:chExt cx="2376264" cy="2791347"/>
          </a:xfrm>
        </p:grpSpPr>
        <p:cxnSp>
          <p:nvCxnSpPr>
            <p:cNvPr id="30" name="Соединительная линия уступом 87"/>
            <p:cNvCxnSpPr/>
            <p:nvPr/>
          </p:nvCxnSpPr>
          <p:spPr>
            <a:xfrm rot="16200000" flipH="1">
              <a:off x="4118150" y="4098875"/>
              <a:ext cx="907702" cy="1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491880" y="5272807"/>
              <a:ext cx="2376264" cy="11635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tIns="18000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ru-RU" sz="1600" dirty="0" smtClean="0">
                  <a:latin typeface="+mn-lt"/>
                </a:rPr>
                <a:t>Анализ уровня жизни населения субъекта РФ  и объема мер социальной поддержки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491880" y="4552727"/>
              <a:ext cx="237626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Субъекты РФ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7088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Скругленный прямоугольник 162"/>
          <p:cNvSpPr/>
          <p:nvPr/>
        </p:nvSpPr>
        <p:spPr>
          <a:xfrm>
            <a:off x="3096285" y="1916832"/>
            <a:ext cx="2951430" cy="2936358"/>
          </a:xfrm>
          <a:prstGeom prst="roundRect">
            <a:avLst>
              <a:gd name="adj" fmla="val 10053"/>
            </a:avLst>
          </a:prstGeom>
          <a:noFill/>
          <a:ln w="25400" cmpd="sng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>
            <p:custDataLst>
              <p:tags r:id="rId1"/>
            </p:custDataLst>
          </p:nvPr>
        </p:nvSpPr>
        <p:spPr>
          <a:xfrm>
            <a:off x="4239163" y="3595929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01" name="Прямоугольник 100"/>
          <p:cNvSpPr/>
          <p:nvPr>
            <p:custDataLst>
              <p:tags r:id="rId2"/>
            </p:custDataLst>
          </p:nvPr>
        </p:nvSpPr>
        <p:spPr>
          <a:xfrm>
            <a:off x="4239163" y="3765791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333274" y="2670421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03" name="Прямоугольник 102"/>
          <p:cNvSpPr/>
          <p:nvPr>
            <p:custDataLst>
              <p:tags r:id="rId3"/>
            </p:custDataLst>
          </p:nvPr>
        </p:nvSpPr>
        <p:spPr>
          <a:xfrm>
            <a:off x="3052920" y="2767248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05" name="Прямоугольник 104"/>
          <p:cNvSpPr/>
          <p:nvPr>
            <p:custDataLst>
              <p:tags r:id="rId4"/>
            </p:custDataLst>
          </p:nvPr>
        </p:nvSpPr>
        <p:spPr>
          <a:xfrm>
            <a:off x="4269326" y="2648191"/>
            <a:ext cx="149225" cy="147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21" name="Скругленный прямоугольник 8"/>
          <p:cNvSpPr>
            <a:spLocks noChangeArrowheads="1"/>
          </p:cNvSpPr>
          <p:nvPr/>
        </p:nvSpPr>
        <p:spPr bwMode="auto">
          <a:xfrm>
            <a:off x="432048" y="5418942"/>
            <a:ext cx="375760" cy="33215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900">
              <a:latin typeface="+mj-lt"/>
            </a:endParaRPr>
          </a:p>
        </p:txBody>
      </p:sp>
      <p:sp>
        <p:nvSpPr>
          <p:cNvPr id="122" name="Freeform 42"/>
          <p:cNvSpPr>
            <a:spLocks noEditPoints="1"/>
          </p:cNvSpPr>
          <p:nvPr/>
        </p:nvSpPr>
        <p:spPr bwMode="auto">
          <a:xfrm>
            <a:off x="509619" y="5475472"/>
            <a:ext cx="220619" cy="219094"/>
          </a:xfrm>
          <a:custGeom>
            <a:avLst/>
            <a:gdLst>
              <a:gd name="T0" fmla="*/ 2147483647 w 81"/>
              <a:gd name="T1" fmla="*/ 2147483647 h 91"/>
              <a:gd name="T2" fmla="*/ 2147483647 w 81"/>
              <a:gd name="T3" fmla="*/ 2147483647 h 91"/>
              <a:gd name="T4" fmla="*/ 2147483647 w 81"/>
              <a:gd name="T5" fmla="*/ 2147483647 h 91"/>
              <a:gd name="T6" fmla="*/ 2147483647 w 81"/>
              <a:gd name="T7" fmla="*/ 2147483647 h 91"/>
              <a:gd name="T8" fmla="*/ 2147483647 w 81"/>
              <a:gd name="T9" fmla="*/ 2147483647 h 91"/>
              <a:gd name="T10" fmla="*/ 2147483647 w 81"/>
              <a:gd name="T11" fmla="*/ 2147483647 h 91"/>
              <a:gd name="T12" fmla="*/ 2147483647 w 81"/>
              <a:gd name="T13" fmla="*/ 2147483647 h 91"/>
              <a:gd name="T14" fmla="*/ 2147483647 w 81"/>
              <a:gd name="T15" fmla="*/ 2147483647 h 91"/>
              <a:gd name="T16" fmla="*/ 2147483647 w 81"/>
              <a:gd name="T17" fmla="*/ 2147483647 h 91"/>
              <a:gd name="T18" fmla="*/ 0 w 81"/>
              <a:gd name="T19" fmla="*/ 2147483647 h 91"/>
              <a:gd name="T20" fmla="*/ 0 w 81"/>
              <a:gd name="T21" fmla="*/ 2147483647 h 91"/>
              <a:gd name="T22" fmla="*/ 2147483647 w 81"/>
              <a:gd name="T23" fmla="*/ 2147483647 h 91"/>
              <a:gd name="T24" fmla="*/ 2147483647 w 81"/>
              <a:gd name="T25" fmla="*/ 0 h 91"/>
              <a:gd name="T26" fmla="*/ 2147483647 w 81"/>
              <a:gd name="T27" fmla="*/ 2147483647 h 91"/>
              <a:gd name="T28" fmla="*/ 2147483647 w 81"/>
              <a:gd name="T29" fmla="*/ 2147483647 h 91"/>
              <a:gd name="T30" fmla="*/ 2147483647 w 81"/>
              <a:gd name="T31" fmla="*/ 2147483647 h 91"/>
              <a:gd name="T32" fmla="*/ 2147483647 w 81"/>
              <a:gd name="T33" fmla="*/ 2147483647 h 91"/>
              <a:gd name="T34" fmla="*/ 2147483647 w 81"/>
              <a:gd name="T35" fmla="*/ 2147483647 h 91"/>
              <a:gd name="T36" fmla="*/ 2147483647 w 81"/>
              <a:gd name="T37" fmla="*/ 2147483647 h 91"/>
              <a:gd name="T38" fmla="*/ 2147483647 w 81"/>
              <a:gd name="T39" fmla="*/ 2147483647 h 91"/>
              <a:gd name="T40" fmla="*/ 2147483647 w 81"/>
              <a:gd name="T41" fmla="*/ 2147483647 h 91"/>
              <a:gd name="T42" fmla="*/ 2147483647 w 81"/>
              <a:gd name="T43" fmla="*/ 2147483647 h 91"/>
              <a:gd name="T44" fmla="*/ 2147483647 w 81"/>
              <a:gd name="T45" fmla="*/ 2147483647 h 91"/>
              <a:gd name="T46" fmla="*/ 2147483647 w 81"/>
              <a:gd name="T47" fmla="*/ 2147483647 h 91"/>
              <a:gd name="T48" fmla="*/ 2147483647 w 81"/>
              <a:gd name="T49" fmla="*/ 2147483647 h 91"/>
              <a:gd name="T50" fmla="*/ 2147483647 w 81"/>
              <a:gd name="T51" fmla="*/ 2147483647 h 91"/>
              <a:gd name="T52" fmla="*/ 2147483647 w 81"/>
              <a:gd name="T53" fmla="*/ 2147483647 h 91"/>
              <a:gd name="T54" fmla="*/ 2147483647 w 81"/>
              <a:gd name="T55" fmla="*/ 2147483647 h 91"/>
              <a:gd name="T56" fmla="*/ 2147483647 w 81"/>
              <a:gd name="T57" fmla="*/ 2147483647 h 91"/>
              <a:gd name="T58" fmla="*/ 2147483647 w 81"/>
              <a:gd name="T59" fmla="*/ 2147483647 h 91"/>
              <a:gd name="T60" fmla="*/ 2147483647 w 81"/>
              <a:gd name="T61" fmla="*/ 2147483647 h 91"/>
              <a:gd name="T62" fmla="*/ 2147483647 w 81"/>
              <a:gd name="T63" fmla="*/ 2147483647 h 91"/>
              <a:gd name="T64" fmla="*/ 2147483647 w 81"/>
              <a:gd name="T65" fmla="*/ 2147483647 h 91"/>
              <a:gd name="T66" fmla="*/ 2147483647 w 81"/>
              <a:gd name="T67" fmla="*/ 2147483647 h 91"/>
              <a:gd name="T68" fmla="*/ 2147483647 w 81"/>
              <a:gd name="T69" fmla="*/ 2147483647 h 91"/>
              <a:gd name="T70" fmla="*/ 2147483647 w 81"/>
              <a:gd name="T71" fmla="*/ 2147483647 h 91"/>
              <a:gd name="T72" fmla="*/ 2147483647 w 81"/>
              <a:gd name="T73" fmla="*/ 2147483647 h 91"/>
              <a:gd name="T74" fmla="*/ 2147483647 w 81"/>
              <a:gd name="T75" fmla="*/ 2147483647 h 91"/>
              <a:gd name="T76" fmla="*/ 2147483647 w 81"/>
              <a:gd name="T77" fmla="*/ 2147483647 h 91"/>
              <a:gd name="T78" fmla="*/ 2147483647 w 81"/>
              <a:gd name="T79" fmla="*/ 2147483647 h 91"/>
              <a:gd name="T80" fmla="*/ 2147483647 w 81"/>
              <a:gd name="T81" fmla="*/ 2147483647 h 91"/>
              <a:gd name="T82" fmla="*/ 2147483647 w 81"/>
              <a:gd name="T83" fmla="*/ 2147483647 h 91"/>
              <a:gd name="T84" fmla="*/ 2147483647 w 81"/>
              <a:gd name="T85" fmla="*/ 2147483647 h 91"/>
              <a:gd name="T86" fmla="*/ 2147483647 w 81"/>
              <a:gd name="T87" fmla="*/ 2147483647 h 91"/>
              <a:gd name="T88" fmla="*/ 2147483647 w 81"/>
              <a:gd name="T89" fmla="*/ 2147483647 h 91"/>
              <a:gd name="T90" fmla="*/ 2147483647 w 81"/>
              <a:gd name="T91" fmla="*/ 2147483647 h 91"/>
              <a:gd name="T92" fmla="*/ 2147483647 w 81"/>
              <a:gd name="T93" fmla="*/ 2147483647 h 91"/>
              <a:gd name="T94" fmla="*/ 2147483647 w 81"/>
              <a:gd name="T95" fmla="*/ 2147483647 h 91"/>
              <a:gd name="T96" fmla="*/ 2147483647 w 81"/>
              <a:gd name="T97" fmla="*/ 2147483647 h 91"/>
              <a:gd name="T98" fmla="*/ 2147483647 w 81"/>
              <a:gd name="T99" fmla="*/ 2147483647 h 91"/>
              <a:gd name="T100" fmla="*/ 2147483647 w 81"/>
              <a:gd name="T101" fmla="*/ 2147483647 h 91"/>
              <a:gd name="T102" fmla="*/ 2147483647 w 81"/>
              <a:gd name="T103" fmla="*/ 2147483647 h 91"/>
              <a:gd name="T104" fmla="*/ 2147483647 w 81"/>
              <a:gd name="T105" fmla="*/ 2147483647 h 91"/>
              <a:gd name="T106" fmla="*/ 2147483647 w 81"/>
              <a:gd name="T107" fmla="*/ 2147483647 h 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91"/>
              <a:gd name="T164" fmla="*/ 81 w 81"/>
              <a:gd name="T165" fmla="*/ 91 h 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91">
                <a:moveTo>
                  <a:pt x="81" y="78"/>
                </a:moveTo>
                <a:lnTo>
                  <a:pt x="77" y="78"/>
                </a:lnTo>
                <a:lnTo>
                  <a:pt x="77" y="91"/>
                </a:lnTo>
                <a:lnTo>
                  <a:pt x="62" y="91"/>
                </a:lnTo>
                <a:lnTo>
                  <a:pt x="62" y="78"/>
                </a:lnTo>
                <a:lnTo>
                  <a:pt x="19" y="78"/>
                </a:lnTo>
                <a:lnTo>
                  <a:pt x="19" y="91"/>
                </a:lnTo>
                <a:lnTo>
                  <a:pt x="4" y="91"/>
                </a:lnTo>
                <a:lnTo>
                  <a:pt x="4" y="78"/>
                </a:lnTo>
                <a:lnTo>
                  <a:pt x="0" y="78"/>
                </a:lnTo>
                <a:lnTo>
                  <a:pt x="0" y="16"/>
                </a:lnTo>
                <a:cubicBezTo>
                  <a:pt x="0" y="11"/>
                  <a:pt x="4" y="7"/>
                  <a:pt x="10" y="4"/>
                </a:cubicBezTo>
                <a:cubicBezTo>
                  <a:pt x="17" y="2"/>
                  <a:pt x="27" y="0"/>
                  <a:pt x="41" y="0"/>
                </a:cubicBezTo>
                <a:cubicBezTo>
                  <a:pt x="54" y="0"/>
                  <a:pt x="64" y="2"/>
                  <a:pt x="71" y="4"/>
                </a:cubicBezTo>
                <a:cubicBezTo>
                  <a:pt x="77" y="7"/>
                  <a:pt x="81" y="11"/>
                  <a:pt x="81" y="16"/>
                </a:cubicBezTo>
                <a:lnTo>
                  <a:pt x="81" y="78"/>
                </a:lnTo>
                <a:close/>
                <a:moveTo>
                  <a:pt x="76" y="41"/>
                </a:moveTo>
                <a:lnTo>
                  <a:pt x="76" y="16"/>
                </a:lnTo>
                <a:lnTo>
                  <a:pt x="43" y="16"/>
                </a:lnTo>
                <a:lnTo>
                  <a:pt x="43" y="41"/>
                </a:lnTo>
                <a:lnTo>
                  <a:pt x="76" y="41"/>
                </a:lnTo>
                <a:close/>
                <a:moveTo>
                  <a:pt x="77" y="69"/>
                </a:moveTo>
                <a:cubicBezTo>
                  <a:pt x="77" y="67"/>
                  <a:pt x="76" y="66"/>
                  <a:pt x="75" y="65"/>
                </a:cubicBezTo>
                <a:cubicBezTo>
                  <a:pt x="74" y="64"/>
                  <a:pt x="73" y="64"/>
                  <a:pt x="71" y="64"/>
                </a:cubicBezTo>
                <a:cubicBezTo>
                  <a:pt x="70" y="64"/>
                  <a:pt x="69" y="64"/>
                  <a:pt x="68" y="65"/>
                </a:cubicBezTo>
                <a:cubicBezTo>
                  <a:pt x="67" y="66"/>
                  <a:pt x="66" y="67"/>
                  <a:pt x="66" y="69"/>
                </a:cubicBezTo>
                <a:cubicBezTo>
                  <a:pt x="66" y="70"/>
                  <a:pt x="67" y="71"/>
                  <a:pt x="68" y="72"/>
                </a:cubicBezTo>
                <a:cubicBezTo>
                  <a:pt x="69" y="73"/>
                  <a:pt x="70" y="74"/>
                  <a:pt x="71" y="74"/>
                </a:cubicBezTo>
                <a:cubicBezTo>
                  <a:pt x="73" y="74"/>
                  <a:pt x="74" y="73"/>
                  <a:pt x="75" y="72"/>
                </a:cubicBezTo>
                <a:cubicBezTo>
                  <a:pt x="76" y="71"/>
                  <a:pt x="77" y="70"/>
                  <a:pt x="77" y="69"/>
                </a:cubicBezTo>
                <a:close/>
                <a:moveTo>
                  <a:pt x="38" y="41"/>
                </a:moveTo>
                <a:lnTo>
                  <a:pt x="38" y="16"/>
                </a:lnTo>
                <a:lnTo>
                  <a:pt x="5" y="16"/>
                </a:lnTo>
                <a:lnTo>
                  <a:pt x="5" y="41"/>
                </a:lnTo>
                <a:lnTo>
                  <a:pt x="38" y="41"/>
                </a:lnTo>
                <a:close/>
                <a:moveTo>
                  <a:pt x="62" y="67"/>
                </a:moveTo>
                <a:lnTo>
                  <a:pt x="62" y="64"/>
                </a:lnTo>
                <a:lnTo>
                  <a:pt x="19" y="64"/>
                </a:lnTo>
                <a:lnTo>
                  <a:pt x="19" y="67"/>
                </a:lnTo>
                <a:lnTo>
                  <a:pt x="62" y="67"/>
                </a:lnTo>
                <a:close/>
                <a:moveTo>
                  <a:pt x="62" y="74"/>
                </a:moveTo>
                <a:lnTo>
                  <a:pt x="62" y="71"/>
                </a:lnTo>
                <a:lnTo>
                  <a:pt x="19" y="71"/>
                </a:lnTo>
                <a:lnTo>
                  <a:pt x="19" y="74"/>
                </a:lnTo>
                <a:lnTo>
                  <a:pt x="62" y="74"/>
                </a:lnTo>
                <a:close/>
                <a:moveTo>
                  <a:pt x="15" y="69"/>
                </a:moveTo>
                <a:cubicBezTo>
                  <a:pt x="15" y="67"/>
                  <a:pt x="14" y="66"/>
                  <a:pt x="13" y="65"/>
                </a:cubicBezTo>
                <a:cubicBezTo>
                  <a:pt x="12" y="64"/>
                  <a:pt x="11" y="64"/>
                  <a:pt x="10" y="64"/>
                </a:cubicBezTo>
                <a:cubicBezTo>
                  <a:pt x="8" y="64"/>
                  <a:pt x="7" y="64"/>
                  <a:pt x="6" y="65"/>
                </a:cubicBezTo>
                <a:cubicBezTo>
                  <a:pt x="5" y="66"/>
                  <a:pt x="4" y="67"/>
                  <a:pt x="4" y="69"/>
                </a:cubicBezTo>
                <a:cubicBezTo>
                  <a:pt x="4" y="70"/>
                  <a:pt x="5" y="71"/>
                  <a:pt x="6" y="72"/>
                </a:cubicBezTo>
                <a:cubicBezTo>
                  <a:pt x="7" y="73"/>
                  <a:pt x="8" y="74"/>
                  <a:pt x="10" y="74"/>
                </a:cubicBezTo>
                <a:cubicBezTo>
                  <a:pt x="11" y="74"/>
                  <a:pt x="12" y="73"/>
                  <a:pt x="13" y="72"/>
                </a:cubicBezTo>
                <a:cubicBezTo>
                  <a:pt x="14" y="71"/>
                  <a:pt x="15" y="70"/>
                  <a:pt x="15" y="6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900">
              <a:latin typeface="+mj-lt"/>
            </a:endParaRPr>
          </a:p>
        </p:txBody>
      </p:sp>
      <p:sp>
        <p:nvSpPr>
          <p:cNvPr id="119" name="Скругленный прямоугольник 17"/>
          <p:cNvSpPr>
            <a:spLocks noChangeArrowheads="1"/>
          </p:cNvSpPr>
          <p:nvPr/>
        </p:nvSpPr>
        <p:spPr bwMode="auto">
          <a:xfrm>
            <a:off x="885782" y="5418942"/>
            <a:ext cx="375760" cy="33215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900">
              <a:latin typeface="+mj-lt"/>
            </a:endParaRPr>
          </a:p>
        </p:txBody>
      </p:sp>
      <p:sp>
        <p:nvSpPr>
          <p:cNvPr id="120" name="Freeform 46"/>
          <p:cNvSpPr>
            <a:spLocks noEditPoints="1"/>
          </p:cNvSpPr>
          <p:nvPr/>
        </p:nvSpPr>
        <p:spPr bwMode="auto">
          <a:xfrm>
            <a:off x="925738" y="5478640"/>
            <a:ext cx="295848" cy="212758"/>
          </a:xfrm>
          <a:custGeom>
            <a:avLst/>
            <a:gdLst>
              <a:gd name="T0" fmla="*/ 2147483647 w 118"/>
              <a:gd name="T1" fmla="*/ 2147483647 h 96"/>
              <a:gd name="T2" fmla="*/ 2147483647 w 118"/>
              <a:gd name="T3" fmla="*/ 0 h 96"/>
              <a:gd name="T4" fmla="*/ 2147483647 w 118"/>
              <a:gd name="T5" fmla="*/ 2147483647 h 96"/>
              <a:gd name="T6" fmla="*/ 2147483647 w 118"/>
              <a:gd name="T7" fmla="*/ 2147483647 h 96"/>
              <a:gd name="T8" fmla="*/ 2147483647 w 118"/>
              <a:gd name="T9" fmla="*/ 2147483647 h 96"/>
              <a:gd name="T10" fmla="*/ 2147483647 w 118"/>
              <a:gd name="T11" fmla="*/ 2147483647 h 96"/>
              <a:gd name="T12" fmla="*/ 2147483647 w 118"/>
              <a:gd name="T13" fmla="*/ 2147483647 h 96"/>
              <a:gd name="T14" fmla="*/ 2147483647 w 118"/>
              <a:gd name="T15" fmla="*/ 2147483647 h 96"/>
              <a:gd name="T16" fmla="*/ 2147483647 w 118"/>
              <a:gd name="T17" fmla="*/ 2147483647 h 96"/>
              <a:gd name="T18" fmla="*/ 2147483647 w 118"/>
              <a:gd name="T19" fmla="*/ 2147483647 h 96"/>
              <a:gd name="T20" fmla="*/ 2147483647 w 118"/>
              <a:gd name="T21" fmla="*/ 2147483647 h 96"/>
              <a:gd name="T22" fmla="*/ 2147483647 w 118"/>
              <a:gd name="T23" fmla="*/ 2147483647 h 96"/>
              <a:gd name="T24" fmla="*/ 2147483647 w 118"/>
              <a:gd name="T25" fmla="*/ 2147483647 h 96"/>
              <a:gd name="T26" fmla="*/ 2147483647 w 118"/>
              <a:gd name="T27" fmla="*/ 2147483647 h 96"/>
              <a:gd name="T28" fmla="*/ 2147483647 w 118"/>
              <a:gd name="T29" fmla="*/ 2147483647 h 96"/>
              <a:gd name="T30" fmla="*/ 0 w 118"/>
              <a:gd name="T31" fmla="*/ 2147483647 h 96"/>
              <a:gd name="T32" fmla="*/ 2147483647 w 118"/>
              <a:gd name="T33" fmla="*/ 2147483647 h 96"/>
              <a:gd name="T34" fmla="*/ 2147483647 w 118"/>
              <a:gd name="T35" fmla="*/ 2147483647 h 96"/>
              <a:gd name="T36" fmla="*/ 2147483647 w 118"/>
              <a:gd name="T37" fmla="*/ 2147483647 h 96"/>
              <a:gd name="T38" fmla="*/ 2147483647 w 118"/>
              <a:gd name="T39" fmla="*/ 2147483647 h 96"/>
              <a:gd name="T40" fmla="*/ 2147483647 w 118"/>
              <a:gd name="T41" fmla="*/ 2147483647 h 96"/>
              <a:gd name="T42" fmla="*/ 2147483647 w 118"/>
              <a:gd name="T43" fmla="*/ 2147483647 h 96"/>
              <a:gd name="T44" fmla="*/ 2147483647 w 118"/>
              <a:gd name="T45" fmla="*/ 2147483647 h 96"/>
              <a:gd name="T46" fmla="*/ 2147483647 w 118"/>
              <a:gd name="T47" fmla="*/ 2147483647 h 96"/>
              <a:gd name="T48" fmla="*/ 2147483647 w 118"/>
              <a:gd name="T49" fmla="*/ 2147483647 h 96"/>
              <a:gd name="T50" fmla="*/ 2147483647 w 118"/>
              <a:gd name="T51" fmla="*/ 2147483647 h 96"/>
              <a:gd name="T52" fmla="*/ 2147483647 w 118"/>
              <a:gd name="T53" fmla="*/ 2147483647 h 96"/>
              <a:gd name="T54" fmla="*/ 2147483647 w 118"/>
              <a:gd name="T55" fmla="*/ 2147483647 h 96"/>
              <a:gd name="T56" fmla="*/ 2147483647 w 118"/>
              <a:gd name="T57" fmla="*/ 2147483647 h 96"/>
              <a:gd name="T58" fmla="*/ 2147483647 w 118"/>
              <a:gd name="T59" fmla="*/ 2147483647 h 96"/>
              <a:gd name="T60" fmla="*/ 2147483647 w 118"/>
              <a:gd name="T61" fmla="*/ 2147483647 h 96"/>
              <a:gd name="T62" fmla="*/ 2147483647 w 118"/>
              <a:gd name="T63" fmla="*/ 2147483647 h 96"/>
              <a:gd name="T64" fmla="*/ 2147483647 w 118"/>
              <a:gd name="T65" fmla="*/ 2147483647 h 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8"/>
              <a:gd name="T100" fmla="*/ 0 h 96"/>
              <a:gd name="T101" fmla="*/ 118 w 118"/>
              <a:gd name="T102" fmla="*/ 96 h 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8" h="96">
                <a:moveTo>
                  <a:pt x="58" y="9"/>
                </a:moveTo>
                <a:lnTo>
                  <a:pt x="48" y="9"/>
                </a:lnTo>
                <a:lnTo>
                  <a:pt x="50" y="0"/>
                </a:lnTo>
                <a:lnTo>
                  <a:pt x="56" y="0"/>
                </a:lnTo>
                <a:lnTo>
                  <a:pt x="58" y="9"/>
                </a:lnTo>
                <a:close/>
                <a:moveTo>
                  <a:pt x="118" y="87"/>
                </a:moveTo>
                <a:lnTo>
                  <a:pt x="114" y="87"/>
                </a:lnTo>
                <a:lnTo>
                  <a:pt x="114" y="81"/>
                </a:lnTo>
                <a:cubicBezTo>
                  <a:pt x="114" y="76"/>
                  <a:pt x="113" y="73"/>
                  <a:pt x="110" y="69"/>
                </a:cubicBezTo>
                <a:cubicBezTo>
                  <a:pt x="107" y="66"/>
                  <a:pt x="103" y="64"/>
                  <a:pt x="98" y="64"/>
                </a:cubicBezTo>
                <a:cubicBezTo>
                  <a:pt x="94" y="64"/>
                  <a:pt x="90" y="66"/>
                  <a:pt x="87" y="69"/>
                </a:cubicBezTo>
                <a:cubicBezTo>
                  <a:pt x="84" y="73"/>
                  <a:pt x="82" y="76"/>
                  <a:pt x="82" y="81"/>
                </a:cubicBezTo>
                <a:lnTo>
                  <a:pt x="82" y="87"/>
                </a:lnTo>
                <a:lnTo>
                  <a:pt x="39" y="87"/>
                </a:lnTo>
                <a:lnTo>
                  <a:pt x="39" y="11"/>
                </a:lnTo>
                <a:lnTo>
                  <a:pt x="118" y="11"/>
                </a:lnTo>
                <a:lnTo>
                  <a:pt x="118" y="87"/>
                </a:lnTo>
                <a:close/>
                <a:moveTo>
                  <a:pt x="112" y="82"/>
                </a:moveTo>
                <a:cubicBezTo>
                  <a:pt x="112" y="86"/>
                  <a:pt x="110" y="89"/>
                  <a:pt x="108" y="92"/>
                </a:cubicBezTo>
                <a:cubicBezTo>
                  <a:pt x="105" y="94"/>
                  <a:pt x="102" y="96"/>
                  <a:pt x="99" y="96"/>
                </a:cubicBezTo>
                <a:cubicBezTo>
                  <a:pt x="95" y="96"/>
                  <a:pt x="92" y="94"/>
                  <a:pt x="89" y="92"/>
                </a:cubicBezTo>
                <a:cubicBezTo>
                  <a:pt x="87" y="89"/>
                  <a:pt x="85" y="86"/>
                  <a:pt x="85" y="82"/>
                </a:cubicBezTo>
                <a:cubicBezTo>
                  <a:pt x="85" y="78"/>
                  <a:pt x="87" y="75"/>
                  <a:pt x="89" y="72"/>
                </a:cubicBezTo>
                <a:cubicBezTo>
                  <a:pt x="92" y="69"/>
                  <a:pt x="95" y="68"/>
                  <a:pt x="99" y="68"/>
                </a:cubicBezTo>
                <a:cubicBezTo>
                  <a:pt x="102" y="68"/>
                  <a:pt x="105" y="69"/>
                  <a:pt x="108" y="72"/>
                </a:cubicBezTo>
                <a:cubicBezTo>
                  <a:pt x="110" y="75"/>
                  <a:pt x="112" y="78"/>
                  <a:pt x="112" y="82"/>
                </a:cubicBezTo>
                <a:close/>
                <a:moveTo>
                  <a:pt x="36" y="73"/>
                </a:moveTo>
                <a:cubicBezTo>
                  <a:pt x="33" y="67"/>
                  <a:pt x="29" y="64"/>
                  <a:pt x="23" y="64"/>
                </a:cubicBezTo>
                <a:cubicBezTo>
                  <a:pt x="19" y="64"/>
                  <a:pt x="15" y="66"/>
                  <a:pt x="12" y="69"/>
                </a:cubicBezTo>
                <a:cubicBezTo>
                  <a:pt x="9" y="73"/>
                  <a:pt x="7" y="76"/>
                  <a:pt x="7" y="81"/>
                </a:cubicBezTo>
                <a:lnTo>
                  <a:pt x="7" y="87"/>
                </a:lnTo>
                <a:lnTo>
                  <a:pt x="0" y="87"/>
                </a:lnTo>
                <a:lnTo>
                  <a:pt x="0" y="50"/>
                </a:lnTo>
                <a:cubicBezTo>
                  <a:pt x="0" y="47"/>
                  <a:pt x="3" y="45"/>
                  <a:pt x="8" y="45"/>
                </a:cubicBezTo>
                <a:lnTo>
                  <a:pt x="10" y="45"/>
                </a:lnTo>
                <a:lnTo>
                  <a:pt x="18" y="28"/>
                </a:lnTo>
                <a:cubicBezTo>
                  <a:pt x="18" y="25"/>
                  <a:pt x="20" y="24"/>
                  <a:pt x="23" y="24"/>
                </a:cubicBezTo>
                <a:lnTo>
                  <a:pt x="36" y="24"/>
                </a:lnTo>
                <a:lnTo>
                  <a:pt x="36" y="73"/>
                </a:lnTo>
                <a:close/>
                <a:moveTo>
                  <a:pt x="36" y="82"/>
                </a:moveTo>
                <a:cubicBezTo>
                  <a:pt x="36" y="86"/>
                  <a:pt x="35" y="89"/>
                  <a:pt x="33" y="92"/>
                </a:cubicBezTo>
                <a:cubicBezTo>
                  <a:pt x="30" y="94"/>
                  <a:pt x="27" y="96"/>
                  <a:pt x="23" y="96"/>
                </a:cubicBezTo>
                <a:cubicBezTo>
                  <a:pt x="20" y="96"/>
                  <a:pt x="17" y="94"/>
                  <a:pt x="14" y="92"/>
                </a:cubicBezTo>
                <a:cubicBezTo>
                  <a:pt x="11" y="89"/>
                  <a:pt x="10" y="86"/>
                  <a:pt x="10" y="82"/>
                </a:cubicBezTo>
                <a:cubicBezTo>
                  <a:pt x="10" y="78"/>
                  <a:pt x="11" y="75"/>
                  <a:pt x="14" y="72"/>
                </a:cubicBezTo>
                <a:cubicBezTo>
                  <a:pt x="17" y="69"/>
                  <a:pt x="20" y="68"/>
                  <a:pt x="23" y="68"/>
                </a:cubicBezTo>
                <a:cubicBezTo>
                  <a:pt x="27" y="68"/>
                  <a:pt x="30" y="69"/>
                  <a:pt x="33" y="72"/>
                </a:cubicBezTo>
                <a:cubicBezTo>
                  <a:pt x="35" y="75"/>
                  <a:pt x="36" y="78"/>
                  <a:pt x="36" y="82"/>
                </a:cubicBezTo>
                <a:close/>
                <a:moveTo>
                  <a:pt x="103" y="50"/>
                </a:moveTo>
                <a:lnTo>
                  <a:pt x="103" y="30"/>
                </a:lnTo>
                <a:lnTo>
                  <a:pt x="89" y="30"/>
                </a:lnTo>
                <a:lnTo>
                  <a:pt x="89" y="16"/>
                </a:lnTo>
                <a:lnTo>
                  <a:pt x="69" y="16"/>
                </a:lnTo>
                <a:lnTo>
                  <a:pt x="69" y="30"/>
                </a:lnTo>
                <a:lnTo>
                  <a:pt x="55" y="30"/>
                </a:lnTo>
                <a:lnTo>
                  <a:pt x="55" y="50"/>
                </a:lnTo>
                <a:lnTo>
                  <a:pt x="69" y="50"/>
                </a:lnTo>
                <a:lnTo>
                  <a:pt x="69" y="64"/>
                </a:lnTo>
                <a:lnTo>
                  <a:pt x="89" y="64"/>
                </a:lnTo>
                <a:lnTo>
                  <a:pt x="89" y="50"/>
                </a:lnTo>
                <a:lnTo>
                  <a:pt x="103" y="50"/>
                </a:lnTo>
                <a:close/>
                <a:moveTo>
                  <a:pt x="34" y="45"/>
                </a:moveTo>
                <a:lnTo>
                  <a:pt x="34" y="28"/>
                </a:lnTo>
                <a:lnTo>
                  <a:pt x="20" y="28"/>
                </a:lnTo>
                <a:lnTo>
                  <a:pt x="13" y="45"/>
                </a:lnTo>
                <a:lnTo>
                  <a:pt x="34" y="4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 sz="900">
              <a:latin typeface="+mj-lt"/>
            </a:endParaRPr>
          </a:p>
        </p:txBody>
      </p:sp>
      <p:sp>
        <p:nvSpPr>
          <p:cNvPr id="117" name="Скругленный прямоугольник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9516" y="5426757"/>
            <a:ext cx="375760" cy="33313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900">
              <a:latin typeface="+mj-lt"/>
            </a:endParaRPr>
          </a:p>
        </p:txBody>
      </p:sp>
      <p:pic>
        <p:nvPicPr>
          <p:cNvPr id="118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0631" y="5472717"/>
            <a:ext cx="253533" cy="24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Скругленный прямоугольник 114"/>
          <p:cNvSpPr>
            <a:spLocks noChangeArrowheads="1"/>
          </p:cNvSpPr>
          <p:nvPr/>
        </p:nvSpPr>
        <p:spPr bwMode="auto">
          <a:xfrm>
            <a:off x="1793270" y="5418940"/>
            <a:ext cx="375718" cy="33215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900">
              <a:latin typeface="+mj-lt"/>
            </a:endParaRPr>
          </a:p>
        </p:txBody>
      </p:sp>
      <p:sp>
        <p:nvSpPr>
          <p:cNvPr id="116" name="TextBox 25"/>
          <p:cNvSpPr txBox="1">
            <a:spLocks noChangeArrowheads="1"/>
          </p:cNvSpPr>
          <p:nvPr/>
        </p:nvSpPr>
        <p:spPr bwMode="auto">
          <a:xfrm>
            <a:off x="1811799" y="5413445"/>
            <a:ext cx="247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…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4" name="TextBox 1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71600" y="5199133"/>
            <a:ext cx="736567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36000">
            <a:spAutoFit/>
          </a:bodyPr>
          <a:lstStyle/>
          <a:p>
            <a:pPr algn="ctr"/>
            <a:r>
              <a:rPr lang="ru-RU" sz="900" b="1" dirty="0" smtClean="0">
                <a:latin typeface="+mj-lt"/>
              </a:rPr>
              <a:t>Контрагенты</a:t>
            </a:r>
            <a:endParaRPr lang="ru-RU" sz="900" b="1" dirty="0">
              <a:latin typeface="+mj-lt"/>
            </a:endParaRPr>
          </a:p>
        </p:txBody>
      </p:sp>
      <p:sp>
        <p:nvSpPr>
          <p:cNvPr id="123" name="TextBox 1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016" y="1470934"/>
            <a:ext cx="2071702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36000">
            <a:spAutoFit/>
          </a:bodyPr>
          <a:lstStyle/>
          <a:p>
            <a:pPr algn="r"/>
            <a:r>
              <a:rPr lang="ru-RU" sz="900" b="1" dirty="0" smtClean="0">
                <a:latin typeface="+mj-lt"/>
              </a:rPr>
              <a:t>АИС</a:t>
            </a:r>
            <a:r>
              <a:rPr lang="en-US" sz="900" b="1" dirty="0" smtClean="0">
                <a:latin typeface="+mj-lt"/>
              </a:rPr>
              <a:t> </a:t>
            </a:r>
            <a:r>
              <a:rPr lang="ru-RU" sz="900" b="1" dirty="0" smtClean="0">
                <a:latin typeface="+mj-lt"/>
              </a:rPr>
              <a:t>социального </a:t>
            </a:r>
            <a:r>
              <a:rPr lang="ru-RU" sz="900" b="1" dirty="0">
                <a:latin typeface="+mj-lt"/>
              </a:rPr>
              <a:t>учета </a:t>
            </a:r>
            <a:r>
              <a:rPr lang="en-US" sz="900" b="1" dirty="0" smtClean="0">
                <a:latin typeface="+mj-lt"/>
              </a:rPr>
              <a:t/>
            </a:r>
            <a:br>
              <a:rPr lang="en-US" sz="900" b="1" dirty="0" smtClean="0">
                <a:latin typeface="+mj-lt"/>
              </a:rPr>
            </a:br>
            <a:r>
              <a:rPr lang="ru-RU" sz="900" b="1" dirty="0" smtClean="0">
                <a:latin typeface="+mj-lt"/>
              </a:rPr>
              <a:t>на </a:t>
            </a:r>
            <a:r>
              <a:rPr lang="ru-RU" sz="900" b="1" dirty="0">
                <a:latin typeface="+mj-lt"/>
              </a:rPr>
              <a:t>федеральном уровне </a:t>
            </a:r>
          </a:p>
        </p:txBody>
      </p:sp>
      <p:sp>
        <p:nvSpPr>
          <p:cNvPr id="124" name="Прямоугольник 123"/>
          <p:cNvSpPr/>
          <p:nvPr>
            <p:custDataLst>
              <p:tags r:id="rId9"/>
            </p:custDataLst>
          </p:nvPr>
        </p:nvSpPr>
        <p:spPr>
          <a:xfrm>
            <a:off x="4527572" y="6376119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26" name="Прямоугольник 125"/>
          <p:cNvSpPr/>
          <p:nvPr>
            <p:custDataLst>
              <p:tags r:id="rId10"/>
            </p:custDataLst>
          </p:nvPr>
        </p:nvSpPr>
        <p:spPr>
          <a:xfrm>
            <a:off x="5027638" y="5941157"/>
            <a:ext cx="147637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923928" y="5414316"/>
            <a:ext cx="1285884" cy="276999"/>
          </a:xfrm>
          <a:prstGeom prst="rect">
            <a:avLst/>
          </a:prstGeom>
          <a:solidFill>
            <a:srgbClr val="E9510E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Гражданин</a:t>
            </a:r>
            <a:endParaRPr lang="ru-RU" sz="1200" dirty="0">
              <a:latin typeface="+mj-lt"/>
            </a:endParaRPr>
          </a:p>
        </p:txBody>
      </p:sp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4619366" y="5842581"/>
            <a:ext cx="504056" cy="317458"/>
          </a:xfrm>
          <a:prstGeom prst="roundRect">
            <a:avLst>
              <a:gd name="adj" fmla="val 6361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0" name="TextBox 129"/>
          <p:cNvSpPr txBox="1"/>
          <p:nvPr/>
        </p:nvSpPr>
        <p:spPr>
          <a:xfrm>
            <a:off x="4546341" y="6129332"/>
            <a:ext cx="650107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latin typeface="+mj-lt"/>
              </a:rPr>
              <a:t>+ СНИЛС</a:t>
            </a:r>
            <a:endParaRPr lang="ru-RU" sz="1050" b="1" dirty="0">
              <a:latin typeface="+mj-lt"/>
            </a:endParaRPr>
          </a:p>
        </p:txBody>
      </p:sp>
      <p:cxnSp>
        <p:nvCxnSpPr>
          <p:cNvPr id="131" name="Прямая со стрелкой 130"/>
          <p:cNvCxnSpPr>
            <a:stCxn id="163" idx="0"/>
            <a:endCxn id="133" idx="2"/>
          </p:cNvCxnSpPr>
          <p:nvPr>
            <p:custDataLst>
              <p:tags r:id="rId11"/>
            </p:custDataLst>
          </p:nvPr>
        </p:nvCxnSpPr>
        <p:spPr>
          <a:xfrm flipV="1">
            <a:off x="4572000" y="1409926"/>
            <a:ext cx="8886" cy="50690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Скругленный прямоугольник 132"/>
          <p:cNvSpPr/>
          <p:nvPr>
            <p:custDataLst>
              <p:tags r:id="rId12"/>
            </p:custDataLst>
          </p:nvPr>
        </p:nvSpPr>
        <p:spPr>
          <a:xfrm>
            <a:off x="1973399" y="1052736"/>
            <a:ext cx="5214974" cy="35719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Правительство РФ и федеральные органы исполнительной власти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(ГАС УПРАВЛЕНИЕ)</a:t>
            </a:r>
          </a:p>
        </p:txBody>
      </p:sp>
      <p:sp>
        <p:nvSpPr>
          <p:cNvPr id="138" name="Скругленный прямоугольник 137"/>
          <p:cNvSpPr/>
          <p:nvPr>
            <p:custDataLst>
              <p:tags r:id="rId13"/>
            </p:custDataLst>
          </p:nvPr>
        </p:nvSpPr>
        <p:spPr>
          <a:xfrm>
            <a:off x="416279" y="1824874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/>
              <a:t>Минтруд</a:t>
            </a:r>
            <a:endParaRPr lang="ru-RU" sz="1100" b="1" dirty="0"/>
          </a:p>
        </p:txBody>
      </p:sp>
      <p:cxnSp>
        <p:nvCxnSpPr>
          <p:cNvPr id="139" name="Прямая соединительная линия 138"/>
          <p:cNvCxnSpPr/>
          <p:nvPr>
            <p:custDataLst>
              <p:tags r:id="rId14"/>
            </p:custDataLst>
          </p:nvPr>
        </p:nvCxnSpPr>
        <p:spPr>
          <a:xfrm>
            <a:off x="2295524" y="1556792"/>
            <a:ext cx="0" cy="1670074"/>
          </a:xfrm>
          <a:prstGeom prst="line">
            <a:avLst/>
          </a:prstGeom>
          <a:ln w="28575">
            <a:solidFill>
              <a:srgbClr val="06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>
            <p:custDataLst>
              <p:tags r:id="rId15"/>
            </p:custDataLst>
          </p:nvPr>
        </p:nvSpPr>
        <p:spPr>
          <a:xfrm>
            <a:off x="432048" y="2191564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/>
              <a:t>Роструд</a:t>
            </a:r>
            <a:endParaRPr lang="ru-RU" sz="1100" b="1" dirty="0"/>
          </a:p>
        </p:txBody>
      </p:sp>
      <p:sp>
        <p:nvSpPr>
          <p:cNvPr id="142" name="Скругленный прямоугольник 141"/>
          <p:cNvSpPr/>
          <p:nvPr>
            <p:custDataLst>
              <p:tags r:id="rId16"/>
            </p:custDataLst>
          </p:nvPr>
        </p:nvSpPr>
        <p:spPr>
          <a:xfrm>
            <a:off x="432048" y="2558254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Минстрой</a:t>
            </a:r>
            <a:endParaRPr lang="ru-RU" sz="1100" b="1" dirty="0">
              <a:latin typeface="+mj-lt"/>
            </a:endParaRPr>
          </a:p>
        </p:txBody>
      </p:sp>
      <p:sp>
        <p:nvSpPr>
          <p:cNvPr id="144" name="Прямоугольник 143"/>
          <p:cNvSpPr/>
          <p:nvPr>
            <p:custDataLst>
              <p:tags r:id="rId17"/>
            </p:custDataLst>
          </p:nvPr>
        </p:nvSpPr>
        <p:spPr>
          <a:xfrm>
            <a:off x="2134774" y="3705641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latin typeface="+mj-lt"/>
            </a:endParaRPr>
          </a:p>
        </p:txBody>
      </p:sp>
      <p:cxnSp>
        <p:nvCxnSpPr>
          <p:cNvPr id="145" name="Прямая соединительная линия 144"/>
          <p:cNvCxnSpPr/>
          <p:nvPr>
            <p:custDataLst>
              <p:tags r:id="rId18"/>
            </p:custDataLst>
          </p:nvPr>
        </p:nvCxnSpPr>
        <p:spPr>
          <a:xfrm>
            <a:off x="2304256" y="3429000"/>
            <a:ext cx="0" cy="978097"/>
          </a:xfrm>
          <a:prstGeom prst="line">
            <a:avLst/>
          </a:prstGeom>
          <a:ln w="28575">
            <a:solidFill>
              <a:srgbClr val="06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Скругленный прямоугольник 145"/>
          <p:cNvSpPr/>
          <p:nvPr>
            <p:custDataLst>
              <p:tags r:id="rId19"/>
            </p:custDataLst>
          </p:nvPr>
        </p:nvSpPr>
        <p:spPr>
          <a:xfrm>
            <a:off x="416279" y="3740612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Субъекты РФ</a:t>
            </a:r>
            <a:endParaRPr lang="ru-RU" sz="1100" b="1" dirty="0">
              <a:latin typeface="+mj-lt"/>
            </a:endParaRPr>
          </a:p>
        </p:txBody>
      </p:sp>
      <p:sp>
        <p:nvSpPr>
          <p:cNvPr id="147" name="TextBox 1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4016" y="3395030"/>
            <a:ext cx="2071702" cy="32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3600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900" b="1" dirty="0" smtClean="0">
                <a:latin typeface="+mj-lt"/>
              </a:rPr>
              <a:t>Системы социального учета </a:t>
            </a:r>
            <a:br>
              <a:rPr lang="ru-RU" sz="900" b="1" dirty="0" smtClean="0">
                <a:latin typeface="+mj-lt"/>
              </a:rPr>
            </a:br>
            <a:r>
              <a:rPr lang="ru-RU" sz="900" b="1" dirty="0" smtClean="0">
                <a:latin typeface="+mj-lt"/>
              </a:rPr>
              <a:t>на региональном уровне </a:t>
            </a:r>
            <a:endParaRPr lang="ru-RU" sz="900" b="1" dirty="0">
              <a:latin typeface="+mj-lt"/>
            </a:endParaRPr>
          </a:p>
        </p:txBody>
      </p:sp>
      <p:sp>
        <p:nvSpPr>
          <p:cNvPr id="150" name="Скругленный прямоугольник 149"/>
          <p:cNvSpPr/>
          <p:nvPr>
            <p:custDataLst>
              <p:tags r:id="rId21"/>
            </p:custDataLst>
          </p:nvPr>
        </p:nvSpPr>
        <p:spPr>
          <a:xfrm>
            <a:off x="6883921" y="1824874"/>
            <a:ext cx="1738313" cy="5040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Пенсионный фонд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России</a:t>
            </a:r>
            <a:endParaRPr lang="ru-RU" sz="1100" b="1" dirty="0">
              <a:latin typeface="+mj-lt"/>
            </a:endParaRPr>
          </a:p>
        </p:txBody>
      </p:sp>
      <p:sp>
        <p:nvSpPr>
          <p:cNvPr id="151" name="TextBox 1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68848" y="1484784"/>
            <a:ext cx="1826388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36000">
            <a:spAutoFit/>
          </a:bodyPr>
          <a:lstStyle/>
          <a:p>
            <a:r>
              <a:rPr lang="ru-RU" sz="900" b="1" dirty="0">
                <a:latin typeface="+mj-lt"/>
              </a:rPr>
              <a:t>АИС государственных </a:t>
            </a:r>
            <a:r>
              <a:rPr lang="ru-RU" sz="900" b="1" dirty="0" smtClean="0">
                <a:latin typeface="+mj-lt"/>
              </a:rPr>
              <a:t>внебюджетных  </a:t>
            </a:r>
            <a:r>
              <a:rPr lang="ru-RU" sz="900" b="1" dirty="0">
                <a:latin typeface="+mj-lt"/>
              </a:rPr>
              <a:t>фондов</a:t>
            </a:r>
          </a:p>
        </p:txBody>
      </p:sp>
      <p:sp>
        <p:nvSpPr>
          <p:cNvPr id="153" name="Скругленный прямоугольник 152"/>
          <p:cNvSpPr/>
          <p:nvPr>
            <p:custDataLst>
              <p:tags r:id="rId23"/>
            </p:custDataLst>
          </p:nvPr>
        </p:nvSpPr>
        <p:spPr>
          <a:xfrm>
            <a:off x="6883921" y="2401733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Фонд социального страхования</a:t>
            </a:r>
            <a:endParaRPr lang="ru-RU" sz="1100" b="1" dirty="0">
              <a:latin typeface="+mj-lt"/>
            </a:endParaRPr>
          </a:p>
        </p:txBody>
      </p:sp>
      <p:sp>
        <p:nvSpPr>
          <p:cNvPr id="154" name="Скругленный прямоугольник 153"/>
          <p:cNvSpPr/>
          <p:nvPr>
            <p:custDataLst>
              <p:tags r:id="rId24"/>
            </p:custDataLst>
          </p:nvPr>
        </p:nvSpPr>
        <p:spPr>
          <a:xfrm>
            <a:off x="6883921" y="2780928"/>
            <a:ext cx="1738313" cy="45040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Фонд обязательного медицинского страхования</a:t>
            </a:r>
            <a:endParaRPr lang="ru-RU" sz="1100" b="1" dirty="0">
              <a:latin typeface="+mj-lt"/>
            </a:endParaRPr>
          </a:p>
        </p:txBody>
      </p:sp>
      <p:sp>
        <p:nvSpPr>
          <p:cNvPr id="155" name="Скругленный прямоугольник 154"/>
          <p:cNvSpPr/>
          <p:nvPr>
            <p:custDataLst>
              <p:tags r:id="rId25"/>
            </p:custDataLst>
          </p:nvPr>
        </p:nvSpPr>
        <p:spPr>
          <a:xfrm>
            <a:off x="432048" y="2924944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Другие ФОИВ</a:t>
            </a:r>
            <a:endParaRPr lang="ru-RU" sz="1100" b="1" dirty="0">
              <a:latin typeface="+mj-lt"/>
            </a:endParaRPr>
          </a:p>
        </p:txBody>
      </p:sp>
      <p:sp>
        <p:nvSpPr>
          <p:cNvPr id="168" name="Прямоугольник 167"/>
          <p:cNvSpPr/>
          <p:nvPr>
            <p:custDataLst>
              <p:tags r:id="rId26"/>
            </p:custDataLst>
          </p:nvPr>
        </p:nvSpPr>
        <p:spPr>
          <a:xfrm>
            <a:off x="6815864" y="2543416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71" name="Прямоугольник 170"/>
          <p:cNvSpPr/>
          <p:nvPr>
            <p:custDataLst>
              <p:tags r:id="rId27"/>
            </p:custDataLst>
          </p:nvPr>
        </p:nvSpPr>
        <p:spPr>
          <a:xfrm>
            <a:off x="5507566" y="2472946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75" name="Прямоугольник 174"/>
          <p:cNvSpPr/>
          <p:nvPr>
            <p:custDataLst>
              <p:tags r:id="rId28"/>
            </p:custDataLst>
          </p:nvPr>
        </p:nvSpPr>
        <p:spPr>
          <a:xfrm>
            <a:off x="5507566" y="4129130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86" name="Прямоугольник 185"/>
          <p:cNvSpPr/>
          <p:nvPr>
            <p:custDataLst>
              <p:tags r:id="rId29"/>
            </p:custDataLst>
          </p:nvPr>
        </p:nvSpPr>
        <p:spPr>
          <a:xfrm>
            <a:off x="2134774" y="4821967"/>
            <a:ext cx="149225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>
              <a:latin typeface="+mj-lt"/>
            </a:endParaRPr>
          </a:p>
        </p:txBody>
      </p:sp>
      <p:cxnSp>
        <p:nvCxnSpPr>
          <p:cNvPr id="187" name="Прямая соединительная линия 186"/>
          <p:cNvCxnSpPr/>
          <p:nvPr>
            <p:custDataLst>
              <p:tags r:id="rId30"/>
            </p:custDataLst>
          </p:nvPr>
        </p:nvCxnSpPr>
        <p:spPr>
          <a:xfrm>
            <a:off x="395536" y="4407045"/>
            <a:ext cx="1800200" cy="0"/>
          </a:xfrm>
          <a:prstGeom prst="line">
            <a:avLst/>
          </a:prstGeom>
          <a:ln w="28575">
            <a:solidFill>
              <a:srgbClr val="06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Скругленный прямоугольник 187"/>
          <p:cNvSpPr/>
          <p:nvPr>
            <p:custDataLst>
              <p:tags r:id="rId31"/>
            </p:custDataLst>
          </p:nvPr>
        </p:nvSpPr>
        <p:spPr>
          <a:xfrm>
            <a:off x="416279" y="4820732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Муниципальные ОВ </a:t>
            </a:r>
            <a:br>
              <a:rPr lang="ru-RU" sz="1100" b="1" dirty="0" smtClean="0">
                <a:latin typeface="+mj-lt"/>
              </a:rPr>
            </a:br>
            <a:r>
              <a:rPr lang="ru-RU" sz="1100" b="1" dirty="0" smtClean="0">
                <a:latin typeface="+mj-lt"/>
              </a:rPr>
              <a:t>и организации</a:t>
            </a:r>
            <a:endParaRPr lang="ru-RU" sz="1100" b="1" dirty="0">
              <a:latin typeface="+mj-lt"/>
            </a:endParaRPr>
          </a:p>
        </p:txBody>
      </p:sp>
      <p:sp>
        <p:nvSpPr>
          <p:cNvPr id="189" name="TextBox 12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44016" y="4479053"/>
            <a:ext cx="2071702" cy="32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bIns="3600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900" b="1" dirty="0" smtClean="0">
                <a:latin typeface="+mj-lt"/>
              </a:rPr>
              <a:t>Системы социального учета </a:t>
            </a:r>
            <a:br>
              <a:rPr lang="ru-RU" sz="900" b="1" dirty="0" smtClean="0">
                <a:latin typeface="+mj-lt"/>
              </a:rPr>
            </a:br>
            <a:r>
              <a:rPr lang="ru-RU" sz="900" b="1" dirty="0" smtClean="0">
                <a:latin typeface="+mj-lt"/>
              </a:rPr>
              <a:t>на муниципальном уровне </a:t>
            </a:r>
            <a:endParaRPr lang="ru-RU" sz="900" b="1" dirty="0">
              <a:latin typeface="+mj-lt"/>
            </a:endParaRPr>
          </a:p>
        </p:txBody>
      </p:sp>
      <p:cxnSp>
        <p:nvCxnSpPr>
          <p:cNvPr id="190" name="Прямая со стрелкой 102"/>
          <p:cNvCxnSpPr/>
          <p:nvPr>
            <p:custDataLst>
              <p:tags r:id="rId33"/>
            </p:custDataLst>
          </p:nvPr>
        </p:nvCxnSpPr>
        <p:spPr>
          <a:xfrm>
            <a:off x="1259632" y="4047005"/>
            <a:ext cx="0" cy="36004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Скругленный прямоугольник 109"/>
          <p:cNvSpPr/>
          <p:nvPr>
            <p:custDataLst>
              <p:tags r:id="rId34"/>
            </p:custDataLst>
          </p:nvPr>
        </p:nvSpPr>
        <p:spPr>
          <a:xfrm>
            <a:off x="6883921" y="4994815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Субъекты РФ</a:t>
            </a:r>
            <a:endParaRPr lang="ru-RU" sz="1100" b="1" dirty="0">
              <a:latin typeface="+mj-lt"/>
            </a:endParaRPr>
          </a:p>
        </p:txBody>
      </p:sp>
      <p:cxnSp>
        <p:nvCxnSpPr>
          <p:cNvPr id="111" name="Прямая со стрелкой 102"/>
          <p:cNvCxnSpPr/>
          <p:nvPr>
            <p:custDataLst>
              <p:tags r:id="rId35"/>
            </p:custDataLst>
          </p:nvPr>
        </p:nvCxnSpPr>
        <p:spPr>
          <a:xfrm flipV="1">
            <a:off x="7776864" y="4467179"/>
            <a:ext cx="0" cy="49487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920880" y="4638328"/>
            <a:ext cx="1021994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+mj-lt"/>
              </a:rPr>
              <a:t>Финансирование</a:t>
            </a:r>
            <a:endParaRPr lang="ru-RU" sz="9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57779" y="193831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СМЭВ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44016" y="404664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n-lt"/>
              </a:rPr>
              <a:t>Общая архитектура ЕГИССО</a:t>
            </a:r>
            <a:endParaRPr lang="ru-RU" sz="3000" b="1" dirty="0">
              <a:latin typeface="+mn-lt"/>
            </a:endParaRPr>
          </a:p>
        </p:txBody>
      </p:sp>
      <p:pic>
        <p:nvPicPr>
          <p:cNvPr id="140" name="Изображение 113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3" name="Прямая со стрелкой 102"/>
          <p:cNvCxnSpPr/>
          <p:nvPr>
            <p:custDataLst>
              <p:tags r:id="rId36"/>
            </p:custDataLst>
          </p:nvPr>
        </p:nvCxnSpPr>
        <p:spPr>
          <a:xfrm flipH="1">
            <a:off x="2295524" y="2543416"/>
            <a:ext cx="764307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02"/>
          <p:cNvCxnSpPr/>
          <p:nvPr>
            <p:custDataLst>
              <p:tags r:id="rId37"/>
            </p:custDataLst>
          </p:nvPr>
        </p:nvCxnSpPr>
        <p:spPr>
          <a:xfrm flipH="1">
            <a:off x="2295524" y="3933056"/>
            <a:ext cx="764307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Группа 218"/>
          <p:cNvGrpSpPr/>
          <p:nvPr/>
        </p:nvGrpSpPr>
        <p:grpSpPr>
          <a:xfrm>
            <a:off x="3972312" y="5835331"/>
            <a:ext cx="504056" cy="504056"/>
            <a:chOff x="572420" y="3420561"/>
            <a:chExt cx="874277" cy="874277"/>
          </a:xfrm>
        </p:grpSpPr>
        <p:sp>
          <p:nvSpPr>
            <p:cNvPr id="215" name="Овал 214"/>
            <p:cNvSpPr/>
            <p:nvPr/>
          </p:nvSpPr>
          <p:spPr>
            <a:xfrm>
              <a:off x="572420" y="3420561"/>
              <a:ext cx="874277" cy="8742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6" name="Группа 215"/>
            <p:cNvGrpSpPr/>
            <p:nvPr/>
          </p:nvGrpSpPr>
          <p:grpSpPr>
            <a:xfrm>
              <a:off x="865822" y="3492569"/>
              <a:ext cx="287473" cy="730260"/>
              <a:chOff x="464195" y="2357283"/>
              <a:chExt cx="446088" cy="1160463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7" name="Freeform 73"/>
              <p:cNvSpPr>
                <a:spLocks/>
              </p:cNvSpPr>
              <p:nvPr/>
            </p:nvSpPr>
            <p:spPr bwMode="auto">
              <a:xfrm>
                <a:off x="602308" y="2357283"/>
                <a:ext cx="169862" cy="166688"/>
              </a:xfrm>
              <a:custGeom>
                <a:avLst/>
                <a:gdLst>
                  <a:gd name="T0" fmla="*/ 249 w 498"/>
                  <a:gd name="T1" fmla="*/ 0 h 499"/>
                  <a:gd name="T2" fmla="*/ 289 w 498"/>
                  <a:gd name="T3" fmla="*/ 3 h 499"/>
                  <a:gd name="T4" fmla="*/ 328 w 498"/>
                  <a:gd name="T5" fmla="*/ 13 h 499"/>
                  <a:gd name="T6" fmla="*/ 364 w 498"/>
                  <a:gd name="T7" fmla="*/ 29 h 499"/>
                  <a:gd name="T8" fmla="*/ 396 w 498"/>
                  <a:gd name="T9" fmla="*/ 49 h 499"/>
                  <a:gd name="T10" fmla="*/ 425 w 498"/>
                  <a:gd name="T11" fmla="*/ 74 h 499"/>
                  <a:gd name="T12" fmla="*/ 450 w 498"/>
                  <a:gd name="T13" fmla="*/ 102 h 499"/>
                  <a:gd name="T14" fmla="*/ 470 w 498"/>
                  <a:gd name="T15" fmla="*/ 135 h 499"/>
                  <a:gd name="T16" fmla="*/ 486 w 498"/>
                  <a:gd name="T17" fmla="*/ 171 h 499"/>
                  <a:gd name="T18" fmla="*/ 495 w 498"/>
                  <a:gd name="T19" fmla="*/ 210 h 499"/>
                  <a:gd name="T20" fmla="*/ 498 w 498"/>
                  <a:gd name="T21" fmla="*/ 250 h 499"/>
                  <a:gd name="T22" fmla="*/ 495 w 498"/>
                  <a:gd name="T23" fmla="*/ 290 h 499"/>
                  <a:gd name="T24" fmla="*/ 486 w 498"/>
                  <a:gd name="T25" fmla="*/ 329 h 499"/>
                  <a:gd name="T26" fmla="*/ 470 w 498"/>
                  <a:gd name="T27" fmla="*/ 365 h 499"/>
                  <a:gd name="T28" fmla="*/ 450 w 498"/>
                  <a:gd name="T29" fmla="*/ 397 h 499"/>
                  <a:gd name="T30" fmla="*/ 425 w 498"/>
                  <a:gd name="T31" fmla="*/ 426 h 499"/>
                  <a:gd name="T32" fmla="*/ 396 w 498"/>
                  <a:gd name="T33" fmla="*/ 451 h 499"/>
                  <a:gd name="T34" fmla="*/ 364 w 498"/>
                  <a:gd name="T35" fmla="*/ 471 h 499"/>
                  <a:gd name="T36" fmla="*/ 328 w 498"/>
                  <a:gd name="T37" fmla="*/ 487 h 499"/>
                  <a:gd name="T38" fmla="*/ 289 w 498"/>
                  <a:gd name="T39" fmla="*/ 496 h 499"/>
                  <a:gd name="T40" fmla="*/ 249 w 498"/>
                  <a:gd name="T41" fmla="*/ 499 h 499"/>
                  <a:gd name="T42" fmla="*/ 208 w 498"/>
                  <a:gd name="T43" fmla="*/ 496 h 499"/>
                  <a:gd name="T44" fmla="*/ 170 w 498"/>
                  <a:gd name="T45" fmla="*/ 487 h 499"/>
                  <a:gd name="T46" fmla="*/ 134 w 498"/>
                  <a:gd name="T47" fmla="*/ 471 h 499"/>
                  <a:gd name="T48" fmla="*/ 102 w 498"/>
                  <a:gd name="T49" fmla="*/ 451 h 499"/>
                  <a:gd name="T50" fmla="*/ 72 w 498"/>
                  <a:gd name="T51" fmla="*/ 426 h 499"/>
                  <a:gd name="T52" fmla="*/ 48 w 498"/>
                  <a:gd name="T53" fmla="*/ 397 h 499"/>
                  <a:gd name="T54" fmla="*/ 28 w 498"/>
                  <a:gd name="T55" fmla="*/ 365 h 499"/>
                  <a:gd name="T56" fmla="*/ 12 w 498"/>
                  <a:gd name="T57" fmla="*/ 329 h 499"/>
                  <a:gd name="T58" fmla="*/ 3 w 498"/>
                  <a:gd name="T59" fmla="*/ 290 h 499"/>
                  <a:gd name="T60" fmla="*/ 0 w 498"/>
                  <a:gd name="T61" fmla="*/ 250 h 499"/>
                  <a:gd name="T62" fmla="*/ 3 w 498"/>
                  <a:gd name="T63" fmla="*/ 210 h 499"/>
                  <a:gd name="T64" fmla="*/ 12 w 498"/>
                  <a:gd name="T65" fmla="*/ 171 h 499"/>
                  <a:gd name="T66" fmla="*/ 28 w 498"/>
                  <a:gd name="T67" fmla="*/ 135 h 499"/>
                  <a:gd name="T68" fmla="*/ 48 w 498"/>
                  <a:gd name="T69" fmla="*/ 102 h 499"/>
                  <a:gd name="T70" fmla="*/ 72 w 498"/>
                  <a:gd name="T71" fmla="*/ 74 h 499"/>
                  <a:gd name="T72" fmla="*/ 102 w 498"/>
                  <a:gd name="T73" fmla="*/ 49 h 499"/>
                  <a:gd name="T74" fmla="*/ 134 w 498"/>
                  <a:gd name="T75" fmla="*/ 29 h 499"/>
                  <a:gd name="T76" fmla="*/ 170 w 498"/>
                  <a:gd name="T77" fmla="*/ 13 h 499"/>
                  <a:gd name="T78" fmla="*/ 208 w 498"/>
                  <a:gd name="T79" fmla="*/ 3 h 499"/>
                  <a:gd name="T80" fmla="*/ 249 w 498"/>
                  <a:gd name="T8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8" h="499">
                    <a:moveTo>
                      <a:pt x="249" y="0"/>
                    </a:moveTo>
                    <a:lnTo>
                      <a:pt x="289" y="3"/>
                    </a:lnTo>
                    <a:lnTo>
                      <a:pt x="328" y="13"/>
                    </a:lnTo>
                    <a:lnTo>
                      <a:pt x="364" y="29"/>
                    </a:lnTo>
                    <a:lnTo>
                      <a:pt x="396" y="49"/>
                    </a:lnTo>
                    <a:lnTo>
                      <a:pt x="425" y="74"/>
                    </a:lnTo>
                    <a:lnTo>
                      <a:pt x="450" y="102"/>
                    </a:lnTo>
                    <a:lnTo>
                      <a:pt x="470" y="135"/>
                    </a:lnTo>
                    <a:lnTo>
                      <a:pt x="486" y="171"/>
                    </a:lnTo>
                    <a:lnTo>
                      <a:pt x="495" y="210"/>
                    </a:lnTo>
                    <a:lnTo>
                      <a:pt x="498" y="250"/>
                    </a:lnTo>
                    <a:lnTo>
                      <a:pt x="495" y="290"/>
                    </a:lnTo>
                    <a:lnTo>
                      <a:pt x="486" y="329"/>
                    </a:lnTo>
                    <a:lnTo>
                      <a:pt x="470" y="365"/>
                    </a:lnTo>
                    <a:lnTo>
                      <a:pt x="450" y="397"/>
                    </a:lnTo>
                    <a:lnTo>
                      <a:pt x="425" y="426"/>
                    </a:lnTo>
                    <a:lnTo>
                      <a:pt x="396" y="451"/>
                    </a:lnTo>
                    <a:lnTo>
                      <a:pt x="364" y="471"/>
                    </a:lnTo>
                    <a:lnTo>
                      <a:pt x="328" y="487"/>
                    </a:lnTo>
                    <a:lnTo>
                      <a:pt x="289" y="496"/>
                    </a:lnTo>
                    <a:lnTo>
                      <a:pt x="249" y="499"/>
                    </a:lnTo>
                    <a:lnTo>
                      <a:pt x="208" y="496"/>
                    </a:lnTo>
                    <a:lnTo>
                      <a:pt x="170" y="487"/>
                    </a:lnTo>
                    <a:lnTo>
                      <a:pt x="134" y="471"/>
                    </a:lnTo>
                    <a:lnTo>
                      <a:pt x="102" y="451"/>
                    </a:lnTo>
                    <a:lnTo>
                      <a:pt x="72" y="426"/>
                    </a:lnTo>
                    <a:lnTo>
                      <a:pt x="48" y="397"/>
                    </a:lnTo>
                    <a:lnTo>
                      <a:pt x="28" y="365"/>
                    </a:lnTo>
                    <a:lnTo>
                      <a:pt x="12" y="329"/>
                    </a:lnTo>
                    <a:lnTo>
                      <a:pt x="3" y="290"/>
                    </a:lnTo>
                    <a:lnTo>
                      <a:pt x="0" y="250"/>
                    </a:lnTo>
                    <a:lnTo>
                      <a:pt x="3" y="210"/>
                    </a:lnTo>
                    <a:lnTo>
                      <a:pt x="12" y="171"/>
                    </a:lnTo>
                    <a:lnTo>
                      <a:pt x="28" y="135"/>
                    </a:lnTo>
                    <a:lnTo>
                      <a:pt x="48" y="102"/>
                    </a:lnTo>
                    <a:lnTo>
                      <a:pt x="72" y="74"/>
                    </a:lnTo>
                    <a:lnTo>
                      <a:pt x="102" y="49"/>
                    </a:lnTo>
                    <a:lnTo>
                      <a:pt x="134" y="29"/>
                    </a:lnTo>
                    <a:lnTo>
                      <a:pt x="170" y="13"/>
                    </a:lnTo>
                    <a:lnTo>
                      <a:pt x="208" y="3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Freeform 74"/>
              <p:cNvSpPr>
                <a:spLocks/>
              </p:cNvSpPr>
              <p:nvPr/>
            </p:nvSpPr>
            <p:spPr bwMode="auto">
              <a:xfrm>
                <a:off x="464195" y="2531908"/>
                <a:ext cx="446088" cy="985838"/>
              </a:xfrm>
              <a:custGeom>
                <a:avLst/>
                <a:gdLst>
                  <a:gd name="T0" fmla="*/ 864 w 1332"/>
                  <a:gd name="T1" fmla="*/ 0 h 2943"/>
                  <a:gd name="T2" fmla="*/ 888 w 1332"/>
                  <a:gd name="T3" fmla="*/ 89 h 2943"/>
                  <a:gd name="T4" fmla="*/ 943 w 1332"/>
                  <a:gd name="T5" fmla="*/ 93 h 2943"/>
                  <a:gd name="T6" fmla="*/ 999 w 1332"/>
                  <a:gd name="T7" fmla="*/ 102 h 2943"/>
                  <a:gd name="T8" fmla="*/ 1050 w 1332"/>
                  <a:gd name="T9" fmla="*/ 119 h 2943"/>
                  <a:gd name="T10" fmla="*/ 1092 w 1332"/>
                  <a:gd name="T11" fmla="*/ 144 h 2943"/>
                  <a:gd name="T12" fmla="*/ 1125 w 1332"/>
                  <a:gd name="T13" fmla="*/ 164 h 2943"/>
                  <a:gd name="T14" fmla="*/ 1146 w 1332"/>
                  <a:gd name="T15" fmla="*/ 197 h 2943"/>
                  <a:gd name="T16" fmla="*/ 1331 w 1332"/>
                  <a:gd name="T17" fmla="*/ 1398 h 2943"/>
                  <a:gd name="T18" fmla="*/ 1328 w 1332"/>
                  <a:gd name="T19" fmla="*/ 1439 h 2943"/>
                  <a:gd name="T20" fmla="*/ 1309 w 1332"/>
                  <a:gd name="T21" fmla="*/ 1474 h 2943"/>
                  <a:gd name="T22" fmla="*/ 1275 w 1332"/>
                  <a:gd name="T23" fmla="*/ 1497 h 2943"/>
                  <a:gd name="T24" fmla="*/ 1240 w 1332"/>
                  <a:gd name="T25" fmla="*/ 1505 h 2943"/>
                  <a:gd name="T26" fmla="*/ 1198 w 1332"/>
                  <a:gd name="T27" fmla="*/ 1502 h 2943"/>
                  <a:gd name="T28" fmla="*/ 1165 w 1332"/>
                  <a:gd name="T29" fmla="*/ 1482 h 2943"/>
                  <a:gd name="T30" fmla="*/ 1142 w 1332"/>
                  <a:gd name="T31" fmla="*/ 1450 h 2943"/>
                  <a:gd name="T32" fmla="*/ 1048 w 1332"/>
                  <a:gd name="T33" fmla="*/ 854 h 2943"/>
                  <a:gd name="T34" fmla="*/ 1001 w 1332"/>
                  <a:gd name="T35" fmla="*/ 1288 h 2943"/>
                  <a:gd name="T36" fmla="*/ 983 w 1332"/>
                  <a:gd name="T37" fmla="*/ 1343 h 2943"/>
                  <a:gd name="T38" fmla="*/ 1014 w 1332"/>
                  <a:gd name="T39" fmla="*/ 2793 h 2943"/>
                  <a:gd name="T40" fmla="*/ 1005 w 1332"/>
                  <a:gd name="T41" fmla="*/ 2850 h 2943"/>
                  <a:gd name="T42" fmla="*/ 975 w 1332"/>
                  <a:gd name="T43" fmla="*/ 2898 h 2943"/>
                  <a:gd name="T44" fmla="*/ 930 w 1332"/>
                  <a:gd name="T45" fmla="*/ 2929 h 2943"/>
                  <a:gd name="T46" fmla="*/ 874 w 1332"/>
                  <a:gd name="T47" fmla="*/ 2943 h 2943"/>
                  <a:gd name="T48" fmla="*/ 841 w 1332"/>
                  <a:gd name="T49" fmla="*/ 2940 h 2943"/>
                  <a:gd name="T50" fmla="*/ 790 w 1332"/>
                  <a:gd name="T51" fmla="*/ 2920 h 2943"/>
                  <a:gd name="T52" fmla="*/ 751 w 1332"/>
                  <a:gd name="T53" fmla="*/ 2882 h 2943"/>
                  <a:gd name="T54" fmla="*/ 729 w 1332"/>
                  <a:gd name="T55" fmla="*/ 2831 h 2943"/>
                  <a:gd name="T56" fmla="*/ 682 w 1332"/>
                  <a:gd name="T57" fmla="*/ 1440 h 2943"/>
                  <a:gd name="T58" fmla="*/ 607 w 1332"/>
                  <a:gd name="T59" fmla="*/ 2803 h 2943"/>
                  <a:gd name="T60" fmla="*/ 595 w 1332"/>
                  <a:gd name="T61" fmla="*/ 2858 h 2943"/>
                  <a:gd name="T62" fmla="*/ 563 w 1332"/>
                  <a:gd name="T63" fmla="*/ 2902 h 2943"/>
                  <a:gd name="T64" fmla="*/ 518 w 1332"/>
                  <a:gd name="T65" fmla="*/ 2932 h 2943"/>
                  <a:gd name="T66" fmla="*/ 462 w 1332"/>
                  <a:gd name="T67" fmla="*/ 2943 h 2943"/>
                  <a:gd name="T68" fmla="*/ 428 w 1332"/>
                  <a:gd name="T69" fmla="*/ 2939 h 2943"/>
                  <a:gd name="T70" fmla="*/ 378 w 1332"/>
                  <a:gd name="T71" fmla="*/ 2916 h 2943"/>
                  <a:gd name="T72" fmla="*/ 340 w 1332"/>
                  <a:gd name="T73" fmla="*/ 2876 h 2943"/>
                  <a:gd name="T74" fmla="*/ 320 w 1332"/>
                  <a:gd name="T75" fmla="*/ 2823 h 2943"/>
                  <a:gd name="T76" fmla="*/ 363 w 1332"/>
                  <a:gd name="T77" fmla="*/ 1367 h 2943"/>
                  <a:gd name="T78" fmla="*/ 339 w 1332"/>
                  <a:gd name="T79" fmla="*/ 1316 h 2943"/>
                  <a:gd name="T80" fmla="*/ 329 w 1332"/>
                  <a:gd name="T81" fmla="*/ 1258 h 2943"/>
                  <a:gd name="T82" fmla="*/ 196 w 1332"/>
                  <a:gd name="T83" fmla="*/ 1429 h 2943"/>
                  <a:gd name="T84" fmla="*/ 181 w 1332"/>
                  <a:gd name="T85" fmla="*/ 1468 h 2943"/>
                  <a:gd name="T86" fmla="*/ 152 w 1332"/>
                  <a:gd name="T87" fmla="*/ 1494 h 2943"/>
                  <a:gd name="T88" fmla="*/ 114 w 1332"/>
                  <a:gd name="T89" fmla="*/ 1506 h 2943"/>
                  <a:gd name="T90" fmla="*/ 77 w 1332"/>
                  <a:gd name="T91" fmla="*/ 1502 h 2943"/>
                  <a:gd name="T92" fmla="*/ 39 w 1332"/>
                  <a:gd name="T93" fmla="*/ 1487 h 2943"/>
                  <a:gd name="T94" fmla="*/ 12 w 1332"/>
                  <a:gd name="T95" fmla="*/ 1457 h 2943"/>
                  <a:gd name="T96" fmla="*/ 0 w 1332"/>
                  <a:gd name="T97" fmla="*/ 1419 h 2943"/>
                  <a:gd name="T98" fmla="*/ 180 w 1332"/>
                  <a:gd name="T99" fmla="*/ 216 h 2943"/>
                  <a:gd name="T100" fmla="*/ 195 w 1332"/>
                  <a:gd name="T101" fmla="*/ 179 h 2943"/>
                  <a:gd name="T102" fmla="*/ 223 w 1332"/>
                  <a:gd name="T103" fmla="*/ 152 h 2943"/>
                  <a:gd name="T104" fmla="*/ 259 w 1332"/>
                  <a:gd name="T105" fmla="*/ 130 h 2943"/>
                  <a:gd name="T106" fmla="*/ 306 w 1332"/>
                  <a:gd name="T107" fmla="*/ 109 h 2943"/>
                  <a:gd name="T108" fmla="*/ 362 w 1332"/>
                  <a:gd name="T109" fmla="*/ 97 h 2943"/>
                  <a:gd name="T110" fmla="*/ 418 w 1332"/>
                  <a:gd name="T111" fmla="*/ 90 h 2943"/>
                  <a:gd name="T112" fmla="*/ 467 w 1332"/>
                  <a:gd name="T113" fmla="*/ 89 h 2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2" h="2943">
                    <a:moveTo>
                      <a:pt x="467" y="0"/>
                    </a:moveTo>
                    <a:lnTo>
                      <a:pt x="864" y="0"/>
                    </a:lnTo>
                    <a:lnTo>
                      <a:pt x="864" y="89"/>
                    </a:lnTo>
                    <a:lnTo>
                      <a:pt x="888" y="89"/>
                    </a:lnTo>
                    <a:lnTo>
                      <a:pt x="914" y="90"/>
                    </a:lnTo>
                    <a:lnTo>
                      <a:pt x="943" y="93"/>
                    </a:lnTo>
                    <a:lnTo>
                      <a:pt x="970" y="97"/>
                    </a:lnTo>
                    <a:lnTo>
                      <a:pt x="999" y="102"/>
                    </a:lnTo>
                    <a:lnTo>
                      <a:pt x="1025" y="109"/>
                    </a:lnTo>
                    <a:lnTo>
                      <a:pt x="1050" y="119"/>
                    </a:lnTo>
                    <a:lnTo>
                      <a:pt x="1073" y="130"/>
                    </a:lnTo>
                    <a:lnTo>
                      <a:pt x="1092" y="144"/>
                    </a:lnTo>
                    <a:lnTo>
                      <a:pt x="1109" y="152"/>
                    </a:lnTo>
                    <a:lnTo>
                      <a:pt x="1125" y="164"/>
                    </a:lnTo>
                    <a:lnTo>
                      <a:pt x="1137" y="179"/>
                    </a:lnTo>
                    <a:lnTo>
                      <a:pt x="1146" y="197"/>
                    </a:lnTo>
                    <a:lnTo>
                      <a:pt x="1151" y="216"/>
                    </a:lnTo>
                    <a:lnTo>
                      <a:pt x="1331" y="1398"/>
                    </a:lnTo>
                    <a:lnTo>
                      <a:pt x="1332" y="1419"/>
                    </a:lnTo>
                    <a:lnTo>
                      <a:pt x="1328" y="1439"/>
                    </a:lnTo>
                    <a:lnTo>
                      <a:pt x="1321" y="1457"/>
                    </a:lnTo>
                    <a:lnTo>
                      <a:pt x="1309" y="1474"/>
                    </a:lnTo>
                    <a:lnTo>
                      <a:pt x="1293" y="1487"/>
                    </a:lnTo>
                    <a:lnTo>
                      <a:pt x="1275" y="1497"/>
                    </a:lnTo>
                    <a:lnTo>
                      <a:pt x="1255" y="1502"/>
                    </a:lnTo>
                    <a:lnTo>
                      <a:pt x="1240" y="1505"/>
                    </a:lnTo>
                    <a:lnTo>
                      <a:pt x="1218" y="1506"/>
                    </a:lnTo>
                    <a:lnTo>
                      <a:pt x="1198" y="1502"/>
                    </a:lnTo>
                    <a:lnTo>
                      <a:pt x="1181" y="1494"/>
                    </a:lnTo>
                    <a:lnTo>
                      <a:pt x="1165" y="1482"/>
                    </a:lnTo>
                    <a:lnTo>
                      <a:pt x="1151" y="1468"/>
                    </a:lnTo>
                    <a:lnTo>
                      <a:pt x="1142" y="1450"/>
                    </a:lnTo>
                    <a:lnTo>
                      <a:pt x="1136" y="1429"/>
                    </a:lnTo>
                    <a:lnTo>
                      <a:pt x="1048" y="854"/>
                    </a:lnTo>
                    <a:lnTo>
                      <a:pt x="1003" y="1258"/>
                    </a:lnTo>
                    <a:lnTo>
                      <a:pt x="1001" y="1288"/>
                    </a:lnTo>
                    <a:lnTo>
                      <a:pt x="993" y="1316"/>
                    </a:lnTo>
                    <a:lnTo>
                      <a:pt x="983" y="1343"/>
                    </a:lnTo>
                    <a:lnTo>
                      <a:pt x="968" y="1368"/>
                    </a:lnTo>
                    <a:lnTo>
                      <a:pt x="1014" y="2793"/>
                    </a:lnTo>
                    <a:lnTo>
                      <a:pt x="1012" y="2823"/>
                    </a:lnTo>
                    <a:lnTo>
                      <a:pt x="1005" y="2850"/>
                    </a:lnTo>
                    <a:lnTo>
                      <a:pt x="992" y="2876"/>
                    </a:lnTo>
                    <a:lnTo>
                      <a:pt x="975" y="2898"/>
                    </a:lnTo>
                    <a:lnTo>
                      <a:pt x="954" y="2916"/>
                    </a:lnTo>
                    <a:lnTo>
                      <a:pt x="930" y="2929"/>
                    </a:lnTo>
                    <a:lnTo>
                      <a:pt x="904" y="2939"/>
                    </a:lnTo>
                    <a:lnTo>
                      <a:pt x="874" y="2943"/>
                    </a:lnTo>
                    <a:lnTo>
                      <a:pt x="869" y="2943"/>
                    </a:lnTo>
                    <a:lnTo>
                      <a:pt x="841" y="2940"/>
                    </a:lnTo>
                    <a:lnTo>
                      <a:pt x="814" y="2932"/>
                    </a:lnTo>
                    <a:lnTo>
                      <a:pt x="790" y="2920"/>
                    </a:lnTo>
                    <a:lnTo>
                      <a:pt x="769" y="2902"/>
                    </a:lnTo>
                    <a:lnTo>
                      <a:pt x="751" y="2882"/>
                    </a:lnTo>
                    <a:lnTo>
                      <a:pt x="738" y="2858"/>
                    </a:lnTo>
                    <a:lnTo>
                      <a:pt x="729" y="2831"/>
                    </a:lnTo>
                    <a:lnTo>
                      <a:pt x="725" y="2803"/>
                    </a:lnTo>
                    <a:lnTo>
                      <a:pt x="682" y="1440"/>
                    </a:lnTo>
                    <a:lnTo>
                      <a:pt x="650" y="1440"/>
                    </a:lnTo>
                    <a:lnTo>
                      <a:pt x="607" y="2803"/>
                    </a:lnTo>
                    <a:lnTo>
                      <a:pt x="603" y="2831"/>
                    </a:lnTo>
                    <a:lnTo>
                      <a:pt x="595" y="2858"/>
                    </a:lnTo>
                    <a:lnTo>
                      <a:pt x="581" y="2882"/>
                    </a:lnTo>
                    <a:lnTo>
                      <a:pt x="563" y="2902"/>
                    </a:lnTo>
                    <a:lnTo>
                      <a:pt x="542" y="2920"/>
                    </a:lnTo>
                    <a:lnTo>
                      <a:pt x="518" y="2932"/>
                    </a:lnTo>
                    <a:lnTo>
                      <a:pt x="490" y="2940"/>
                    </a:lnTo>
                    <a:lnTo>
                      <a:pt x="462" y="2943"/>
                    </a:lnTo>
                    <a:lnTo>
                      <a:pt x="458" y="2943"/>
                    </a:lnTo>
                    <a:lnTo>
                      <a:pt x="428" y="2939"/>
                    </a:lnTo>
                    <a:lnTo>
                      <a:pt x="402" y="2929"/>
                    </a:lnTo>
                    <a:lnTo>
                      <a:pt x="378" y="2916"/>
                    </a:lnTo>
                    <a:lnTo>
                      <a:pt x="357" y="2898"/>
                    </a:lnTo>
                    <a:lnTo>
                      <a:pt x="340" y="2876"/>
                    </a:lnTo>
                    <a:lnTo>
                      <a:pt x="327" y="2850"/>
                    </a:lnTo>
                    <a:lnTo>
                      <a:pt x="320" y="2823"/>
                    </a:lnTo>
                    <a:lnTo>
                      <a:pt x="318" y="2793"/>
                    </a:lnTo>
                    <a:lnTo>
                      <a:pt x="363" y="1367"/>
                    </a:lnTo>
                    <a:lnTo>
                      <a:pt x="349" y="1343"/>
                    </a:lnTo>
                    <a:lnTo>
                      <a:pt x="339" y="1316"/>
                    </a:lnTo>
                    <a:lnTo>
                      <a:pt x="331" y="1288"/>
                    </a:lnTo>
                    <a:lnTo>
                      <a:pt x="329" y="1258"/>
                    </a:lnTo>
                    <a:lnTo>
                      <a:pt x="284" y="854"/>
                    </a:lnTo>
                    <a:lnTo>
                      <a:pt x="196" y="1429"/>
                    </a:lnTo>
                    <a:lnTo>
                      <a:pt x="190" y="1450"/>
                    </a:lnTo>
                    <a:lnTo>
                      <a:pt x="181" y="1468"/>
                    </a:lnTo>
                    <a:lnTo>
                      <a:pt x="167" y="1482"/>
                    </a:lnTo>
                    <a:lnTo>
                      <a:pt x="152" y="1494"/>
                    </a:lnTo>
                    <a:lnTo>
                      <a:pt x="134" y="1502"/>
                    </a:lnTo>
                    <a:lnTo>
                      <a:pt x="114" y="1506"/>
                    </a:lnTo>
                    <a:lnTo>
                      <a:pt x="93" y="1505"/>
                    </a:lnTo>
                    <a:lnTo>
                      <a:pt x="77" y="1502"/>
                    </a:lnTo>
                    <a:lnTo>
                      <a:pt x="57" y="1497"/>
                    </a:lnTo>
                    <a:lnTo>
                      <a:pt x="39" y="1487"/>
                    </a:lnTo>
                    <a:lnTo>
                      <a:pt x="23" y="1474"/>
                    </a:lnTo>
                    <a:lnTo>
                      <a:pt x="12" y="1457"/>
                    </a:lnTo>
                    <a:lnTo>
                      <a:pt x="3" y="1439"/>
                    </a:lnTo>
                    <a:lnTo>
                      <a:pt x="0" y="1419"/>
                    </a:lnTo>
                    <a:lnTo>
                      <a:pt x="0" y="1398"/>
                    </a:lnTo>
                    <a:lnTo>
                      <a:pt x="180" y="216"/>
                    </a:lnTo>
                    <a:lnTo>
                      <a:pt x="185" y="197"/>
                    </a:lnTo>
                    <a:lnTo>
                      <a:pt x="195" y="179"/>
                    </a:lnTo>
                    <a:lnTo>
                      <a:pt x="207" y="164"/>
                    </a:lnTo>
                    <a:lnTo>
                      <a:pt x="223" y="152"/>
                    </a:lnTo>
                    <a:lnTo>
                      <a:pt x="240" y="144"/>
                    </a:lnTo>
                    <a:lnTo>
                      <a:pt x="259" y="130"/>
                    </a:lnTo>
                    <a:lnTo>
                      <a:pt x="282" y="119"/>
                    </a:lnTo>
                    <a:lnTo>
                      <a:pt x="306" y="109"/>
                    </a:lnTo>
                    <a:lnTo>
                      <a:pt x="334" y="102"/>
                    </a:lnTo>
                    <a:lnTo>
                      <a:pt x="362" y="97"/>
                    </a:lnTo>
                    <a:lnTo>
                      <a:pt x="389" y="93"/>
                    </a:lnTo>
                    <a:lnTo>
                      <a:pt x="418" y="90"/>
                    </a:lnTo>
                    <a:lnTo>
                      <a:pt x="443" y="89"/>
                    </a:lnTo>
                    <a:lnTo>
                      <a:pt x="467" y="89"/>
                    </a:lnTo>
                    <a:lnTo>
                      <a:pt x="4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8" name="Скругленный прямоугольник 147"/>
          <p:cNvSpPr/>
          <p:nvPr>
            <p:custDataLst>
              <p:tags r:id="rId38"/>
            </p:custDataLst>
          </p:nvPr>
        </p:nvSpPr>
        <p:spPr>
          <a:xfrm>
            <a:off x="6883921" y="3459067"/>
            <a:ext cx="1738313" cy="4320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j-lt"/>
              </a:rPr>
              <a:t>Минфин</a:t>
            </a:r>
            <a:endParaRPr lang="ru-RU" sz="1100" b="1" dirty="0">
              <a:latin typeface="+mj-lt"/>
            </a:endParaRPr>
          </a:p>
        </p:txBody>
      </p:sp>
      <p:sp>
        <p:nvSpPr>
          <p:cNvPr id="97" name="Скругленный прямоугольник 96"/>
          <p:cNvSpPr/>
          <p:nvPr>
            <p:custDataLst>
              <p:tags r:id="rId39"/>
            </p:custDataLst>
          </p:nvPr>
        </p:nvSpPr>
        <p:spPr>
          <a:xfrm>
            <a:off x="6883921" y="4035130"/>
            <a:ext cx="1738313" cy="4795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j-lt"/>
              </a:rPr>
              <a:t>Федеральное казначейство («Электронный бюджет»)</a:t>
            </a:r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3431970" y="2276872"/>
            <a:ext cx="2276104" cy="2232248"/>
          </a:xfrm>
          <a:prstGeom prst="roundRect">
            <a:avLst>
              <a:gd name="adj" fmla="val 10254"/>
            </a:avLst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ГИССО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ПФР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1" name="Picture 5"/>
          <p:cNvPicPr>
            <a:picLocks noChangeAspect="1" noChangeArrowheads="1"/>
          </p:cNvPicPr>
          <p:nvPr/>
        </p:nvPicPr>
        <p:blipFill>
          <a:blip r:embed="rId50" cstate="print"/>
          <a:srcRect l="19648" r="16640"/>
          <a:stretch>
            <a:fillRect/>
          </a:stretch>
        </p:blipFill>
        <p:spPr bwMode="auto">
          <a:xfrm>
            <a:off x="4109200" y="2348880"/>
            <a:ext cx="894848" cy="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93" name="TextBox 192"/>
          <p:cNvSpPr txBox="1"/>
          <p:nvPr/>
        </p:nvSpPr>
        <p:spPr>
          <a:xfrm>
            <a:off x="3959931" y="4077072"/>
            <a:ext cx="1224137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+mn-lt"/>
              </a:rPr>
              <a:t>Учет на базе СНИЛС</a:t>
            </a:r>
          </a:p>
        </p:txBody>
      </p:sp>
      <p:sp>
        <p:nvSpPr>
          <p:cNvPr id="143" name="Скругленный прямоугольник 142"/>
          <p:cNvSpPr/>
          <p:nvPr>
            <p:custDataLst>
              <p:tags r:id="rId40"/>
            </p:custDataLst>
          </p:nvPr>
        </p:nvSpPr>
        <p:spPr>
          <a:xfrm>
            <a:off x="2514808" y="4646010"/>
            <a:ext cx="1738313" cy="306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/>
              <a:t>Минкомсвязь</a:t>
            </a:r>
            <a:r>
              <a:rPr lang="ru-RU" sz="1100" b="1" dirty="0"/>
              <a:t> России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306843" y="4514636"/>
            <a:ext cx="640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ЕСИА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786431" y="1928518"/>
            <a:ext cx="649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ЕСПД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071041" y="4514636"/>
            <a:ext cx="80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ЕС НСИ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59" name="Прямая со стрелкой 158"/>
          <p:cNvCxnSpPr/>
          <p:nvPr>
            <p:custDataLst>
              <p:tags r:id="rId41"/>
            </p:custDataLst>
          </p:nvPr>
        </p:nvCxnSpPr>
        <p:spPr>
          <a:xfrm flipV="1">
            <a:off x="4572000" y="4885227"/>
            <a:ext cx="8886" cy="50690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5123422" y="5508794"/>
            <a:ext cx="1115616" cy="5078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+mj-lt"/>
              </a:rPr>
              <a:t>Информация </a:t>
            </a:r>
            <a:br>
              <a:rPr lang="ru-RU" sz="900" dirty="0">
                <a:latin typeface="+mj-lt"/>
              </a:rPr>
            </a:br>
            <a:r>
              <a:rPr lang="ru-RU" sz="900" dirty="0">
                <a:latin typeface="+mj-lt"/>
              </a:rPr>
              <a:t>о предоставлении льгот </a:t>
            </a:r>
          </a:p>
        </p:txBody>
      </p:sp>
      <p:cxnSp>
        <p:nvCxnSpPr>
          <p:cNvPr id="162" name="Прямая соединительная линия 161"/>
          <p:cNvCxnSpPr/>
          <p:nvPr>
            <p:custDataLst>
              <p:tags r:id="rId42"/>
            </p:custDataLst>
          </p:nvPr>
        </p:nvCxnSpPr>
        <p:spPr>
          <a:xfrm>
            <a:off x="6794861" y="1556792"/>
            <a:ext cx="0" cy="1670074"/>
          </a:xfrm>
          <a:prstGeom prst="line">
            <a:avLst/>
          </a:prstGeom>
          <a:ln w="28575">
            <a:solidFill>
              <a:srgbClr val="06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02"/>
          <p:cNvCxnSpPr/>
          <p:nvPr>
            <p:custDataLst>
              <p:tags r:id="rId43"/>
            </p:custDataLst>
          </p:nvPr>
        </p:nvCxnSpPr>
        <p:spPr>
          <a:xfrm flipH="1">
            <a:off x="6051558" y="2543416"/>
            <a:ext cx="743303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>
            <p:custDataLst>
              <p:tags r:id="rId44"/>
            </p:custDataLst>
          </p:nvPr>
        </p:nvCxnSpPr>
        <p:spPr>
          <a:xfrm>
            <a:off x="6790257" y="3429000"/>
            <a:ext cx="0" cy="1914149"/>
          </a:xfrm>
          <a:prstGeom prst="line">
            <a:avLst/>
          </a:prstGeom>
          <a:ln w="28575">
            <a:solidFill>
              <a:srgbClr val="062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02"/>
          <p:cNvCxnSpPr/>
          <p:nvPr>
            <p:custDataLst>
              <p:tags r:id="rId45"/>
            </p:custDataLst>
          </p:nvPr>
        </p:nvCxnSpPr>
        <p:spPr>
          <a:xfrm flipH="1">
            <a:off x="6051558" y="3933056"/>
            <a:ext cx="743303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5371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5580112" y="3140968"/>
            <a:ext cx="1872208" cy="2088232"/>
          </a:xfrm>
          <a:prstGeom prst="roundRect">
            <a:avLst>
              <a:gd name="adj" fmla="val 6566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436096" y="3284984"/>
            <a:ext cx="1872208" cy="2088232"/>
          </a:xfrm>
          <a:prstGeom prst="roundRect">
            <a:avLst>
              <a:gd name="adj" fmla="val 6566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3568" y="1268760"/>
            <a:ext cx="7776864" cy="936104"/>
          </a:xfrm>
          <a:prstGeom prst="roundRect">
            <a:avLst>
              <a:gd name="adj" fmla="val 21811"/>
            </a:avLst>
          </a:prstGeom>
          <a:noFill/>
          <a:ln w="25400" cmpd="sng">
            <a:solidFill>
              <a:schemeClr val="accent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99592" y="2636912"/>
            <a:ext cx="3240360" cy="2952328"/>
          </a:xfrm>
          <a:prstGeom prst="roundRect">
            <a:avLst>
              <a:gd name="adj" fmla="val 6986"/>
            </a:avLst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3933056"/>
            <a:ext cx="2376264" cy="1512168"/>
          </a:xfrm>
          <a:prstGeom prst="roundRect">
            <a:avLst>
              <a:gd name="adj" fmla="val 8971"/>
            </a:avLst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Сервисный концентратор ЕГИССО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4077072"/>
            <a:ext cx="127448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2492896"/>
            <a:ext cx="4680520" cy="3240360"/>
          </a:xfrm>
          <a:prstGeom prst="roundRect">
            <a:avLst>
              <a:gd name="adj" fmla="val 6941"/>
            </a:avLst>
          </a:prstGeom>
          <a:noFill/>
          <a:ln w="25400" cmpd="sng">
            <a:solidFill>
              <a:schemeClr val="accent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85"/>
          <p:cNvGrpSpPr>
            <a:grpSpLocks/>
          </p:cNvGrpSpPr>
          <p:nvPr/>
        </p:nvGrpSpPr>
        <p:grpSpPr bwMode="auto">
          <a:xfrm>
            <a:off x="0" y="5032375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3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16000" y="0"/>
            <a:ext cx="828000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4016" y="404664"/>
            <a:ext cx="83164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/>
                </a:solidFill>
              </a:rPr>
              <a:t>Распределенная </a:t>
            </a:r>
            <a:r>
              <a:rPr lang="ru-RU" sz="2600" b="1" dirty="0" smtClean="0">
                <a:solidFill>
                  <a:schemeClr val="tx2"/>
                </a:solidFill>
              </a:rPr>
              <a:t>система хранения </a:t>
            </a:r>
            <a:r>
              <a:rPr lang="ru-RU" sz="2600" b="1" dirty="0" smtClean="0">
                <a:solidFill>
                  <a:schemeClr val="tx2"/>
                </a:solidFill>
              </a:rPr>
              <a:t>данных </a:t>
            </a:r>
            <a:r>
              <a:rPr lang="ru-RU" sz="2600" b="1" dirty="0">
                <a:solidFill>
                  <a:schemeClr val="tx2"/>
                </a:solidFill>
              </a:rPr>
              <a:t>ЕГИССО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 rot="16200000">
            <a:off x="2483768" y="1916833"/>
            <a:ext cx="504056" cy="237626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подсистема  ЕГИССО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27584" y="1412776"/>
            <a:ext cx="187220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Аппарат Правительства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43808" y="1412776"/>
            <a:ext cx="208823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ФОИВ, региональные органы власти и др.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292080" y="3429000"/>
            <a:ext cx="1872208" cy="2088232"/>
          </a:xfrm>
          <a:prstGeom prst="roundRect">
            <a:avLst>
              <a:gd name="adj" fmla="val 6566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Информационные системы контрагентов, поставщиков данных</a:t>
            </a:r>
          </a:p>
        </p:txBody>
      </p:sp>
      <p:grpSp>
        <p:nvGrpSpPr>
          <p:cNvPr id="7" name="Группа 48"/>
          <p:cNvGrpSpPr/>
          <p:nvPr/>
        </p:nvGrpSpPr>
        <p:grpSpPr>
          <a:xfrm>
            <a:off x="1835696" y="1988840"/>
            <a:ext cx="1800200" cy="864096"/>
            <a:chOff x="1835696" y="1988840"/>
            <a:chExt cx="1800200" cy="648072"/>
          </a:xfrm>
        </p:grpSpPr>
        <p:cxnSp>
          <p:nvCxnSpPr>
            <p:cNvPr id="56" name="Прямая со стрелкой 55"/>
            <p:cNvCxnSpPr/>
            <p:nvPr/>
          </p:nvCxnSpPr>
          <p:spPr>
            <a:xfrm>
              <a:off x="1835696" y="1988840"/>
              <a:ext cx="0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V="1">
              <a:off x="2051720" y="1988840"/>
              <a:ext cx="0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3419872" y="1988840"/>
              <a:ext cx="0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V="1">
              <a:off x="3635896" y="1988840"/>
              <a:ext cx="0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3"/>
          <p:cNvGrpSpPr/>
          <p:nvPr/>
        </p:nvGrpSpPr>
        <p:grpSpPr>
          <a:xfrm>
            <a:off x="2123728" y="3429000"/>
            <a:ext cx="1152128" cy="432048"/>
            <a:chOff x="2699792" y="3212976"/>
            <a:chExt cx="1152128" cy="360040"/>
          </a:xfrm>
        </p:grpSpPr>
        <p:sp>
          <p:nvSpPr>
            <p:cNvPr id="52" name="Двойная стрелка вверх/вниз 51"/>
            <p:cNvSpPr/>
            <p:nvPr/>
          </p:nvSpPr>
          <p:spPr>
            <a:xfrm>
              <a:off x="2699792" y="3212976"/>
              <a:ext cx="144016" cy="3600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Двойная стрелка вверх/вниз 65"/>
            <p:cNvSpPr/>
            <p:nvPr/>
          </p:nvSpPr>
          <p:spPr>
            <a:xfrm>
              <a:off x="3203848" y="3212976"/>
              <a:ext cx="144016" cy="3600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Двойная стрелка вверх/вниз 66"/>
            <p:cNvSpPr/>
            <p:nvPr/>
          </p:nvSpPr>
          <p:spPr>
            <a:xfrm>
              <a:off x="3707904" y="3212976"/>
              <a:ext cx="144016" cy="3600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Двойная стрелка влево/вправо 68"/>
          <p:cNvSpPr/>
          <p:nvPr/>
        </p:nvSpPr>
        <p:spPr>
          <a:xfrm>
            <a:off x="3946401" y="4191124"/>
            <a:ext cx="1296144" cy="2039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войная стрелка влево/вправо 71"/>
          <p:cNvSpPr/>
          <p:nvPr/>
        </p:nvSpPr>
        <p:spPr>
          <a:xfrm>
            <a:off x="3946401" y="4623172"/>
            <a:ext cx="1296144" cy="2039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войная стрелка влево/вправо 72"/>
          <p:cNvSpPr/>
          <p:nvPr/>
        </p:nvSpPr>
        <p:spPr>
          <a:xfrm>
            <a:off x="3946401" y="5055220"/>
            <a:ext cx="1296144" cy="2039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020272" y="14127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Потребители информации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1600" y="341419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ПФР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1960" y="2708920"/>
            <a:ext cx="126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ЕГИССО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148064" y="1412776"/>
            <a:ext cx="187220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ГОСОБЛАКО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043607" y="1251917"/>
            <a:ext cx="72008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5" y="1196751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Относительно </a:t>
            </a:r>
            <a:r>
              <a:rPr lang="ru-RU" sz="2400" dirty="0"/>
              <a:t>низкие издержки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построение инфраструктуры</a:t>
            </a:r>
          </a:p>
          <a:p>
            <a:pPr marL="177800" lvl="2" indent="-177800">
              <a:buFont typeface="Arial" pitchFamily="34" charset="0"/>
              <a:buChar char="•"/>
            </a:pPr>
            <a:r>
              <a:rPr lang="ru-RU" sz="2400" dirty="0" smtClean="0"/>
              <a:t>отсутствие </a:t>
            </a:r>
            <a:r>
              <a:rPr lang="ru-RU" sz="2400" dirty="0"/>
              <a:t>централизованного хранилища баз данных;</a:t>
            </a:r>
          </a:p>
          <a:p>
            <a:pPr marL="177800" lvl="2" indent="-177800">
              <a:buFont typeface="Arial" pitchFamily="34" charset="0"/>
              <a:buChar char="•"/>
            </a:pPr>
            <a:r>
              <a:rPr lang="ru-RU" sz="2400" dirty="0" smtClean="0"/>
              <a:t>доступ </a:t>
            </a:r>
            <a:r>
              <a:rPr lang="ru-RU" sz="2400" dirty="0"/>
              <a:t>к данным </a:t>
            </a:r>
            <a:r>
              <a:rPr lang="ru-RU" sz="2400" dirty="0" smtClean="0"/>
              <a:t>осуществляется </a:t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помощью сервисов;</a:t>
            </a:r>
          </a:p>
          <a:p>
            <a:r>
              <a:rPr lang="ru-RU" sz="2400" dirty="0" smtClean="0"/>
              <a:t>Высокая </a:t>
            </a:r>
            <a:r>
              <a:rPr lang="ru-RU" sz="2400" dirty="0"/>
              <a:t>степень актуальности </a:t>
            </a:r>
            <a:r>
              <a:rPr lang="ru-RU" sz="2400" dirty="0" smtClean="0"/>
              <a:t>данных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470211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Зависимость от каналов связи и доступности сервисов поставщиков данных.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7867" y="1124744"/>
            <a:ext cx="61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+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85"/>
          <p:cNvGrpSpPr>
            <a:grpSpLocks/>
          </p:cNvGrpSpPr>
          <p:nvPr/>
        </p:nvGrpSpPr>
        <p:grpSpPr bwMode="auto">
          <a:xfrm>
            <a:off x="0" y="5032375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4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16000" y="0"/>
            <a:ext cx="828000" cy="82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972" y="152046"/>
            <a:ext cx="504056" cy="5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4016" y="404664"/>
            <a:ext cx="83164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/>
                </a:solidFill>
              </a:rPr>
              <a:t>Распределенная схема потоков данных ЕГИССО</a:t>
            </a:r>
          </a:p>
        </p:txBody>
      </p:sp>
      <p:sp>
        <p:nvSpPr>
          <p:cNvPr id="20" name="Овал 19"/>
          <p:cNvSpPr/>
          <p:nvPr/>
        </p:nvSpPr>
        <p:spPr>
          <a:xfrm>
            <a:off x="1043607" y="4505051"/>
            <a:ext cx="72008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97867" y="4377878"/>
            <a:ext cx="61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–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EYY9MMJ0O25IXgP69Nn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ePir5ihESfKWw3trVbH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BID_H6iUGoPiEmuu1Y3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3laEXg40eukDGOowhL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c79IiF_UKdiy.ZThfQ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S73I4F5UqKb0l_c9Hs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c79IiF_UKdiy.ZThfQl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O.D97aCkWUgtJcPXYBR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tRezXNZEGkXGxUYGSf2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tRezXNZEGkXGxUYGSf2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hyLhZw00iLcB61lbNSG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hyLhZw00iLcB61lbNS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hyLhZw00iLcB61lbNSG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S73I4F5UqKb0l_c9Hs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hyLhZw00iLcB61lbNS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c79IiF_UKdiy.ZThfQl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tRezXNZEGkXGxUYGSf2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dSF9V94UiYGxWce3_dB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dSF9V94UiYGxWce3_dB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dSF9V94UiYGxWce3_d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dSF9V94UiYGxWce3_d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d7pEvsn0aGX0sJ3EtGX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BID_H6iUGoPiEmuu1Y3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c79IiF_UKdiy.ZThfQl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dSF9V94UiYGxWce3_d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c79IiF_UKdiy.ZThfQl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dSF9V94UiYGxWce3_d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iwvFjYvEiLILKQm18f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uychNPVUqo51J2dY1E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Ejq2lzpkixJis88pet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tRezXNZEGkXGxUYGSf2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tRezXNZEGkXGxUYGSf2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7bLpRp6kSHokoaT2ThA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19700</TotalTime>
  <Words>1044</Words>
  <Application>Microsoft Office PowerPoint</Application>
  <PresentationFormat>Экран (4:3)</PresentationFormat>
  <Paragraphs>277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АИС ПФР на период с 2013 по 2017 год</dc:title>
  <dc:creator>Архипенков Сергей</dc:creator>
  <cp:lastModifiedBy>Пользователь</cp:lastModifiedBy>
  <cp:revision>701</cp:revision>
  <cp:lastPrinted>2014-02-13T12:47:10Z</cp:lastPrinted>
  <dcterms:created xsi:type="dcterms:W3CDTF">2012-04-05T07:27:59Z</dcterms:created>
  <dcterms:modified xsi:type="dcterms:W3CDTF">2015-05-21T13:28:48Z</dcterms:modified>
</cp:coreProperties>
</file>